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09"/>
    <p:restoredTop sz="94687"/>
  </p:normalViewPr>
  <p:slideViewPr>
    <p:cSldViewPr>
      <p:cViewPr varScale="1">
        <p:scale>
          <a:sx n="77" d="100"/>
          <a:sy n="77" d="100"/>
        </p:scale>
        <p:origin x="176" y="1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82BCE3D-E3EC-3C09-A1EE-658BE6B79E99}"/>
              </a:ext>
            </a:extLst>
          </p:cNvPr>
          <p:cNvSpPr txBox="1"/>
          <p:nvPr/>
        </p:nvSpPr>
        <p:spPr>
          <a:xfrm>
            <a:off x="149321" y="3137256"/>
            <a:ext cx="3672714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MATERIAL Y MÉTODOS    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25D9B49-4C79-1C14-DD38-667B40535C68}"/>
              </a:ext>
            </a:extLst>
          </p:cNvPr>
          <p:cNvSpPr txBox="1"/>
          <p:nvPr/>
        </p:nvSpPr>
        <p:spPr>
          <a:xfrm>
            <a:off x="92154" y="1129081"/>
            <a:ext cx="3756797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La </a:t>
            </a:r>
            <a:r>
              <a:rPr lang="es-ES" sz="1200" dirty="0" err="1"/>
              <a:t>quimioinmunoterapia</a:t>
            </a:r>
            <a:r>
              <a:rPr lang="es-ES" sz="1200" dirty="0"/>
              <a:t> neoadyuvante es ya el nuevo tratamiento estándar en el cáncer de pulmón no microcítico resecable tras el estudio CheckMate-816, que mostró mayor supervivencia libre de enfermedad y global al añadir </a:t>
            </a:r>
            <a:r>
              <a:rPr lang="es-ES" sz="1200" dirty="0" err="1"/>
              <a:t>nivolumab</a:t>
            </a:r>
            <a:r>
              <a:rPr lang="es-ES" sz="1200" dirty="0"/>
              <a:t> a la QT con platino. Se analiza la experiencia en Cádiz, evaluando variables clínicas, biológicas y terapéuticas y su relación con la respuesta patológica completa y la respuesta objetiva, definida por respuesta parcial o completa en las pruebas radiológicas.</a:t>
            </a:r>
            <a:endParaRPr lang="es-E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97E6CB-0EE0-58B2-8F36-002043F135E7}"/>
              </a:ext>
            </a:extLst>
          </p:cNvPr>
          <p:cNvSpPr txBox="1"/>
          <p:nvPr/>
        </p:nvSpPr>
        <p:spPr>
          <a:xfrm>
            <a:off x="92154" y="690566"/>
            <a:ext cx="3692158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INTRODUCCIÓN Y OBJETIVO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2483B3F-E9DB-55E1-A1D9-BC0BD6EF4784}"/>
              </a:ext>
            </a:extLst>
          </p:cNvPr>
          <p:cNvSpPr txBox="1"/>
          <p:nvPr/>
        </p:nvSpPr>
        <p:spPr>
          <a:xfrm>
            <a:off x="4355976" y="546234"/>
            <a:ext cx="4554252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 </a:t>
            </a:r>
            <a:r>
              <a:rPr lang="es-ES" sz="1200" b="1" dirty="0"/>
              <a:t>(características de la población n=26)     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04FC8E3-36B4-48FD-A0D1-D0AD0E5BBF1B}"/>
              </a:ext>
            </a:extLst>
          </p:cNvPr>
          <p:cNvSpPr txBox="1"/>
          <p:nvPr/>
        </p:nvSpPr>
        <p:spPr>
          <a:xfrm>
            <a:off x="43594" y="244942"/>
            <a:ext cx="9136918" cy="2339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Isabel Romero Espejo, 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Raquel </a:t>
            </a:r>
            <a:r>
              <a:rPr lang="es-ES" sz="9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Eloisa</a:t>
            </a:r>
            <a:r>
              <a:rPr lang="es-ES" sz="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González Hernández,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Carmen Cabrera Galán, Marina Utrero Rico, Jesús </a:t>
            </a:r>
            <a:r>
              <a:rPr lang="es-ES" sz="900" dirty="0">
                <a:latin typeface="Calibri" panose="020F0502020204030204" pitchFamily="34" charset="0"/>
                <a:ea typeface="Times New Roman" panose="02020603050405020304" pitchFamily="18" charset="0"/>
              </a:rPr>
              <a:t>Corral Jaime, </a:t>
            </a:r>
            <a:r>
              <a:rPr lang="es-ES" sz="9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José Gregorio Soto Campos. </a:t>
            </a:r>
            <a:r>
              <a:rPr lang="es-ES" sz="9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 Universitario Jerez de la Frontera. </a:t>
            </a:r>
          </a:p>
        </p:txBody>
      </p:sp>
      <p:sp>
        <p:nvSpPr>
          <p:cNvPr id="8" name="1 Título">
            <a:extLst>
              <a:ext uri="{FF2B5EF4-FFF2-40B4-BE49-F238E27FC236}">
                <a16:creationId xmlns:a16="http://schemas.microsoft.com/office/drawing/2014/main" id="{E053534A-555B-A285-63F2-3201F2A069B1}"/>
              </a:ext>
            </a:extLst>
          </p:cNvPr>
          <p:cNvSpPr txBox="1">
            <a:spLocks/>
          </p:cNvSpPr>
          <p:nvPr/>
        </p:nvSpPr>
        <p:spPr>
          <a:xfrm>
            <a:off x="0" y="-20538"/>
            <a:ext cx="9170129" cy="25994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b="1" dirty="0">
                <a:solidFill>
                  <a:schemeClr val="bg1"/>
                </a:solidFill>
                <a:effectLst/>
                <a:latin typeface="Arial Rounded MT Bold" panose="020F0704030504030204" pitchFamily="34" charset="77"/>
                <a:ea typeface="Times New Roman" panose="02020603050405020304" pitchFamily="18" charset="0"/>
              </a:rPr>
              <a:t>”</a:t>
            </a:r>
            <a:r>
              <a:rPr lang="es-ES" sz="1800" b="1" dirty="0">
                <a:solidFill>
                  <a:schemeClr val="bg1"/>
                </a:solidFill>
                <a:latin typeface="Arial Rounded MT Bold" panose="020F0704030504030204" pitchFamily="34" charset="77"/>
                <a:ea typeface="Times New Roman" panose="02020603050405020304" pitchFamily="18" charset="0"/>
              </a:rPr>
              <a:t>QUIMIOINMUNOTERAPIA NEOADYUVANTE EN CÁNCER DE PULMÓN NO MICROCÍTICO RESECABLE”</a:t>
            </a:r>
            <a:endParaRPr lang="es-ES" sz="1800" dirty="0">
              <a:solidFill>
                <a:schemeClr val="bg1"/>
              </a:solidFill>
              <a:effectLst/>
              <a:latin typeface="Arial Rounded MT Bold" panose="020F0704030504030204" pitchFamily="34" charset="77"/>
              <a:ea typeface="Times New Roman" panose="020206030504050203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AF39955-360E-5211-8ABC-C16611450906}"/>
              </a:ext>
            </a:extLst>
          </p:cNvPr>
          <p:cNvSpPr txBox="1"/>
          <p:nvPr/>
        </p:nvSpPr>
        <p:spPr>
          <a:xfrm>
            <a:off x="4275792" y="4928056"/>
            <a:ext cx="480752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800" dirty="0"/>
              <a:t>Resultados expresados como </a:t>
            </a:r>
            <a:r>
              <a:rPr lang="es-ES" sz="800" dirty="0" err="1"/>
              <a:t>Nº</a:t>
            </a:r>
            <a:r>
              <a:rPr lang="es-ES" sz="800" dirty="0"/>
              <a:t> (%) </a:t>
            </a:r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F61B0C3-75E0-6CDB-DE8B-D3D674724CD5}"/>
              </a:ext>
            </a:extLst>
          </p:cNvPr>
          <p:cNvSpPr txBox="1"/>
          <p:nvPr/>
        </p:nvSpPr>
        <p:spPr>
          <a:xfrm>
            <a:off x="132993" y="3562186"/>
            <a:ext cx="38656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Estudio descriptivo retrospectivo en 26 pacientes tratados entre julio 2023 y marzo 2025 en los hospitales de Jerez, Puerto Real y Puerta del Mar. Se analizaron características demográficas, expresión de PD-L1, índice pronóstico inmunológico pulmonar (LIPI), toxicidad y respuesta. </a:t>
            </a:r>
            <a:endParaRPr lang="es-ES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DD3C8B98-9D16-FAD5-2422-A5E4598A6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788675"/>
              </p:ext>
            </p:extLst>
          </p:nvPr>
        </p:nvGraphicFramePr>
        <p:xfrm>
          <a:off x="4357340" y="954003"/>
          <a:ext cx="4725978" cy="3968496"/>
        </p:xfrm>
        <a:graphic>
          <a:graphicData uri="http://schemas.openxmlformats.org/drawingml/2006/table">
            <a:tbl>
              <a:tblPr firstRow="1" firstCol="1" bandRow="1"/>
              <a:tblGrid>
                <a:gridCol w="1965766">
                  <a:extLst>
                    <a:ext uri="{9D8B030D-6E8A-4147-A177-3AD203B41FA5}">
                      <a16:colId xmlns:a16="http://schemas.microsoft.com/office/drawing/2014/main" val="1861400321"/>
                    </a:ext>
                  </a:extLst>
                </a:gridCol>
                <a:gridCol w="1628128">
                  <a:extLst>
                    <a:ext uri="{9D8B030D-6E8A-4147-A177-3AD203B41FA5}">
                      <a16:colId xmlns:a16="http://schemas.microsoft.com/office/drawing/2014/main" val="239942005"/>
                    </a:ext>
                  </a:extLst>
                </a:gridCol>
                <a:gridCol w="1132084">
                  <a:extLst>
                    <a:ext uri="{9D8B030D-6E8A-4147-A177-3AD203B41FA5}">
                      <a16:colId xmlns:a16="http://schemas.microsoft.com/office/drawing/2014/main" val="3636370161"/>
                    </a:ext>
                  </a:extLst>
                </a:gridCol>
              </a:tblGrid>
              <a:tr h="1679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Variable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Categoría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Datos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4931427"/>
                  </a:ext>
                </a:extLst>
              </a:tr>
              <a:tr h="1625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Edad (años)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Media ± 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65.7</a:t>
                      </a: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±9.4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870337"/>
                  </a:ext>
                </a:extLst>
              </a:tr>
              <a:tr h="1625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Sexo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Hombre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 (84.6%)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493845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Mujer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 (15.4%)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4226383"/>
                  </a:ext>
                </a:extLst>
              </a:tr>
              <a:tr h="1625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Hábito tabáquico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Fumador/exfumador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 (96.2%)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2510747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Nunca fumador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(3.8%)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874705"/>
                  </a:ext>
                </a:extLst>
              </a:tr>
              <a:tr h="1625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ECOG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 (73.1%)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8780723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 (26.9%)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3825231"/>
                  </a:ext>
                </a:extLst>
              </a:tr>
              <a:tr h="1625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Histología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Adenocarcinoma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19 (73.1%)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2469386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Epidermoide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7 (26.9%)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354826"/>
                  </a:ext>
                </a:extLst>
              </a:tr>
              <a:tr h="162501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Estadio clínico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4 (15.4%)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510327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22 (84.6%)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0808418"/>
                  </a:ext>
                </a:extLst>
              </a:tr>
              <a:tr h="16250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Estadificación ganglionar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00CC">
                        <a:alpha val="4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 (34.6%)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0648502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N1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5 (19.2%)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8017555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EE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N2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 (46.2%)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6544020"/>
                  </a:ext>
                </a:extLst>
              </a:tr>
              <a:tr h="16250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PDL-1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&lt;1%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(7.7%)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4606024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1-49%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 (46.2%)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7497901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endParaRPr lang="es-ES" sz="11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F2D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≥50%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 (46.2%)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15789856"/>
                  </a:ext>
                </a:extLst>
              </a:tr>
              <a:tr h="162501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Índice LIPI</a:t>
                      </a:r>
                      <a:endParaRPr lang="es-E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b="1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 (buen pronóstico)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12 (46.2%)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4483166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 (intermedio)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8 (30.8%)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26238767"/>
                  </a:ext>
                </a:extLst>
              </a:tr>
              <a:tr h="1625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 (mal pronóstico)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6 (23.1%)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73107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ACA6BB9F-C9F5-5D3F-9000-5CC166D7F2CB}"/>
              </a:ext>
            </a:extLst>
          </p:cNvPr>
          <p:cNvSpPr txBox="1"/>
          <p:nvPr/>
        </p:nvSpPr>
        <p:spPr>
          <a:xfrm>
            <a:off x="-12178" y="2571750"/>
            <a:ext cx="422413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200" dirty="0"/>
              <a:t>Desde el punto de vista de Neumología, la </a:t>
            </a:r>
            <a:r>
              <a:rPr lang="es-ES" sz="1200" dirty="0" err="1"/>
              <a:t>quimioinmunoterapia</a:t>
            </a:r>
            <a:r>
              <a:rPr lang="es-ES" sz="1200" dirty="0"/>
              <a:t> neoadyuvante con </a:t>
            </a:r>
            <a:r>
              <a:rPr lang="es-ES" sz="1200" dirty="0" err="1"/>
              <a:t>nivolumab</a:t>
            </a:r>
            <a:r>
              <a:rPr lang="es-ES" sz="1200" dirty="0"/>
              <a:t> y quimioterapia basada en platino mostró en la práctica clínica real una alta tasa de respuesta objetiva (76,9%) y de respuesta patológica completa (73%). Los resultados refuerzan la importancia de una adecuada selección y estadificación inicial, así como del seguimiento estrecho en consulta, observándose mayor beneficio en pacientes con afectación ganglionar estadio III N2 e intentando mantener buen ECOG. Las toxicidades fueron manejables y la adherencia elevada. En este estudio, la asociación con mejor LIPI y expresión de PD-L1 no alcanzó significación estadística. La cirugía sigue siendo clave en el control tumoral y debe integrarse en un enfoque multidisciplinar.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D34C482-C1EF-2EFA-A096-0EBAA513E7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766" y="424587"/>
            <a:ext cx="3829322" cy="1593165"/>
          </a:xfrm>
          <a:prstGeom prst="rect">
            <a:avLst/>
          </a:prstGeom>
          <a:solidFill>
            <a:srgbClr val="FFFFFF">
              <a:shade val="85000"/>
            </a:srgbClr>
          </a:solidFill>
          <a:ln w="6350" cap="sq">
            <a:noFill/>
            <a:miter lim="800000"/>
          </a:ln>
          <a:effectLst/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5A1AD4C-C3EE-4BAC-DF53-577A870CA9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88" y="578143"/>
            <a:ext cx="2468751" cy="143960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69BE17F-DC2E-D679-4377-8E7A14ABF21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75" b="9054"/>
          <a:stretch>
            <a:fillRect/>
          </a:stretch>
        </p:blipFill>
        <p:spPr>
          <a:xfrm>
            <a:off x="6494440" y="540001"/>
            <a:ext cx="2533178" cy="140298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C06CCAAD-09A3-A7FB-5925-F47AB4B9A1AC}"/>
              </a:ext>
            </a:extLst>
          </p:cNvPr>
          <p:cNvSpPr txBox="1"/>
          <p:nvPr/>
        </p:nvSpPr>
        <p:spPr>
          <a:xfrm>
            <a:off x="94606" y="95901"/>
            <a:ext cx="8964623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RESULTADOS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A9FE1E9-013F-3E66-2FAE-53FD22273D3E}"/>
              </a:ext>
            </a:extLst>
          </p:cNvPr>
          <p:cNvSpPr txBox="1"/>
          <p:nvPr/>
        </p:nvSpPr>
        <p:spPr>
          <a:xfrm>
            <a:off x="94606" y="2202418"/>
            <a:ext cx="4117354" cy="369332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b="1" dirty="0"/>
              <a:t>CONCLUSIONES</a:t>
            </a: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3A05AFF1-B913-AAB6-EEC5-84BBB70A3309}"/>
              </a:ext>
            </a:extLst>
          </p:cNvPr>
          <p:cNvSpPr/>
          <p:nvPr/>
        </p:nvSpPr>
        <p:spPr>
          <a:xfrm>
            <a:off x="4388081" y="2100241"/>
            <a:ext cx="2267526" cy="1100277"/>
          </a:xfrm>
          <a:prstGeom prst="rect">
            <a:avLst/>
          </a:prstGeom>
          <a:solidFill>
            <a:srgbClr val="78C914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900"/>
          </a:p>
        </p:txBody>
      </p:sp>
      <p:graphicFrame>
        <p:nvGraphicFramePr>
          <p:cNvPr id="25" name="Tabla 24">
            <a:extLst>
              <a:ext uri="{FF2B5EF4-FFF2-40B4-BE49-F238E27FC236}">
                <a16:creationId xmlns:a16="http://schemas.microsoft.com/office/drawing/2014/main" id="{C66BDC88-2ACA-9122-FC1F-4A2A2610F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359584"/>
              </p:ext>
            </p:extLst>
          </p:nvPr>
        </p:nvGraphicFramePr>
        <p:xfrm>
          <a:off x="4484211" y="2360515"/>
          <a:ext cx="2078104" cy="78105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737648">
                  <a:extLst>
                    <a:ext uri="{9D8B030D-6E8A-4147-A177-3AD203B41FA5}">
                      <a16:colId xmlns:a16="http://schemas.microsoft.com/office/drawing/2014/main" val="2442089526"/>
                    </a:ext>
                  </a:extLst>
                </a:gridCol>
                <a:gridCol w="539355">
                  <a:extLst>
                    <a:ext uri="{9D8B030D-6E8A-4147-A177-3AD203B41FA5}">
                      <a16:colId xmlns:a16="http://schemas.microsoft.com/office/drawing/2014/main" val="2333336926"/>
                    </a:ext>
                  </a:extLst>
                </a:gridCol>
                <a:gridCol w="412449">
                  <a:extLst>
                    <a:ext uri="{9D8B030D-6E8A-4147-A177-3AD203B41FA5}">
                      <a16:colId xmlns:a16="http://schemas.microsoft.com/office/drawing/2014/main" val="3940288084"/>
                    </a:ext>
                  </a:extLst>
                </a:gridCol>
                <a:gridCol w="388652">
                  <a:extLst>
                    <a:ext uri="{9D8B030D-6E8A-4147-A177-3AD203B41FA5}">
                      <a16:colId xmlns:a16="http://schemas.microsoft.com/office/drawing/2014/main" val="3337736311"/>
                    </a:ext>
                  </a:extLst>
                </a:gridCol>
              </a:tblGrid>
              <a:tr h="134857"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LIPI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n cirugías</a:t>
                      </a:r>
                      <a:endParaRPr lang="es-ES" sz="900" dirty="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pCR (n)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% pCR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845730"/>
                  </a:ext>
                </a:extLst>
              </a:tr>
              <a:tr h="134857"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0 (buen pron.)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11</a:t>
                      </a:r>
                      <a:endParaRPr lang="es-ES" sz="900" dirty="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81.8 %</a:t>
                      </a:r>
                      <a:endParaRPr lang="es-ES" sz="900" dirty="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093196"/>
                  </a:ext>
                </a:extLst>
              </a:tr>
              <a:tr h="134857"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1 (intermedio)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s-ES" sz="900" dirty="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4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66.7 %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7979492"/>
                  </a:ext>
                </a:extLst>
              </a:tr>
              <a:tr h="134857"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2 (mal pron.)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0" u="none" strike="noStrike">
                          <a:solidFill>
                            <a:srgbClr val="000000"/>
                          </a:solidFill>
                          <a:effectLst/>
                        </a:rPr>
                        <a:t>50.0 %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38467"/>
                  </a:ext>
                </a:extLst>
              </a:tr>
              <a:tr h="134857"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19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>
                          <a:solidFill>
                            <a:srgbClr val="000000"/>
                          </a:solidFill>
                          <a:effectLst/>
                        </a:rPr>
                        <a:t>14</a:t>
                      </a:r>
                      <a:endParaRPr lang="es-ES" sz="90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rtl="0" fontAlgn="ctr">
                        <a:spcAft>
                          <a:spcPts val="800"/>
                        </a:spcAft>
                        <a:buNone/>
                      </a:pPr>
                      <a:r>
                        <a:rPr lang="es-ES" sz="9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73.7 %</a:t>
                      </a:r>
                      <a:endParaRPr lang="es-ES" sz="900" dirty="0">
                        <a:effectLst/>
                      </a:endParaRPr>
                    </a:p>
                  </a:txBody>
                  <a:tcPr marL="9525" marR="9525" marT="9525" marB="9525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2569845"/>
                  </a:ext>
                </a:extLst>
              </a:tr>
            </a:tbl>
          </a:graphicData>
        </a:graphic>
      </p:graphicFrame>
      <p:sp>
        <p:nvSpPr>
          <p:cNvPr id="26" name="Rectangle 2">
            <a:extLst>
              <a:ext uri="{FF2B5EF4-FFF2-40B4-BE49-F238E27FC236}">
                <a16:creationId xmlns:a16="http://schemas.microsoft.com/office/drawing/2014/main" id="{4E34CAE8-C160-F524-AB53-DC84DBB25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744" y="2124452"/>
            <a:ext cx="226752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LIPI vs respuesta patológica completa</a:t>
            </a: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B95294C2-AB2F-D669-C8B8-C63C7388128C}"/>
              </a:ext>
            </a:extLst>
          </p:cNvPr>
          <p:cNvSpPr/>
          <p:nvPr/>
        </p:nvSpPr>
        <p:spPr>
          <a:xfrm>
            <a:off x="4335054" y="3272866"/>
            <a:ext cx="2396820" cy="1448126"/>
          </a:xfrm>
          <a:prstGeom prst="rect">
            <a:avLst/>
          </a:prstGeom>
          <a:solidFill>
            <a:srgbClr val="FF9933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8" name="Tabla 27">
            <a:extLst>
              <a:ext uri="{FF2B5EF4-FFF2-40B4-BE49-F238E27FC236}">
                <a16:creationId xmlns:a16="http://schemas.microsoft.com/office/drawing/2014/main" id="{F3C33821-1541-E685-6A49-C71744E96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4607732"/>
              </p:ext>
            </p:extLst>
          </p:nvPr>
        </p:nvGraphicFramePr>
        <p:xfrm>
          <a:off x="4434690" y="3577991"/>
          <a:ext cx="2193945" cy="1143000"/>
        </p:xfrm>
        <a:graphic>
          <a:graphicData uri="http://schemas.openxmlformats.org/drawingml/2006/table">
            <a:tbl>
              <a:tblPr/>
              <a:tblGrid>
                <a:gridCol w="544361">
                  <a:extLst>
                    <a:ext uri="{9D8B030D-6E8A-4147-A177-3AD203B41FA5}">
                      <a16:colId xmlns:a16="http://schemas.microsoft.com/office/drawing/2014/main" val="3966335727"/>
                    </a:ext>
                  </a:extLst>
                </a:gridCol>
                <a:gridCol w="651586">
                  <a:extLst>
                    <a:ext uri="{9D8B030D-6E8A-4147-A177-3AD203B41FA5}">
                      <a16:colId xmlns:a16="http://schemas.microsoft.com/office/drawing/2014/main" val="377150238"/>
                    </a:ext>
                  </a:extLst>
                </a:gridCol>
                <a:gridCol w="519619">
                  <a:extLst>
                    <a:ext uri="{9D8B030D-6E8A-4147-A177-3AD203B41FA5}">
                      <a16:colId xmlns:a16="http://schemas.microsoft.com/office/drawing/2014/main" val="3061873449"/>
                    </a:ext>
                  </a:extLst>
                </a:gridCol>
                <a:gridCol w="478379">
                  <a:extLst>
                    <a:ext uri="{9D8B030D-6E8A-4147-A177-3AD203B41FA5}">
                      <a16:colId xmlns:a16="http://schemas.microsoft.com/office/drawing/2014/main" val="4004504590"/>
                    </a:ext>
                  </a:extLst>
                </a:gridCol>
              </a:tblGrid>
              <a:tr h="207396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PDL1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 cirugías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pCR (n)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% pCR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4415467"/>
                  </a:ext>
                </a:extLst>
              </a:tr>
              <a:tr h="207396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&lt; 1 %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50.0 %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5312761"/>
                  </a:ext>
                </a:extLst>
              </a:tr>
              <a:tr h="207396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 – 49 %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77.8 %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90368067"/>
                  </a:ext>
                </a:extLst>
              </a:tr>
              <a:tr h="207396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≥ 50 %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75.0 %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906457"/>
                  </a:ext>
                </a:extLst>
              </a:tr>
              <a:tr h="207396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s-ES" sz="9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73.7 %</a:t>
                      </a:r>
                      <a:endParaRPr lang="es-ES" sz="9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944339"/>
                  </a:ext>
                </a:extLst>
              </a:tr>
            </a:tbl>
          </a:graphicData>
        </a:graphic>
      </p:graphicFrame>
      <p:sp>
        <p:nvSpPr>
          <p:cNvPr id="29" name="Rectangle 3">
            <a:extLst>
              <a:ext uri="{FF2B5EF4-FFF2-40B4-BE49-F238E27FC236}">
                <a16:creationId xmlns:a16="http://schemas.microsoft.com/office/drawing/2014/main" id="{3CCBC920-AA9D-7914-D745-3DAB3AE89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8352" y="3312672"/>
            <a:ext cx="29559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PDL1 vs respuesta patológica completa</a:t>
            </a: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DC342320-BF61-3BBF-E48B-66E4BBFBADA9}"/>
              </a:ext>
            </a:extLst>
          </p:cNvPr>
          <p:cNvSpPr/>
          <p:nvPr/>
        </p:nvSpPr>
        <p:spPr>
          <a:xfrm>
            <a:off x="6669046" y="2271785"/>
            <a:ext cx="2533179" cy="2085062"/>
          </a:xfrm>
          <a:prstGeom prst="rect">
            <a:avLst/>
          </a:prstGeom>
          <a:solidFill>
            <a:srgbClr val="5A185C">
              <a:alpha val="26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400" dirty="0"/>
          </a:p>
        </p:txBody>
      </p:sp>
      <p:graphicFrame>
        <p:nvGraphicFramePr>
          <p:cNvPr id="31" name="Marcador de contenido 5">
            <a:extLst>
              <a:ext uri="{FF2B5EF4-FFF2-40B4-BE49-F238E27FC236}">
                <a16:creationId xmlns:a16="http://schemas.microsoft.com/office/drawing/2014/main" id="{83F20D96-6309-B6AB-D484-2444CCB1F24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3196475"/>
              </p:ext>
            </p:extLst>
          </p:nvPr>
        </p:nvGraphicFramePr>
        <p:xfrm>
          <a:off x="6797392" y="2488718"/>
          <a:ext cx="2122870" cy="1798320"/>
        </p:xfrm>
        <a:graphic>
          <a:graphicData uri="http://schemas.openxmlformats.org/drawingml/2006/table">
            <a:tbl>
              <a:tblPr/>
              <a:tblGrid>
                <a:gridCol w="1087555">
                  <a:extLst>
                    <a:ext uri="{9D8B030D-6E8A-4147-A177-3AD203B41FA5}">
                      <a16:colId xmlns:a16="http://schemas.microsoft.com/office/drawing/2014/main" val="3713109407"/>
                    </a:ext>
                  </a:extLst>
                </a:gridCol>
                <a:gridCol w="251706">
                  <a:extLst>
                    <a:ext uri="{9D8B030D-6E8A-4147-A177-3AD203B41FA5}">
                      <a16:colId xmlns:a16="http://schemas.microsoft.com/office/drawing/2014/main" val="677952649"/>
                    </a:ext>
                  </a:extLst>
                </a:gridCol>
                <a:gridCol w="470166">
                  <a:extLst>
                    <a:ext uri="{9D8B030D-6E8A-4147-A177-3AD203B41FA5}">
                      <a16:colId xmlns:a16="http://schemas.microsoft.com/office/drawing/2014/main" val="3080192764"/>
                    </a:ext>
                  </a:extLst>
                </a:gridCol>
                <a:gridCol w="313443">
                  <a:extLst>
                    <a:ext uri="{9D8B030D-6E8A-4147-A177-3AD203B41FA5}">
                      <a16:colId xmlns:a16="http://schemas.microsoft.com/office/drawing/2014/main" val="2371084678"/>
                    </a:ext>
                  </a:extLst>
                </a:gridCol>
              </a:tblGrid>
              <a:tr h="277357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Variable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OR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IC 95%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p-valor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77527646"/>
                  </a:ext>
                </a:extLst>
              </a:tr>
              <a:tr h="277357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Carboplatino–Pem+IO vs Cis*</a:t>
                      </a:r>
                      <a:endParaRPr lang="it-IT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4.63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0.13–164.56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0.401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666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8325997"/>
                  </a:ext>
                </a:extLst>
              </a:tr>
              <a:tr h="277357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it-IT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Carboplatino–Tax+IO vs Cis*</a:t>
                      </a:r>
                      <a:endParaRPr lang="it-IT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2.51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0.10–60.71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0.572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82094"/>
                  </a:ext>
                </a:extLst>
              </a:tr>
              <a:tr h="277357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LIPI 1 vs 0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1.38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0.23–8.23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0.725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7539662"/>
                  </a:ext>
                </a:extLst>
              </a:tr>
              <a:tr h="277357"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LIPI 2 vs 0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0.57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0.08–4.25</a:t>
                      </a:r>
                      <a:endParaRPr lang="es-ES" sz="80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Aft>
                          <a:spcPts val="800"/>
                        </a:spcAft>
                        <a:buNone/>
                      </a:pPr>
                      <a:r>
                        <a:rPr lang="es-E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0.586</a:t>
                      </a:r>
                      <a:endParaRPr lang="es-ES" sz="800" dirty="0">
                        <a:effectLst/>
                        <a:latin typeface="+mn-lt"/>
                      </a:endParaRPr>
                    </a:p>
                  </a:txBody>
                  <a:tcPr marL="68580" marR="68580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5393361"/>
                  </a:ext>
                </a:extLst>
              </a:tr>
            </a:tbl>
          </a:graphicData>
        </a:graphic>
      </p:graphicFrame>
      <p:sp>
        <p:nvSpPr>
          <p:cNvPr id="32" name="Rectangle 1">
            <a:extLst>
              <a:ext uri="{FF2B5EF4-FFF2-40B4-BE49-F238E27FC236}">
                <a16:creationId xmlns:a16="http://schemas.microsoft.com/office/drawing/2014/main" id="{90A74B29-879B-8088-AA4D-491DE521C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8635" y="2289574"/>
            <a:ext cx="260038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9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Modelo </a:t>
            </a:r>
            <a:r>
              <a:rPr kumimoji="0" lang="es-ES" altLang="es-ES" sz="900" b="1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multivariable</a:t>
            </a:r>
            <a:r>
              <a:rPr kumimoji="0" lang="es-ES" altLang="es-E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Ref</a:t>
            </a:r>
            <a:r>
              <a:rPr kumimoji="0" lang="es-ES" altLang="es-E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: Cisplatino–</a:t>
            </a:r>
            <a:r>
              <a:rPr kumimoji="0" lang="es-ES" altLang="es-ES" sz="9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Pem+IO</a:t>
            </a:r>
            <a:r>
              <a:rPr kumimoji="0" lang="es-ES" altLang="es-ES" sz="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ptos" panose="020B0004020202020204" pitchFamily="34" charset="0"/>
              </a:rPr>
              <a:t>.</a:t>
            </a:r>
            <a:endParaRPr kumimoji="0" lang="es-ES" altLang="es-ES" sz="9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735496B1-9876-66BF-9B3D-8343A3E35182}"/>
              </a:ext>
            </a:extLst>
          </p:cNvPr>
          <p:cNvSpPr txBox="1"/>
          <p:nvPr/>
        </p:nvSpPr>
        <p:spPr>
          <a:xfrm>
            <a:off x="7187595" y="4431918"/>
            <a:ext cx="1891203" cy="646331"/>
          </a:xfrm>
          <a:prstGeom prst="rect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sz="1800" dirty="0"/>
              <a:t>Análisis por subgrupos de </a:t>
            </a:r>
            <a:r>
              <a:rPr lang="es-ES" sz="1800" dirty="0" err="1"/>
              <a:t>pCR</a:t>
            </a:r>
            <a:endParaRPr lang="es-E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595</Words>
  <Application>Microsoft Macintosh PowerPoint</Application>
  <PresentationFormat>Presentación en pantalla (16:9)</PresentationFormat>
  <Paragraphs>127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Arial Rounded MT Bold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Isabel Romero Espejo</cp:lastModifiedBy>
  <cp:revision>5</cp:revision>
  <dcterms:created xsi:type="dcterms:W3CDTF">2025-10-16T09:08:13Z</dcterms:created>
  <dcterms:modified xsi:type="dcterms:W3CDTF">2026-02-08T15:18:30Z</dcterms:modified>
</cp:coreProperties>
</file>