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5" r:id="rId7"/>
    <p:sldId id="264" r:id="rId8"/>
    <p:sldId id="266" r:id="rId9"/>
    <p:sldId id="267" r:id="rId10"/>
    <p:sldId id="268" r:id="rId11"/>
    <p:sldId id="269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56"/>
  </p:normalViewPr>
  <p:slideViewPr>
    <p:cSldViewPr>
      <p:cViewPr>
        <p:scale>
          <a:sx n="135" d="100"/>
          <a:sy n="135" d="100"/>
        </p:scale>
        <p:origin x="864" y="4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C23609-4D35-E642-B33F-5F12B9A73DAA}" type="doc">
      <dgm:prSet loTypeId="urn:microsoft.com/office/officeart/2005/8/layout/list1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DBE1822-50E3-6142-A71C-D7595C0361DE}">
      <dgm:prSet phldrT="[Texto]" custT="1"/>
      <dgm:spPr/>
      <dgm:t>
        <a:bodyPr/>
        <a:lstStyle/>
        <a:p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En estadios localizados:</a:t>
          </a:r>
        </a:p>
      </dgm:t>
    </dgm:pt>
    <dgm:pt modelId="{FC5EDF3F-73F8-7349-9162-7DC38F80EC27}" type="parTrans" cxnId="{A21C4ADD-DA12-2E46-BED7-23063EF5B097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89DFF8-EAE4-C24E-896F-87BA8F8DBA3A}" type="sibTrans" cxnId="{A21C4ADD-DA12-2E46-BED7-23063EF5B097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6F2F39-0CE5-9F4A-ADA6-BBB116C46241}">
      <dgm:prSet phldrT="[Texto]" custT="1"/>
      <dgm:spPr/>
      <dgm:t>
        <a:bodyPr lIns="0" tIns="0" rIns="0" bIns="0" anchor="ctr" anchorCtr="0"/>
        <a:lstStyle/>
        <a:p>
          <a:pPr algn="ctr"/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  FACTORES ASOCIADOS A MAYOR TIEMPO DIAGNÓSTICO:</a:t>
          </a:r>
        </a:p>
      </dgm:t>
    </dgm:pt>
    <dgm:pt modelId="{07991DEF-E1A6-A54C-9E32-69750E691677}" type="parTrans" cxnId="{6780B124-53C1-164B-BA20-209D8C036DE8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1A5D22-B195-0645-8C40-8CFD418236F6}" type="sibTrans" cxnId="{6780B124-53C1-164B-BA20-209D8C036DE8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38B488-EAF2-6546-B72B-E953A9AF2E03}">
      <dgm:prSet phldrT="[Texto]" custT="1"/>
      <dgm:spPr/>
      <dgm:t>
        <a:bodyPr/>
        <a:lstStyle/>
        <a:p>
          <a:pPr algn="ctr"/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FACTORES ASOCIADOS A MENOR TIEMPO DIAGNÓSTICO</a:t>
          </a:r>
        </a:p>
      </dgm:t>
    </dgm:pt>
    <dgm:pt modelId="{633A34BD-3D13-3242-8C04-F3AE2A591A98}" type="parTrans" cxnId="{FBD109CE-7B4A-F946-937D-A5A47E0F32BC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CF28C1-9D48-D34E-AFCD-64DA9CFA931B}" type="sibTrans" cxnId="{FBD109CE-7B4A-F946-937D-A5A47E0F32BC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1C8429-1D75-7D44-9318-E0B237411F97}">
      <dgm:prSet phldrT="[Texto]" custT="1"/>
      <dgm:spPr/>
      <dgm:t>
        <a:bodyPr/>
        <a:lstStyle/>
        <a:p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En estadios avanzados:</a:t>
          </a:r>
        </a:p>
      </dgm:t>
    </dgm:pt>
    <dgm:pt modelId="{2A22B505-546E-7449-885D-77B768142D13}" type="parTrans" cxnId="{DA14AD19-6EE6-DF4B-8BDD-A27C73BC19EE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6C843A-D710-5147-9E5D-51BC33F221EF}" type="sibTrans" cxnId="{DA14AD19-6EE6-DF4B-8BDD-A27C73BC19EE}">
      <dgm:prSet/>
      <dgm:spPr/>
      <dgm:t>
        <a:bodyPr/>
        <a:lstStyle/>
        <a:p>
          <a:endParaRPr lang="es-MX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2AC704-5290-3D47-946D-AA6329D6C1C9}">
      <dgm:prSet phldrT="[Texto]" custT="1"/>
      <dgm:spPr/>
      <dgm:t>
        <a:bodyPr/>
        <a:lstStyle/>
        <a:p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La presencia de síntomas (24 vs 81,5 días; p=0,017)</a:t>
          </a:r>
        </a:p>
      </dgm:t>
    </dgm:pt>
    <dgm:pt modelId="{EA1F3E67-9C1F-B847-A6FD-91B756B0F080}" type="parTrans" cxnId="{2A9D2EB6-5FD4-354B-AFFC-843DF39C4E7D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596AAA-BD6D-CE4D-8F3D-4A39F005CE25}" type="sibTrans" cxnId="{2A9D2EB6-5FD4-354B-AFFC-843DF39C4E7D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CBF2B7-B489-2E4A-AB10-B8CCB2C4D21C}">
      <dgm:prSet phldrT="[Texto]" custT="1"/>
      <dgm:spPr/>
      <dgm:t>
        <a:bodyPr/>
        <a:lstStyle/>
        <a:p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ECOG más alto (p=0,006)</a:t>
          </a:r>
        </a:p>
      </dgm:t>
    </dgm:pt>
    <dgm:pt modelId="{EEC1FC5E-E5E3-3345-B2F6-9298E5A006FE}" type="parTrans" cxnId="{0F5D5FCB-FAE3-114F-9F4B-5E91CCC28D2A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4FDBD5-B556-6C41-89FB-D4A018E64231}" type="sibTrans" cxnId="{0F5D5FCB-FAE3-114F-9F4B-5E91CCC28D2A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4C7BB2-12B0-544E-9312-F44A4E6BA5A2}">
      <dgm:prSet phldrT="[Texto]" custT="1"/>
      <dgm:spPr/>
      <dgm:t>
        <a:bodyPr/>
        <a:lstStyle/>
        <a:p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Derivación desde Urgencias frente a otros servicios (23,5 vs 81,5 días; p=0,003)</a:t>
          </a:r>
        </a:p>
      </dgm:t>
    </dgm:pt>
    <dgm:pt modelId="{2B9F533E-076E-B04C-AE21-241CAE3DF03C}" type="parTrans" cxnId="{59786F3E-02D6-204E-B2BC-EF488B0306EA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D452C4-1C7D-1649-8E10-2A7105271FDA}" type="sibTrans" cxnId="{59786F3E-02D6-204E-B2BC-EF488B0306EA}">
      <dgm:prSet/>
      <dgm:spPr/>
      <dgm:t>
        <a:bodyPr/>
        <a:lstStyle/>
        <a:p>
          <a:endParaRPr lang="es-MX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4AA145-DF6A-BE4F-993C-F855A9D76210}">
      <dgm:prSet phldrT="[Texto]" custT="1"/>
      <dgm:spPr/>
      <dgm:t>
        <a:bodyPr/>
        <a:lstStyle/>
        <a:p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Estudio diagnóstico ingresado vs estudio ambulatorio (21 vs 35 días; p=0,015). </a:t>
          </a:r>
        </a:p>
      </dgm:t>
    </dgm:pt>
    <dgm:pt modelId="{29185D4D-EB75-7D48-A456-5716638516D7}" type="parTrans" cxnId="{7FBDA11F-CA80-C44E-8B14-A935205D2E14}">
      <dgm:prSet/>
      <dgm:spPr/>
      <dgm:t>
        <a:bodyPr/>
        <a:lstStyle/>
        <a:p>
          <a:endParaRPr lang="es-MX"/>
        </a:p>
      </dgm:t>
    </dgm:pt>
    <dgm:pt modelId="{DC5D88A4-1604-374C-A341-C284ABA2E7ED}" type="sibTrans" cxnId="{7FBDA11F-CA80-C44E-8B14-A935205D2E14}">
      <dgm:prSet/>
      <dgm:spPr/>
      <dgm:t>
        <a:bodyPr/>
        <a:lstStyle/>
        <a:p>
          <a:endParaRPr lang="es-MX"/>
        </a:p>
      </dgm:t>
    </dgm:pt>
    <dgm:pt modelId="{FEAEE763-1B12-7A4D-B9EE-086E715BD819}">
      <dgm:prSet phldrT="[Texto]" custT="1"/>
      <dgm:spPr/>
      <dgm:t>
        <a:bodyPr/>
        <a:lstStyle/>
        <a:p>
          <a:r>
            <a:rPr lang="es-ES_tradnl" sz="1600" noProof="0" dirty="0">
              <a:latin typeface="Arial" panose="020B0604020202020204" pitchFamily="34" charset="0"/>
              <a:cs typeface="Arial" panose="020B0604020202020204" pitchFamily="34" charset="0"/>
            </a:rPr>
            <a:t>La derivación desde Atención Primaria se asoció a un incremento del intervalo CCP-AP frente a otros orígenes (205 vs 71 días; p=0,020) </a:t>
          </a:r>
        </a:p>
      </dgm:t>
    </dgm:pt>
    <dgm:pt modelId="{D4B293FE-7262-EF4B-9FCB-DA54B86B7D82}" type="parTrans" cxnId="{775FF033-F9AF-2845-A6D2-E5370836BB1D}">
      <dgm:prSet/>
      <dgm:spPr/>
      <dgm:t>
        <a:bodyPr/>
        <a:lstStyle/>
        <a:p>
          <a:endParaRPr lang="es-MX"/>
        </a:p>
      </dgm:t>
    </dgm:pt>
    <dgm:pt modelId="{8BFE8FC9-FA09-B347-B2E9-F23340EC16FE}" type="sibTrans" cxnId="{775FF033-F9AF-2845-A6D2-E5370836BB1D}">
      <dgm:prSet/>
      <dgm:spPr/>
      <dgm:t>
        <a:bodyPr/>
        <a:lstStyle/>
        <a:p>
          <a:endParaRPr lang="es-MX"/>
        </a:p>
      </dgm:t>
    </dgm:pt>
    <dgm:pt modelId="{7D8690B5-AFEB-2549-BF48-0BE3BA670D18}" type="pres">
      <dgm:prSet presAssocID="{BBC23609-4D35-E642-B33F-5F12B9A73DAA}" presName="linear" presStyleCnt="0">
        <dgm:presLayoutVars>
          <dgm:dir/>
          <dgm:animLvl val="lvl"/>
          <dgm:resizeHandles val="exact"/>
        </dgm:presLayoutVars>
      </dgm:prSet>
      <dgm:spPr/>
    </dgm:pt>
    <dgm:pt modelId="{20955445-211F-A14A-85B0-BF715F61ACDC}" type="pres">
      <dgm:prSet presAssocID="{886F2F39-0CE5-9F4A-ADA6-BBB116C46241}" presName="parentLin" presStyleCnt="0"/>
      <dgm:spPr/>
    </dgm:pt>
    <dgm:pt modelId="{9388844F-0229-D847-9A76-4C3A4BE040ED}" type="pres">
      <dgm:prSet presAssocID="{886F2F39-0CE5-9F4A-ADA6-BBB116C46241}" presName="parentLeftMargin" presStyleLbl="node1" presStyleIdx="0" presStyleCnt="2"/>
      <dgm:spPr/>
    </dgm:pt>
    <dgm:pt modelId="{3733CC56-893E-2A41-9995-8A560284A0E4}" type="pres">
      <dgm:prSet presAssocID="{886F2F39-0CE5-9F4A-ADA6-BBB116C4624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1065202-06A5-D04A-8842-2EEB811FE3DB}" type="pres">
      <dgm:prSet presAssocID="{886F2F39-0CE5-9F4A-ADA6-BBB116C46241}" presName="negativeSpace" presStyleCnt="0"/>
      <dgm:spPr/>
    </dgm:pt>
    <dgm:pt modelId="{562C3943-A2DD-EC4A-9FF6-28E701506DEA}" type="pres">
      <dgm:prSet presAssocID="{886F2F39-0CE5-9F4A-ADA6-BBB116C46241}" presName="childText" presStyleLbl="conFgAcc1" presStyleIdx="0" presStyleCnt="2">
        <dgm:presLayoutVars>
          <dgm:bulletEnabled val="1"/>
        </dgm:presLayoutVars>
      </dgm:prSet>
      <dgm:spPr/>
    </dgm:pt>
    <dgm:pt modelId="{5A8C948E-CCDF-7447-87A1-925D8C589536}" type="pres">
      <dgm:prSet presAssocID="{F51A5D22-B195-0645-8C40-8CFD418236F6}" presName="spaceBetweenRectangles" presStyleCnt="0"/>
      <dgm:spPr/>
    </dgm:pt>
    <dgm:pt modelId="{AFBBC21E-C378-6D42-9697-BFB56368E1FD}" type="pres">
      <dgm:prSet presAssocID="{6B38B488-EAF2-6546-B72B-E953A9AF2E03}" presName="parentLin" presStyleCnt="0"/>
      <dgm:spPr/>
    </dgm:pt>
    <dgm:pt modelId="{F6B8D270-BF3A-5241-A1B6-5ED0B09E23D9}" type="pres">
      <dgm:prSet presAssocID="{6B38B488-EAF2-6546-B72B-E953A9AF2E03}" presName="parentLeftMargin" presStyleLbl="node1" presStyleIdx="0" presStyleCnt="2"/>
      <dgm:spPr/>
    </dgm:pt>
    <dgm:pt modelId="{9E8EB4B7-D909-1140-B13C-63FC4FFBEA2B}" type="pres">
      <dgm:prSet presAssocID="{6B38B488-EAF2-6546-B72B-E953A9AF2E0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AA07271-64CE-C74A-94B2-7D7EFBD7EE94}" type="pres">
      <dgm:prSet presAssocID="{6B38B488-EAF2-6546-B72B-E953A9AF2E03}" presName="negativeSpace" presStyleCnt="0"/>
      <dgm:spPr/>
    </dgm:pt>
    <dgm:pt modelId="{2B6989C6-108F-C94C-9054-B739A403A9A8}" type="pres">
      <dgm:prSet presAssocID="{6B38B488-EAF2-6546-B72B-E953A9AF2E0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A296A17-2406-A54F-BA79-1570E3EE4209}" type="presOf" srcId="{0DBE1822-50E3-6142-A71C-D7595C0361DE}" destId="{562C3943-A2DD-EC4A-9FF6-28E701506DEA}" srcOrd="0" destOrd="0" presId="urn:microsoft.com/office/officeart/2005/8/layout/list1"/>
    <dgm:cxn modelId="{197F8317-3D34-4847-A715-0D873F908E52}" type="presOf" srcId="{6B38B488-EAF2-6546-B72B-E953A9AF2E03}" destId="{9E8EB4B7-D909-1140-B13C-63FC4FFBEA2B}" srcOrd="1" destOrd="0" presId="urn:microsoft.com/office/officeart/2005/8/layout/list1"/>
    <dgm:cxn modelId="{DA14AD19-6EE6-DF4B-8BDD-A27C73BC19EE}" srcId="{6B38B488-EAF2-6546-B72B-E953A9AF2E03}" destId="{1B1C8429-1D75-7D44-9318-E0B237411F97}" srcOrd="0" destOrd="0" parTransId="{2A22B505-546E-7449-885D-77B768142D13}" sibTransId="{286C843A-D710-5147-9E5D-51BC33F221EF}"/>
    <dgm:cxn modelId="{7FBDA11F-CA80-C44E-8B14-A935205D2E14}" srcId="{1B1C8429-1D75-7D44-9318-E0B237411F97}" destId="{654AA145-DF6A-BE4F-993C-F855A9D76210}" srcOrd="0" destOrd="0" parTransId="{29185D4D-EB75-7D48-A456-5716638516D7}" sibTransId="{DC5D88A4-1604-374C-A341-C284ABA2E7ED}"/>
    <dgm:cxn modelId="{6780B124-53C1-164B-BA20-209D8C036DE8}" srcId="{BBC23609-4D35-E642-B33F-5F12B9A73DAA}" destId="{886F2F39-0CE5-9F4A-ADA6-BBB116C46241}" srcOrd="0" destOrd="0" parTransId="{07991DEF-E1A6-A54C-9E32-69750E691677}" sibTransId="{F51A5D22-B195-0645-8C40-8CFD418236F6}"/>
    <dgm:cxn modelId="{775FF033-F9AF-2845-A6D2-E5370836BB1D}" srcId="{0DBE1822-50E3-6142-A71C-D7595C0361DE}" destId="{FEAEE763-1B12-7A4D-B9EE-086E715BD819}" srcOrd="0" destOrd="0" parTransId="{D4B293FE-7262-EF4B-9FCB-DA54B86B7D82}" sibTransId="{8BFE8FC9-FA09-B347-B2E9-F23340EC16FE}"/>
    <dgm:cxn modelId="{59786F3E-02D6-204E-B2BC-EF488B0306EA}" srcId="{1B1C8429-1D75-7D44-9318-E0B237411F97}" destId="{444C7BB2-12B0-544E-9312-F44A4E6BA5A2}" srcOrd="3" destOrd="0" parTransId="{2B9F533E-076E-B04C-AE21-241CAE3DF03C}" sibTransId="{B2D452C4-1C7D-1649-8E10-2A7105271FDA}"/>
    <dgm:cxn modelId="{25328242-6313-FE41-8460-B340B12A2023}" type="presOf" srcId="{BBC23609-4D35-E642-B33F-5F12B9A73DAA}" destId="{7D8690B5-AFEB-2549-BF48-0BE3BA670D18}" srcOrd="0" destOrd="0" presId="urn:microsoft.com/office/officeart/2005/8/layout/list1"/>
    <dgm:cxn modelId="{CBC3B652-6497-8F43-A4F3-B92297940692}" type="presOf" srcId="{A3CBF2B7-B489-2E4A-AB10-B8CCB2C4D21C}" destId="{2B6989C6-108F-C94C-9054-B739A403A9A8}" srcOrd="0" destOrd="3" presId="urn:microsoft.com/office/officeart/2005/8/layout/list1"/>
    <dgm:cxn modelId="{8038AD55-90D3-C841-924B-54DE4C938DA4}" type="presOf" srcId="{6B38B488-EAF2-6546-B72B-E953A9AF2E03}" destId="{F6B8D270-BF3A-5241-A1B6-5ED0B09E23D9}" srcOrd="0" destOrd="0" presId="urn:microsoft.com/office/officeart/2005/8/layout/list1"/>
    <dgm:cxn modelId="{FE113A79-7FFC-DE47-8951-1A38910D9350}" type="presOf" srcId="{886F2F39-0CE5-9F4A-ADA6-BBB116C46241}" destId="{3733CC56-893E-2A41-9995-8A560284A0E4}" srcOrd="1" destOrd="0" presId="urn:microsoft.com/office/officeart/2005/8/layout/list1"/>
    <dgm:cxn modelId="{E325428B-1DAC-724B-B3B9-12C45E58B2DE}" type="presOf" srcId="{444C7BB2-12B0-544E-9312-F44A4E6BA5A2}" destId="{2B6989C6-108F-C94C-9054-B739A403A9A8}" srcOrd="0" destOrd="4" presId="urn:microsoft.com/office/officeart/2005/8/layout/list1"/>
    <dgm:cxn modelId="{ED8358B0-3FC1-E64C-A368-ED54677DC92C}" type="presOf" srcId="{886F2F39-0CE5-9F4A-ADA6-BBB116C46241}" destId="{9388844F-0229-D847-9A76-4C3A4BE040ED}" srcOrd="0" destOrd="0" presId="urn:microsoft.com/office/officeart/2005/8/layout/list1"/>
    <dgm:cxn modelId="{2A9D2EB6-5FD4-354B-AFFC-843DF39C4E7D}" srcId="{1B1C8429-1D75-7D44-9318-E0B237411F97}" destId="{CD2AC704-5290-3D47-946D-AA6329D6C1C9}" srcOrd="1" destOrd="0" parTransId="{EA1F3E67-9C1F-B847-A6FD-91B756B0F080}" sibTransId="{FA596AAA-BD6D-CE4D-8F3D-4A39F005CE25}"/>
    <dgm:cxn modelId="{13E942C4-A499-6442-A41F-D85D96B84057}" type="presOf" srcId="{CD2AC704-5290-3D47-946D-AA6329D6C1C9}" destId="{2B6989C6-108F-C94C-9054-B739A403A9A8}" srcOrd="0" destOrd="2" presId="urn:microsoft.com/office/officeart/2005/8/layout/list1"/>
    <dgm:cxn modelId="{0F5D5FCB-FAE3-114F-9F4B-5E91CCC28D2A}" srcId="{1B1C8429-1D75-7D44-9318-E0B237411F97}" destId="{A3CBF2B7-B489-2E4A-AB10-B8CCB2C4D21C}" srcOrd="2" destOrd="0" parTransId="{EEC1FC5E-E5E3-3345-B2F6-9298E5A006FE}" sibTransId="{7B4FDBD5-B556-6C41-89FB-D4A018E64231}"/>
    <dgm:cxn modelId="{FBD109CE-7B4A-F946-937D-A5A47E0F32BC}" srcId="{BBC23609-4D35-E642-B33F-5F12B9A73DAA}" destId="{6B38B488-EAF2-6546-B72B-E953A9AF2E03}" srcOrd="1" destOrd="0" parTransId="{633A34BD-3D13-3242-8C04-F3AE2A591A98}" sibTransId="{02CF28C1-9D48-D34E-AFCD-64DA9CFA931B}"/>
    <dgm:cxn modelId="{A21C4ADD-DA12-2E46-BED7-23063EF5B097}" srcId="{886F2F39-0CE5-9F4A-ADA6-BBB116C46241}" destId="{0DBE1822-50E3-6142-A71C-D7595C0361DE}" srcOrd="0" destOrd="0" parTransId="{FC5EDF3F-73F8-7349-9162-7DC38F80EC27}" sibTransId="{1689DFF8-EAE4-C24E-896F-87BA8F8DBA3A}"/>
    <dgm:cxn modelId="{B6E001E2-14EE-2949-B736-4627EADB5E31}" type="presOf" srcId="{FEAEE763-1B12-7A4D-B9EE-086E715BD819}" destId="{562C3943-A2DD-EC4A-9FF6-28E701506DEA}" srcOrd="0" destOrd="1" presId="urn:microsoft.com/office/officeart/2005/8/layout/list1"/>
    <dgm:cxn modelId="{427E72F3-1B0B-5D44-B9C7-79FE4AF10433}" type="presOf" srcId="{654AA145-DF6A-BE4F-993C-F855A9D76210}" destId="{2B6989C6-108F-C94C-9054-B739A403A9A8}" srcOrd="0" destOrd="1" presId="urn:microsoft.com/office/officeart/2005/8/layout/list1"/>
    <dgm:cxn modelId="{9F944EF9-9A77-0140-A746-8606F1D82CE7}" type="presOf" srcId="{1B1C8429-1D75-7D44-9318-E0B237411F97}" destId="{2B6989C6-108F-C94C-9054-B739A403A9A8}" srcOrd="0" destOrd="0" presId="urn:microsoft.com/office/officeart/2005/8/layout/list1"/>
    <dgm:cxn modelId="{8FDC5245-F8A1-6C41-827F-E5865231A7E9}" type="presParOf" srcId="{7D8690B5-AFEB-2549-BF48-0BE3BA670D18}" destId="{20955445-211F-A14A-85B0-BF715F61ACDC}" srcOrd="0" destOrd="0" presId="urn:microsoft.com/office/officeart/2005/8/layout/list1"/>
    <dgm:cxn modelId="{F6EF1E6A-D59F-3945-960D-7EEF967FDE60}" type="presParOf" srcId="{20955445-211F-A14A-85B0-BF715F61ACDC}" destId="{9388844F-0229-D847-9A76-4C3A4BE040ED}" srcOrd="0" destOrd="0" presId="urn:microsoft.com/office/officeart/2005/8/layout/list1"/>
    <dgm:cxn modelId="{7923013C-AD9B-3D43-ABAD-CAAC719AFD87}" type="presParOf" srcId="{20955445-211F-A14A-85B0-BF715F61ACDC}" destId="{3733CC56-893E-2A41-9995-8A560284A0E4}" srcOrd="1" destOrd="0" presId="urn:microsoft.com/office/officeart/2005/8/layout/list1"/>
    <dgm:cxn modelId="{73D50849-B81E-F641-A86B-16A4EE56B856}" type="presParOf" srcId="{7D8690B5-AFEB-2549-BF48-0BE3BA670D18}" destId="{F1065202-06A5-D04A-8842-2EEB811FE3DB}" srcOrd="1" destOrd="0" presId="urn:microsoft.com/office/officeart/2005/8/layout/list1"/>
    <dgm:cxn modelId="{4F56FDAC-E34B-304D-9647-18324579229A}" type="presParOf" srcId="{7D8690B5-AFEB-2549-BF48-0BE3BA670D18}" destId="{562C3943-A2DD-EC4A-9FF6-28E701506DEA}" srcOrd="2" destOrd="0" presId="urn:microsoft.com/office/officeart/2005/8/layout/list1"/>
    <dgm:cxn modelId="{085F730D-8DC9-024B-AFCE-19AB059C1E31}" type="presParOf" srcId="{7D8690B5-AFEB-2549-BF48-0BE3BA670D18}" destId="{5A8C948E-CCDF-7447-87A1-925D8C589536}" srcOrd="3" destOrd="0" presId="urn:microsoft.com/office/officeart/2005/8/layout/list1"/>
    <dgm:cxn modelId="{AB009990-B3C3-944E-B55A-D2F7EDCC3BF4}" type="presParOf" srcId="{7D8690B5-AFEB-2549-BF48-0BE3BA670D18}" destId="{AFBBC21E-C378-6D42-9697-BFB56368E1FD}" srcOrd="4" destOrd="0" presId="urn:microsoft.com/office/officeart/2005/8/layout/list1"/>
    <dgm:cxn modelId="{2E332A0B-963C-BE44-9ED5-CED14DBB3A98}" type="presParOf" srcId="{AFBBC21E-C378-6D42-9697-BFB56368E1FD}" destId="{F6B8D270-BF3A-5241-A1B6-5ED0B09E23D9}" srcOrd="0" destOrd="0" presId="urn:microsoft.com/office/officeart/2005/8/layout/list1"/>
    <dgm:cxn modelId="{00DA412B-0E79-B84F-8196-2264DFA147F8}" type="presParOf" srcId="{AFBBC21E-C378-6D42-9697-BFB56368E1FD}" destId="{9E8EB4B7-D909-1140-B13C-63FC4FFBEA2B}" srcOrd="1" destOrd="0" presId="urn:microsoft.com/office/officeart/2005/8/layout/list1"/>
    <dgm:cxn modelId="{95D65A5A-A31A-9848-93C9-F1CC4B69849B}" type="presParOf" srcId="{7D8690B5-AFEB-2549-BF48-0BE3BA670D18}" destId="{5AA07271-64CE-C74A-94B2-7D7EFBD7EE94}" srcOrd="5" destOrd="0" presId="urn:microsoft.com/office/officeart/2005/8/layout/list1"/>
    <dgm:cxn modelId="{147BF3D9-35EF-8643-B798-6F58ECD3CADD}" type="presParOf" srcId="{7D8690B5-AFEB-2549-BF48-0BE3BA670D18}" destId="{2B6989C6-108F-C94C-9054-B739A403A9A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C3943-A2DD-EC4A-9FF6-28E701506DEA}">
      <dsp:nvSpPr>
        <dsp:cNvPr id="0" name=""/>
        <dsp:cNvSpPr/>
      </dsp:nvSpPr>
      <dsp:spPr>
        <a:xfrm>
          <a:off x="0" y="331429"/>
          <a:ext cx="6626625" cy="1455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00" tIns="458216" rIns="5143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En estadios localizados: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La derivación desde Atención Primaria se asoció a un incremento del intervalo CCP-AP frente a otros orígenes (205 vs 71 días; p=0,020) </a:t>
          </a:r>
        </a:p>
      </dsp:txBody>
      <dsp:txXfrm>
        <a:off x="0" y="331429"/>
        <a:ext cx="6626625" cy="1455300"/>
      </dsp:txXfrm>
    </dsp:sp>
    <dsp:sp modelId="{3733CC56-893E-2A41-9995-8A560284A0E4}">
      <dsp:nvSpPr>
        <dsp:cNvPr id="0" name=""/>
        <dsp:cNvSpPr/>
      </dsp:nvSpPr>
      <dsp:spPr>
        <a:xfrm>
          <a:off x="331331" y="6709"/>
          <a:ext cx="4638638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  FACTORES ASOCIADOS A MAYOR TIEMPO DIAGNÓSTICO:</a:t>
          </a:r>
        </a:p>
      </dsp:txBody>
      <dsp:txXfrm>
        <a:off x="363034" y="38412"/>
        <a:ext cx="4575232" cy="586034"/>
      </dsp:txXfrm>
    </dsp:sp>
    <dsp:sp modelId="{2B6989C6-108F-C94C-9054-B739A403A9A8}">
      <dsp:nvSpPr>
        <dsp:cNvPr id="0" name=""/>
        <dsp:cNvSpPr/>
      </dsp:nvSpPr>
      <dsp:spPr>
        <a:xfrm>
          <a:off x="0" y="2230249"/>
          <a:ext cx="6626625" cy="2217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00" tIns="458216" rIns="5143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En estadios avanzados: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Estudio diagnóstico ingresado vs estudio ambulatorio (21 vs 35 días; p=0,015).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La presencia de síntomas (24 vs 81,5 días; p=0,017)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ECOG más alto (p=0,006)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Derivación desde Urgencias frente a otros servicios (23,5 vs 81,5 días; p=0,003)</a:t>
          </a:r>
        </a:p>
      </dsp:txBody>
      <dsp:txXfrm>
        <a:off x="0" y="2230249"/>
        <a:ext cx="6626625" cy="2217599"/>
      </dsp:txXfrm>
    </dsp:sp>
    <dsp:sp modelId="{9E8EB4B7-D909-1140-B13C-63FC4FFBEA2B}">
      <dsp:nvSpPr>
        <dsp:cNvPr id="0" name=""/>
        <dsp:cNvSpPr/>
      </dsp:nvSpPr>
      <dsp:spPr>
        <a:xfrm>
          <a:off x="331331" y="1905529"/>
          <a:ext cx="4638638" cy="64944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329" tIns="0" rIns="175329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noProof="0" dirty="0">
              <a:latin typeface="Arial" panose="020B0604020202020204" pitchFamily="34" charset="0"/>
              <a:cs typeface="Arial" panose="020B0604020202020204" pitchFamily="34" charset="0"/>
            </a:rPr>
            <a:t>FACTORES ASOCIADOS A MENOR TIEMPO DIAGNÓSTICO</a:t>
          </a:r>
        </a:p>
      </dsp:txBody>
      <dsp:txXfrm>
        <a:off x="363034" y="1937232"/>
        <a:ext cx="4575232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2F4E84F-B943-E7EC-3516-5B95B3E4813C}"/>
              </a:ext>
            </a:extLst>
          </p:cNvPr>
          <p:cNvSpPr txBox="1"/>
          <p:nvPr/>
        </p:nvSpPr>
        <p:spPr>
          <a:xfrm>
            <a:off x="809582" y="1635646"/>
            <a:ext cx="7524836" cy="830997"/>
          </a:xfrm>
          <a:prstGeom prst="rect">
            <a:avLst/>
          </a:prstGeom>
          <a:noFill/>
          <a:ln w="50800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FACTORES ASOCIADOS A LOS INTERVALOS DIAGNÓSTICOS DEL CÁNCER DE PULMÓN</a:t>
            </a:r>
            <a:endParaRPr lang="es-ES_tradnl" sz="2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204BE41-CBDA-275C-C433-B8F021A43C2E}"/>
              </a:ext>
            </a:extLst>
          </p:cNvPr>
          <p:cNvSpPr txBox="1"/>
          <p:nvPr/>
        </p:nvSpPr>
        <p:spPr>
          <a:xfrm>
            <a:off x="1502659" y="2564056"/>
            <a:ext cx="6138682" cy="323165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s-ES_tradnl" sz="1050" noProof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Juan Manuel</a:t>
            </a:r>
            <a:r>
              <a:rPr lang="es-ES_tradnl" sz="105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Mejia Romero</a:t>
            </a:r>
            <a:r>
              <a:rPr lang="es-ES_tradnl" sz="1050" baseline="30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105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Luisa González Vicente</a:t>
            </a:r>
            <a:r>
              <a:rPr lang="es-ES_tradnl" sz="1050" baseline="30000" noProof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105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Cristina Villalba Moral</a:t>
            </a:r>
            <a:r>
              <a:rPr lang="es-ES_tradnl" sz="1050" baseline="30000" noProof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105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Elena González Najarro</a:t>
            </a:r>
            <a:r>
              <a:rPr lang="es-ES_tradnl" sz="1050" baseline="30000" noProof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105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Cristina Gómez Rebollo</a:t>
            </a:r>
            <a:r>
              <a:rPr lang="es-ES_tradnl" sz="1050" baseline="30000" noProof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105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del Sol Arenas de Larriva</a:t>
            </a:r>
            <a:r>
              <a:rPr lang="es-ES_tradnl" sz="1050" baseline="30000" noProof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s-ES_tradnl" sz="1050" noProof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DAD689-F1E2-F9FD-A355-203B954DD2CA}"/>
              </a:ext>
            </a:extLst>
          </p:cNvPr>
          <p:cNvSpPr txBox="1"/>
          <p:nvPr/>
        </p:nvSpPr>
        <p:spPr>
          <a:xfrm>
            <a:off x="2488931" y="3091889"/>
            <a:ext cx="4166138" cy="26161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s-ES_tradnl" sz="900" baseline="300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900" noProof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Neumología, Hospital Universitario Reina Sofía, Córdoba.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A10E01-17CE-5D14-31D6-08C77D05AF56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1FF9F8F-E3FF-EEA8-C053-7F16BB14A63E}"/>
              </a:ext>
            </a:extLst>
          </p:cNvPr>
          <p:cNvSpPr txBox="1"/>
          <p:nvPr/>
        </p:nvSpPr>
        <p:spPr>
          <a:xfrm>
            <a:off x="620688" y="1707654"/>
            <a:ext cx="7902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_tradnl" sz="1800" noProof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cáncer de pulmón (CP) requiere una evaluación rápida que incluya estudio de extensión, estadiaje mediastínico y confirmación histológica.</a:t>
            </a:r>
            <a:endParaRPr lang="es-ES_tradnl" sz="18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4FC69D-B5FD-1242-071B-556E1A0E8454}"/>
              </a:ext>
            </a:extLst>
          </p:cNvPr>
          <p:cNvSpPr txBox="1"/>
          <p:nvPr/>
        </p:nvSpPr>
        <p:spPr>
          <a:xfrm>
            <a:off x="620688" y="3071703"/>
            <a:ext cx="79026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b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OBJETIVO </a:t>
            </a:r>
            <a:r>
              <a:rPr lang="es-ES_tradnl" b="1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s-ES_tradnl" noProof="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identificar los factores asociados a los intervalos diagnósticos en una consulta de cáncer de pulmón (CCP) y localizar los puntos críticos de la ruta asistencial.</a:t>
            </a:r>
            <a:endParaRPr lang="es-ES_tradnl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F0DF625-EB74-4801-083E-5AC2534F08F1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METÓDOS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98FB421-3270-D60C-1854-D7CDE7C5EAC4}"/>
              </a:ext>
            </a:extLst>
          </p:cNvPr>
          <p:cNvSpPr txBox="1"/>
          <p:nvPr/>
        </p:nvSpPr>
        <p:spPr>
          <a:xfrm>
            <a:off x="359532" y="1347614"/>
            <a:ext cx="842493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Estudio observacional retrospectivo de pacientes valorados en la </a:t>
            </a:r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consulta de </a:t>
            </a:r>
            <a:r>
              <a:rPr lang="es-ES_tradnl" sz="1600" noProof="0" dirty="0" err="1">
                <a:solidFill>
                  <a:srgbClr val="222222"/>
                </a:solidFill>
                <a:latin typeface="Arial" panose="020B0604020202020204" pitchFamily="34" charset="0"/>
              </a:rPr>
              <a:t>cancer</a:t>
            </a:r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 pulmón (CCP) </a:t>
            </a:r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del Hospital Reina Sofia de Córdoba de febrero a noviembre de 2025. </a:t>
            </a:r>
          </a:p>
          <a:p>
            <a:pPr algn="just"/>
            <a:endParaRPr lang="es-ES_tradnl" sz="1600" noProof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 recogieron de la historia clínica variables clínicas y demográficas.</a:t>
            </a:r>
            <a:endParaRPr lang="es-ES_tradnl" sz="1600" noProof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endParaRPr lang="es-ES_tradnl" sz="1600" b="0" i="0" u="none" strike="noStrike" noProof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S</a:t>
            </a:r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 midieron los intervalos de tiempo del proceso diagnóstico</a:t>
            </a:r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D</a:t>
            </a:r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esde su derivación hasta primera valoración en la CCP </a:t>
            </a:r>
          </a:p>
          <a:p>
            <a:pPr marL="285750" indent="-285750" algn="just">
              <a:buFontTx/>
              <a:buChar char="-"/>
            </a:pPr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Tiempo a </a:t>
            </a:r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estadificación, incluyendo estadificación mediastínica</a:t>
            </a:r>
          </a:p>
          <a:p>
            <a:pPr marL="285750" indent="-285750" algn="just">
              <a:buFontTx/>
              <a:buChar char="-"/>
            </a:pPr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Tiempo hasta </a:t>
            </a:r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diagnostico definitivo anatomopatológico </a:t>
            </a:r>
          </a:p>
          <a:p>
            <a:pPr marL="285750" indent="-285750" algn="just">
              <a:buFontTx/>
              <a:buChar char="-"/>
            </a:pPr>
            <a:r>
              <a:rPr lang="es-ES_tradnl" sz="1600" noProof="0" dirty="0">
                <a:solidFill>
                  <a:srgbClr val="222222"/>
                </a:solidFill>
                <a:latin typeface="Arial" panose="020B0604020202020204" pitchFamily="34" charset="0"/>
              </a:rPr>
              <a:t>Tiempo a</a:t>
            </a:r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inicio de tratamiento. </a:t>
            </a:r>
          </a:p>
          <a:p>
            <a:pPr marL="285750" indent="-285750" algn="just">
              <a:buFontTx/>
              <a:buChar char="-"/>
            </a:pPr>
            <a:endParaRPr lang="es-ES_tradnl" sz="1600" noProof="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es-ES_tradnl" sz="1600" b="0" i="0" u="none" strike="noStrike" noProof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Análisis estadístico por análisis univariante estratificado por estadio tumoral. Se utilizaron medianas [IQR], pruebas de Mann–Whitney/Kruskal–Wallis y correlación de Spearman.</a:t>
            </a:r>
            <a:endParaRPr lang="es-ES_tradnl" sz="1600" noProof="0" dirty="0"/>
          </a:p>
        </p:txBody>
      </p:sp>
    </p:spTree>
    <p:extLst>
      <p:ext uri="{BB962C8B-B14F-4D97-AF65-F5344CB8AC3E}">
        <p14:creationId xmlns:p14="http://schemas.microsoft.com/office/powerpoint/2010/main" val="3793510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D0CF2ED-7E87-D652-7A5B-1429CA97FE73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C352E99-9441-5014-E154-DB885A33A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816319"/>
              </p:ext>
            </p:extLst>
          </p:nvPr>
        </p:nvGraphicFramePr>
        <p:xfrm>
          <a:off x="179512" y="1275606"/>
          <a:ext cx="8712969" cy="3228086"/>
        </p:xfrm>
        <a:graphic>
          <a:graphicData uri="http://schemas.openxmlformats.org/drawingml/2006/table">
            <a:tbl>
              <a:tblPr firstRow="1" firstCol="1" bandRow="1"/>
              <a:tblGrid>
                <a:gridCol w="1340717">
                  <a:extLst>
                    <a:ext uri="{9D8B030D-6E8A-4147-A177-3AD203B41FA5}">
                      <a16:colId xmlns:a16="http://schemas.microsoft.com/office/drawing/2014/main" val="1744467803"/>
                    </a:ext>
                  </a:extLst>
                </a:gridCol>
                <a:gridCol w="1842556">
                  <a:extLst>
                    <a:ext uri="{9D8B030D-6E8A-4147-A177-3AD203B41FA5}">
                      <a16:colId xmlns:a16="http://schemas.microsoft.com/office/drawing/2014/main" val="151821089"/>
                    </a:ext>
                  </a:extLst>
                </a:gridCol>
                <a:gridCol w="1843232">
                  <a:extLst>
                    <a:ext uri="{9D8B030D-6E8A-4147-A177-3AD203B41FA5}">
                      <a16:colId xmlns:a16="http://schemas.microsoft.com/office/drawing/2014/main" val="4066725789"/>
                    </a:ext>
                  </a:extLst>
                </a:gridCol>
                <a:gridCol w="1843232">
                  <a:extLst>
                    <a:ext uri="{9D8B030D-6E8A-4147-A177-3AD203B41FA5}">
                      <a16:colId xmlns:a16="http://schemas.microsoft.com/office/drawing/2014/main" val="1127390477"/>
                    </a:ext>
                  </a:extLst>
                </a:gridCol>
                <a:gridCol w="1843232">
                  <a:extLst>
                    <a:ext uri="{9D8B030D-6E8A-4147-A177-3AD203B41FA5}">
                      <a16:colId xmlns:a16="http://schemas.microsoft.com/office/drawing/2014/main" val="1391369946"/>
                    </a:ext>
                  </a:extLst>
                </a:gridCol>
              </a:tblGrid>
              <a:tr h="1136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RESULTADOS GLOBALES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ESTADIOS LOCALIZADOS (I-II)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ESTADIOS LOCALMENTE AVANZADOS (III)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ESTADIOS AVANZADOS (IV)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993900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N=</a:t>
                      </a:r>
                      <a:endParaRPr lang="es-ES_tradnl" sz="900" b="1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85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24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18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39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545893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Edad (años)</a:t>
                      </a:r>
                      <a:endParaRPr lang="es-ES_tradnl" sz="900" b="1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36.6 ± 46.9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35.5 ± 46.5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41.4 ± 45.5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30.9 ± 49.1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3820310"/>
                  </a:ext>
                </a:extLst>
              </a:tr>
              <a:tr h="1136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Sexo</a:t>
                      </a:r>
                      <a:endParaRPr lang="es-ES_tradnl" sz="900" b="1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Varones: 65 (76,5 %)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Mujeres: 20 (23,5 %)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Varones: 20 (83,3 %)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Mujeres: 4 (16,7 %)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Varones: 14 (77,8 %)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Mujeres: 4 (22,2 %)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Varones: 28 (71,8 %)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Mujeres: 11 (28,2 %)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10986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Tabaquismo</a:t>
                      </a:r>
                      <a:endParaRPr lang="es-ES_tradnl" sz="900" b="1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Fumadores: 36 (42,4 %)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Exfumadores: 39 (45,9 %)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Nunca fumadores: 9 (10,6 %)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Fumadores: 9 (37,5 %)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Exfumadores: 13 (54,2 %)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Nunca fumadores: 2 (8,3 %)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Fumadores: 9 (50,0 %)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Exfumadores: 8 (44,4 %)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Nunca fumadores: 1 (5,6 %)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Fumadores: 18 (46,2 %)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Exfumadores: 16 (41,0 %)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Nunca fumadores: 4 (10,3 %)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844584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IPA (</a:t>
                      </a:r>
                      <a:r>
                        <a:rPr lang="es-ES_tradnl" sz="900" b="1" i="1" noProof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paq</a:t>
                      </a: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-año)</a:t>
                      </a:r>
                      <a:endParaRPr lang="es-ES_tradnl" sz="900" b="1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41 [26–56]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40 [28–60]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40 [25–70]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48 [29–55]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538895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Síntomas al diagnóstico</a:t>
                      </a:r>
                      <a:endParaRPr lang="es-ES_tradnl" sz="900" b="1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49 (57.6%)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 (16.7%)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 (66.7%)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32 (82.1%)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569684"/>
                  </a:ext>
                </a:extLst>
              </a:tr>
              <a:tr h="11366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</a:t>
                      </a:r>
                      <a:endParaRPr lang="es-ES_tradnl" sz="900" b="1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0: 54 (63,5 %)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1: 21 (24,7 %)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2: 7 (8,2 %)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3: 2 (2,4 %)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4: 1 (1,2 %)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0: 20 (83,3 %)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1: 3 (12,5 %)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2: 0%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3: 1 (4,2 %)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4: 0%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0: 13 (72,2 %)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1: 3 (16,7 %)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2: 1 (5,6 %)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3: 0%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4: 1 (5,6 %)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0: 17 (43,6 %)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1: 15 (38,5 %)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2: 6 (15,4 %)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3: 1 (2,6 %)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s-ES_tradnl" sz="9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ECOG 4: 0%</a:t>
                      </a:r>
                      <a:endParaRPr lang="es-ES_tradnl" sz="900" noProof="0" dirty="0">
                        <a:solidFill>
                          <a:srgbClr val="365F9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649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880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664939-2442-C97E-2831-5C4BF2342B05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1E87ED8-E80B-0E81-7894-3E7871D40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916963"/>
              </p:ext>
            </p:extLst>
          </p:nvPr>
        </p:nvGraphicFramePr>
        <p:xfrm>
          <a:off x="359532" y="1239602"/>
          <a:ext cx="8424936" cy="2664296"/>
        </p:xfrm>
        <a:graphic>
          <a:graphicData uri="http://schemas.openxmlformats.org/drawingml/2006/table">
            <a:tbl>
              <a:tblPr firstRow="1" firstCol="1" bandRow="1"/>
              <a:tblGrid>
                <a:gridCol w="1296397">
                  <a:extLst>
                    <a:ext uri="{9D8B030D-6E8A-4147-A177-3AD203B41FA5}">
                      <a16:colId xmlns:a16="http://schemas.microsoft.com/office/drawing/2014/main" val="398153935"/>
                    </a:ext>
                  </a:extLst>
                </a:gridCol>
                <a:gridCol w="1781645">
                  <a:extLst>
                    <a:ext uri="{9D8B030D-6E8A-4147-A177-3AD203B41FA5}">
                      <a16:colId xmlns:a16="http://schemas.microsoft.com/office/drawing/2014/main" val="3439226856"/>
                    </a:ext>
                  </a:extLst>
                </a:gridCol>
                <a:gridCol w="1782298">
                  <a:extLst>
                    <a:ext uri="{9D8B030D-6E8A-4147-A177-3AD203B41FA5}">
                      <a16:colId xmlns:a16="http://schemas.microsoft.com/office/drawing/2014/main" val="56337357"/>
                    </a:ext>
                  </a:extLst>
                </a:gridCol>
                <a:gridCol w="1782298">
                  <a:extLst>
                    <a:ext uri="{9D8B030D-6E8A-4147-A177-3AD203B41FA5}">
                      <a16:colId xmlns:a16="http://schemas.microsoft.com/office/drawing/2014/main" val="3099107243"/>
                    </a:ext>
                  </a:extLst>
                </a:gridCol>
                <a:gridCol w="1782298">
                  <a:extLst>
                    <a:ext uri="{9D8B030D-6E8A-4147-A177-3AD203B41FA5}">
                      <a16:colId xmlns:a16="http://schemas.microsoft.com/office/drawing/2014/main" val="2815296945"/>
                    </a:ext>
                  </a:extLst>
                </a:gridCol>
              </a:tblGrid>
              <a:tr h="398552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RESULTADOS GLOBALES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LOCALIZADOS (I-II)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LOCALMENTE AVANZADOS (III)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AVANZADOS (IV)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57462"/>
                  </a:ext>
                </a:extLst>
              </a:tr>
              <a:tr h="165786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N=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85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24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18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39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558608"/>
                  </a:ext>
                </a:extLst>
              </a:tr>
              <a:tr h="209995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Procedencia derivación a CCP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Urgencias: 37 (43.5%)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Neumología: 11 (12.9%)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Otras especialidades: 10 (11.8%)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Radiología: 10 (11.8%)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Atención Primaria: 6 (7.1%)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Digestivo: 3 (3.5%)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ORL: 3 (3.5%); 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Otros: 3 (3.5%)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Urología: 2 (2.4%)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Otras especialidades: 5 (20.8%)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Radiología: 4 (16.7%)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Atención Primaria: 4 (16.7%)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Neumología: 3 (12.5%)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Urgencias: 3 (12.5%)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Otros: 3 (12.5%)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ORL: 1 (4.2%)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Digestivo: 1 (4.2%)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Urgencias: 8 (44.4%)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Radiología: 4 (22.2%)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Otras especialidades: 2 (11.1%)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Neumología: 2 (11.1%)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ORL: 1 (5.6%)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Digestivo: 1 (5.6%)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Urgencias: 24 (61.5%)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Neumología: 6 (15.4%)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Radiología: 2 (5.1%)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Atención Primaria: 2 (5.1%)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Otras especialidades: 2 (5.1%)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Urología: 2 (5.1%)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ORL: 1 (2.6%)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2427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837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DFBA4-9E88-3AF4-F10E-E51789A49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8D6E837-6837-8BEA-D364-BFAB74AB31A3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ED32600-9658-393B-F668-D9927D6AB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97749"/>
              </p:ext>
            </p:extLst>
          </p:nvPr>
        </p:nvGraphicFramePr>
        <p:xfrm>
          <a:off x="467544" y="1437145"/>
          <a:ext cx="8208912" cy="2269209"/>
        </p:xfrm>
        <a:graphic>
          <a:graphicData uri="http://schemas.openxmlformats.org/drawingml/2006/table">
            <a:tbl>
              <a:tblPr firstRow="1" firstCol="1" bandRow="1"/>
              <a:tblGrid>
                <a:gridCol w="1263156">
                  <a:extLst>
                    <a:ext uri="{9D8B030D-6E8A-4147-A177-3AD203B41FA5}">
                      <a16:colId xmlns:a16="http://schemas.microsoft.com/office/drawing/2014/main" val="398153935"/>
                    </a:ext>
                  </a:extLst>
                </a:gridCol>
                <a:gridCol w="1735962">
                  <a:extLst>
                    <a:ext uri="{9D8B030D-6E8A-4147-A177-3AD203B41FA5}">
                      <a16:colId xmlns:a16="http://schemas.microsoft.com/office/drawing/2014/main" val="3439226856"/>
                    </a:ext>
                  </a:extLst>
                </a:gridCol>
                <a:gridCol w="1736598">
                  <a:extLst>
                    <a:ext uri="{9D8B030D-6E8A-4147-A177-3AD203B41FA5}">
                      <a16:colId xmlns:a16="http://schemas.microsoft.com/office/drawing/2014/main" val="56337357"/>
                    </a:ext>
                  </a:extLst>
                </a:gridCol>
                <a:gridCol w="1736598">
                  <a:extLst>
                    <a:ext uri="{9D8B030D-6E8A-4147-A177-3AD203B41FA5}">
                      <a16:colId xmlns:a16="http://schemas.microsoft.com/office/drawing/2014/main" val="3099107243"/>
                    </a:ext>
                  </a:extLst>
                </a:gridCol>
                <a:gridCol w="1736598">
                  <a:extLst>
                    <a:ext uri="{9D8B030D-6E8A-4147-A177-3AD203B41FA5}">
                      <a16:colId xmlns:a16="http://schemas.microsoft.com/office/drawing/2014/main" val="2815296945"/>
                    </a:ext>
                  </a:extLst>
                </a:gridCol>
              </a:tblGrid>
              <a:tr h="366371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RESULTADOS GLOBALES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LOCALIZADOS (I-II)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LOCALMENTE AVANZADOS (III)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AVANZADOS (IV)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57462"/>
                  </a:ext>
                </a:extLst>
              </a:tr>
              <a:tr h="122124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N=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85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24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18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39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558608"/>
                  </a:ext>
                </a:extLst>
              </a:tr>
              <a:tr h="175043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Procedimientos diagnósticos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Resección quirúrgica: 20 (23.5%)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Biopsia bronquial: 20 (23.5%)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EBUS: 19 (22.4%)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BAG-TC: 10 (11.8%)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PAAF‎/BAG-Eco: 10 (11.8%)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PAAF‎/BAG Pleura: 2 (2.4%)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Crio-EBUS: 2 (2.4%)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Otra biopsia: 2 (2.4%)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Resección quirúrgica: 12 (50.0%)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BAG-TC: 4 (16.7%)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EBUS: 3 (12.5%)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Biopsia bronquial: 2 (8.3%)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PAAF‎/BAG-Eco: 2 (8.3%)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Crio-EBUS: 1 (4.2%)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EBUS: 10 (55.6%)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Biopsia bronquial: 5 (27.8%)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BAG-TC: 1 (5.6%)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Resección quirúrgica: 1 (5.6%)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PAAF‎/BAG-Eco: 1 (5.6%)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Biopsia bronquial: 12 (30.8%)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PAAF‎/BAG-Eco: 7 (17.9%)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EBUS: 6 (15.4%)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Resección quirúrgica: 5 (12.8%)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BAG-TC: 5 (12.8%)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PAAF‎/BAG Pleura: 2 (5.1%)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Otra biopsia: 2 (5.1%)</a:t>
                      </a:r>
                      <a:endParaRPr lang="es-ES_tradnl" sz="100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0575" marR="30575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493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803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D98C76-36A7-01E0-BB15-0BCDDF3B6AE8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E65BFBF-06F5-2FFF-16A6-3FC8CC1BD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2548"/>
              </p:ext>
            </p:extLst>
          </p:nvPr>
        </p:nvGraphicFramePr>
        <p:xfrm>
          <a:off x="701824" y="939555"/>
          <a:ext cx="7740351" cy="3264390"/>
        </p:xfrm>
        <a:graphic>
          <a:graphicData uri="http://schemas.openxmlformats.org/drawingml/2006/table">
            <a:tbl>
              <a:tblPr firstRow="1" firstCol="1" bandRow="1"/>
              <a:tblGrid>
                <a:gridCol w="1191054">
                  <a:extLst>
                    <a:ext uri="{9D8B030D-6E8A-4147-A177-3AD203B41FA5}">
                      <a16:colId xmlns:a16="http://schemas.microsoft.com/office/drawing/2014/main" val="2924227412"/>
                    </a:ext>
                  </a:extLst>
                </a:gridCol>
                <a:gridCol w="1636875">
                  <a:extLst>
                    <a:ext uri="{9D8B030D-6E8A-4147-A177-3AD203B41FA5}">
                      <a16:colId xmlns:a16="http://schemas.microsoft.com/office/drawing/2014/main" val="620378014"/>
                    </a:ext>
                  </a:extLst>
                </a:gridCol>
                <a:gridCol w="1637474">
                  <a:extLst>
                    <a:ext uri="{9D8B030D-6E8A-4147-A177-3AD203B41FA5}">
                      <a16:colId xmlns:a16="http://schemas.microsoft.com/office/drawing/2014/main" val="748776936"/>
                    </a:ext>
                  </a:extLst>
                </a:gridCol>
                <a:gridCol w="1637474">
                  <a:extLst>
                    <a:ext uri="{9D8B030D-6E8A-4147-A177-3AD203B41FA5}">
                      <a16:colId xmlns:a16="http://schemas.microsoft.com/office/drawing/2014/main" val="275243527"/>
                    </a:ext>
                  </a:extLst>
                </a:gridCol>
                <a:gridCol w="1637474">
                  <a:extLst>
                    <a:ext uri="{9D8B030D-6E8A-4147-A177-3AD203B41FA5}">
                      <a16:colId xmlns:a16="http://schemas.microsoft.com/office/drawing/2014/main" val="1567977447"/>
                    </a:ext>
                  </a:extLst>
                </a:gridCol>
              </a:tblGrid>
              <a:tr h="51425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b="1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RESULTADOS GLOBALES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LOCALIZADOS (I-II)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LOCALMENTE AVANZADOS (III)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b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ESTADIOS AVANZADOS (IV)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452478"/>
                  </a:ext>
                </a:extLst>
              </a:tr>
              <a:tr h="16143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N=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85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24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18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39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43912"/>
                  </a:ext>
                </a:extLst>
              </a:tr>
              <a:tr h="255954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Tipo Histológico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 anchor="ctr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Adenocarcinoma: 35 (41,1 %)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Escamoso: 19 (22,4 %)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Microcítico: 11 (12,9 %)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Otros: 10 (11,8 %)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Linfoma: 4 (4,7 %)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Mesotelioma: 3 (3,5 %)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Metástasis: 2 (2,4 %)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Adenocarcinoma: 12 (50,0 %)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Escamoso: 5 (20,8 %)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Otros: 3 (12,5 %)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Microcítico: 2 (8,3 %)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No diagnóstico: 2 (8,3 %)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Escamoso: 9 (50,0 %)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Adenocarcinoma: 5 (27,8 %)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Microcítico: 2 (11,1 %)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Otros: 2 (11,1 %)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Adenocarcinoma: 15 (38,5 %)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Microcítico: 7 (17,9 %)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Escamoso: 5 (12,8 %)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Otros: 4 (10,3 %)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Mesotelioma: 3 (7,7 %)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Linfoma: 3 (7,7 %)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5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Metástasis: 2 (5,1 %)</a:t>
                      </a:r>
                      <a:endParaRPr lang="es-ES_tradnl" sz="1050" noProof="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24214" marR="24214" marT="0" marB="0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5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624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815ED58-95BB-4CE0-8DC3-022CFBF93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00378"/>
              </p:ext>
            </p:extLst>
          </p:nvPr>
        </p:nvGraphicFramePr>
        <p:xfrm>
          <a:off x="395536" y="1419622"/>
          <a:ext cx="8568951" cy="3153565"/>
        </p:xfrm>
        <a:graphic>
          <a:graphicData uri="http://schemas.openxmlformats.org/drawingml/2006/table">
            <a:tbl>
              <a:tblPr firstRow="1" firstCol="1" bandRow="1"/>
              <a:tblGrid>
                <a:gridCol w="3175373">
                  <a:extLst>
                    <a:ext uri="{9D8B030D-6E8A-4147-A177-3AD203B41FA5}">
                      <a16:colId xmlns:a16="http://schemas.microsoft.com/office/drawing/2014/main" val="2834491828"/>
                    </a:ext>
                  </a:extLst>
                </a:gridCol>
                <a:gridCol w="1186378">
                  <a:extLst>
                    <a:ext uri="{9D8B030D-6E8A-4147-A177-3AD203B41FA5}">
                      <a16:colId xmlns:a16="http://schemas.microsoft.com/office/drawing/2014/main" val="2905261380"/>
                    </a:ext>
                  </a:extLst>
                </a:gridCol>
                <a:gridCol w="1247601">
                  <a:extLst>
                    <a:ext uri="{9D8B030D-6E8A-4147-A177-3AD203B41FA5}">
                      <a16:colId xmlns:a16="http://schemas.microsoft.com/office/drawing/2014/main" val="137265776"/>
                    </a:ext>
                  </a:extLst>
                </a:gridCol>
                <a:gridCol w="1556701">
                  <a:extLst>
                    <a:ext uri="{9D8B030D-6E8A-4147-A177-3AD203B41FA5}">
                      <a16:colId xmlns:a16="http://schemas.microsoft.com/office/drawing/2014/main" val="1891059386"/>
                    </a:ext>
                  </a:extLst>
                </a:gridCol>
                <a:gridCol w="1402898">
                  <a:extLst>
                    <a:ext uri="{9D8B030D-6E8A-4147-A177-3AD203B41FA5}">
                      <a16:colId xmlns:a16="http://schemas.microsoft.com/office/drawing/2014/main" val="1760826616"/>
                    </a:ext>
                  </a:extLst>
                </a:gridCol>
              </a:tblGrid>
              <a:tr h="49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b="1" i="1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INTERVALOS EN PROCESO DIAGNÓSTICO</a:t>
                      </a:r>
                      <a:endParaRPr lang="es-ES_tradnl" sz="1400" noProof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RESULTADOS GLOBALES</a:t>
                      </a:r>
                      <a:endParaRPr lang="es-ES_tradnl" sz="1400" noProof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ESTADIOS LOCALIZADOS (I-II)</a:t>
                      </a:r>
                      <a:endParaRPr lang="es-ES_tradnl" sz="1400" noProof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ESTADIOS LOCALMENTE AVANZADOS (III)</a:t>
                      </a:r>
                      <a:endParaRPr lang="es-ES_tradnl" sz="1400" noProof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900" b="1" i="1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ESTADIOS AVANZADOS (IV)</a:t>
                      </a:r>
                      <a:endParaRPr lang="es-ES_tradnl" sz="1400" noProof="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703575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Primer contacto asistencial → 1ra valoración CCP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 [0–22]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17 [0–33]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 [7–26]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 [0–14]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227017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1ra valoración CCP → Diagnóstico histológico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 [23–73]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88 [54–125]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36 [24–44]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[18–39]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956195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1ra valoración CCP → Inicio tratamiento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70 [51–104]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103 [70–191]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61 [49–98]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58 [49–85]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014674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1ra valoración CCP → PET-TC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[0–12]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 [-10–28]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 [-2–7]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 [2–10]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896746"/>
                  </a:ext>
                </a:extLst>
              </a:tr>
              <a:tr h="3602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1ra valoración CCP → Procedimiento diagnóstico valido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 [12–59]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80 [41–103]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 [13–35]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15 [7–26]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147303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Solicitud estadiaje mediastínico → EBUS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23 [14–40]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 [19–43]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16 [13–25]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 [19–40]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058257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Procedimiento diagnóstico valido → Resultado AP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 [6–14]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 [8–19]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 [6–12]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 [6–12]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661420"/>
                  </a:ext>
                </a:extLst>
              </a:tr>
              <a:tr h="328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i="1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Diagnóstico histológico → Inicio de tratamiento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 [9–49]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-11 [-19–56]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25 [17–53]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_tradnl" sz="10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31 [19–46]</a:t>
                      </a:r>
                      <a:endParaRPr lang="es-ES_tradnl" sz="1400" noProof="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468250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C287643-CB43-061D-3365-499215928A60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9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3C8A485-38B6-F1AF-5B09-08977207C3C4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23DBBCB-3B52-A2F3-52E0-2B5699F04F8B}"/>
              </a:ext>
            </a:extLst>
          </p:cNvPr>
          <p:cNvGrpSpPr/>
          <p:nvPr/>
        </p:nvGrpSpPr>
        <p:grpSpPr>
          <a:xfrm>
            <a:off x="179512" y="1203598"/>
            <a:ext cx="8964488" cy="3939902"/>
            <a:chOff x="179512" y="1568668"/>
            <a:chExt cx="9036496" cy="3560034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6EB7A490-FF32-208E-3F61-78F29BC72E01}"/>
                </a:ext>
              </a:extLst>
            </p:cNvPr>
            <p:cNvGrpSpPr/>
            <p:nvPr/>
          </p:nvGrpSpPr>
          <p:grpSpPr>
            <a:xfrm>
              <a:off x="179512" y="1568668"/>
              <a:ext cx="9036496" cy="3560034"/>
              <a:chOff x="107504" y="1531996"/>
              <a:chExt cx="9036496" cy="3560034"/>
            </a:xfrm>
          </p:grpSpPr>
          <p:pic>
            <p:nvPicPr>
              <p:cNvPr id="3" name="Imagen 2">
                <a:extLst>
                  <a:ext uri="{FF2B5EF4-FFF2-40B4-BE49-F238E27FC236}">
                    <a16:creationId xmlns:a16="http://schemas.microsoft.com/office/drawing/2014/main" id="{575E0714-A515-E9C1-4743-727286C5F4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504" y="1531996"/>
                <a:ext cx="9036496" cy="3560034"/>
              </a:xfrm>
              <a:prstGeom prst="rect">
                <a:avLst/>
              </a:prstGeom>
            </p:spPr>
          </p:pic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CE206980-D485-809D-2628-F8C02A95D851}"/>
                  </a:ext>
                </a:extLst>
              </p:cNvPr>
              <p:cNvSpPr txBox="1"/>
              <p:nvPr/>
            </p:nvSpPr>
            <p:spPr>
              <a:xfrm>
                <a:off x="8100392" y="1635646"/>
                <a:ext cx="936104" cy="64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Primer Contacto ⟶ 1ra CCP </a:t>
                </a:r>
              </a:p>
            </p:txBody>
          </p:sp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2AF8304C-1B85-775C-752E-F5CDF436EA6A}"/>
                  </a:ext>
                </a:extLst>
              </p:cNvPr>
              <p:cNvSpPr txBox="1"/>
              <p:nvPr/>
            </p:nvSpPr>
            <p:spPr>
              <a:xfrm>
                <a:off x="8100392" y="1725814"/>
                <a:ext cx="936104" cy="1009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1ra CCP ⟶ PET-TC </a:t>
                </a:r>
              </a:p>
            </p:txBody>
          </p:sp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31CFC2B9-6DA3-2CE2-DDB3-F0208A4AA6AD}"/>
                  </a:ext>
                </a:extLst>
              </p:cNvPr>
              <p:cNvSpPr txBox="1"/>
              <p:nvPr/>
            </p:nvSpPr>
            <p:spPr>
              <a:xfrm>
                <a:off x="8100392" y="1834591"/>
                <a:ext cx="936104" cy="1009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1ra CCP ⟶ EBUS </a:t>
                </a: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61C0F764-DDEA-9AA3-4307-73E5BCBA2B0E}"/>
                  </a:ext>
                </a:extLst>
              </p:cNvPr>
              <p:cNvSpPr txBox="1"/>
              <p:nvPr/>
            </p:nvSpPr>
            <p:spPr>
              <a:xfrm>
                <a:off x="8100392" y="1970064"/>
                <a:ext cx="936104" cy="1009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1ra CCP ⟶ Procedimiento </a:t>
                </a:r>
                <a:r>
                  <a:rPr lang="es-ES_tradnl" sz="420" noProof="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Dx</a:t>
                </a:r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 Valido </a:t>
                </a: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2C9B7E9-099E-64A4-6155-94AD937274F9}"/>
                  </a:ext>
                </a:extLst>
              </p:cNvPr>
              <p:cNvSpPr txBox="1"/>
              <p:nvPr/>
            </p:nvSpPr>
            <p:spPr>
              <a:xfrm>
                <a:off x="8100392" y="2105537"/>
                <a:ext cx="936104" cy="1009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1ra CCP ⟶ </a:t>
                </a:r>
                <a:r>
                  <a:rPr lang="es-ES_tradnl" sz="420" noProof="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Dx</a:t>
                </a:r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 Histológico</a:t>
                </a:r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C297701C-CF8B-CC88-FAA6-7B34CD5B7292}"/>
                  </a:ext>
                </a:extLst>
              </p:cNvPr>
              <p:cNvSpPr txBox="1"/>
              <p:nvPr/>
            </p:nvSpPr>
            <p:spPr>
              <a:xfrm>
                <a:off x="8100392" y="2241010"/>
                <a:ext cx="936104" cy="1009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36000" rIns="0" bIns="0" rtlCol="0">
                <a:spAutoFit/>
              </a:bodyPr>
              <a:lstStyle/>
              <a:p>
                <a:r>
                  <a:rPr lang="es-ES_tradnl" sz="42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1ra CCP ⟶ Inicio de Tratamiento</a:t>
                </a:r>
              </a:p>
            </p:txBody>
          </p:sp>
        </p:grp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2F1A114-30F6-245B-CD6B-238725C88FBD}"/>
                </a:ext>
              </a:extLst>
            </p:cNvPr>
            <p:cNvSpPr txBox="1"/>
            <p:nvPr/>
          </p:nvSpPr>
          <p:spPr>
            <a:xfrm>
              <a:off x="323528" y="1931330"/>
              <a:ext cx="792088" cy="2517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RESULTADOS </a:t>
              </a:r>
            </a:p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GLOBALES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FA05CE10-247C-ED10-F273-94C68FBDE8C8}"/>
                </a:ext>
              </a:extLst>
            </p:cNvPr>
            <p:cNvSpPr txBox="1"/>
            <p:nvPr/>
          </p:nvSpPr>
          <p:spPr>
            <a:xfrm>
              <a:off x="323528" y="2723714"/>
              <a:ext cx="792088" cy="3595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ESTADIOS </a:t>
              </a:r>
            </a:p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LOCALIZADOS</a:t>
              </a:r>
            </a:p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(I-II)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5549A9BF-A82F-6BC6-3E62-675A906AB8A9}"/>
                </a:ext>
              </a:extLst>
            </p:cNvPr>
            <p:cNvSpPr txBox="1"/>
            <p:nvPr/>
          </p:nvSpPr>
          <p:spPr>
            <a:xfrm>
              <a:off x="323528" y="3444061"/>
              <a:ext cx="792088" cy="4672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ESTADIOS </a:t>
              </a:r>
            </a:p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LOCALMENTE AVANZADOS</a:t>
              </a:r>
            </a:p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(III)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717EA231-AD4F-642C-1F45-DC1B5F97F367}"/>
                </a:ext>
              </a:extLst>
            </p:cNvPr>
            <p:cNvSpPr txBox="1"/>
            <p:nvPr/>
          </p:nvSpPr>
          <p:spPr>
            <a:xfrm>
              <a:off x="294760" y="4272130"/>
              <a:ext cx="792088" cy="3595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36000" rIns="0" bIns="0" rtlCol="0">
              <a:spAutoFit/>
            </a:bodyPr>
            <a:lstStyle/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ESTADIOS </a:t>
              </a:r>
            </a:p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AVANZADOS</a:t>
              </a:r>
            </a:p>
            <a:p>
              <a:pPr algn="ctr"/>
              <a:r>
                <a:rPr lang="es-ES_tradnl" sz="7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(IV)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8797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2AABF5F-ADE3-E18A-8DB1-49157EE142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474424"/>
              </p:ext>
            </p:extLst>
          </p:nvPr>
        </p:nvGraphicFramePr>
        <p:xfrm>
          <a:off x="1547664" y="344471"/>
          <a:ext cx="6626626" cy="4454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6576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E71886E-A47A-44F0-0255-5F32A820E73B}"/>
              </a:ext>
            </a:extLst>
          </p:cNvPr>
          <p:cNvSpPr txBox="1"/>
          <p:nvPr/>
        </p:nvSpPr>
        <p:spPr>
          <a:xfrm>
            <a:off x="1403648" y="339502"/>
            <a:ext cx="7740352" cy="4001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noProof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  <a:endParaRPr lang="es-ES_tradnl" sz="2000" noProof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918392F-F0AB-EEFB-2806-9CD923C3C1DE}"/>
              </a:ext>
            </a:extLst>
          </p:cNvPr>
          <p:cNvSpPr txBox="1"/>
          <p:nvPr/>
        </p:nvSpPr>
        <p:spPr>
          <a:xfrm>
            <a:off x="611560" y="1417588"/>
            <a:ext cx="792088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El proceso diagnóstico del cáncer de pulmón presenta mayores intervalos de tiempo en los estadios localizados en comparación con los estadios avanzados, ya que estos últimos, al asociarse con mayor sintomatología y peor estado basal, motivan una solicitud más rápida de atención médica.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La vía de acceso a la CCP es otro factor que influye en los tiempos diagnósticos.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  <a:t>E</a:t>
            </a:r>
            <a:r>
              <a:rPr lang="es-ES_tradnl" sz="1800" noProof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l análisis de estos resultados puede contribuir a una gestión más eficiente de los recursos sanitarios.</a:t>
            </a:r>
            <a:r>
              <a:rPr lang="es-ES_tradnl" noProof="0" dirty="0">
                <a:effectLst/>
              </a:rPr>
              <a:t> </a:t>
            </a:r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595458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1588</Words>
  <Application>Microsoft Macintosh PowerPoint</Application>
  <PresentationFormat>Presentación en pantalla (16:9)</PresentationFormat>
  <Paragraphs>284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Cambria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Juan Manuel Mejia</cp:lastModifiedBy>
  <cp:revision>4</cp:revision>
  <dcterms:created xsi:type="dcterms:W3CDTF">2025-10-16T09:08:13Z</dcterms:created>
  <dcterms:modified xsi:type="dcterms:W3CDTF">2026-03-02T22:26:22Z</dcterms:modified>
</cp:coreProperties>
</file>