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60" r:id="rId3"/>
    <p:sldId id="261" r:id="rId4"/>
    <p:sldId id="262" r:id="rId5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87"/>
  </p:normalViewPr>
  <p:slideViewPr>
    <p:cSldViewPr>
      <p:cViewPr varScale="1">
        <p:scale>
          <a:sx n="139" d="100"/>
          <a:sy n="139" d="100"/>
        </p:scale>
        <p:origin x="744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78FF59-94DB-D94B-9CCE-AE0EA032FD0A}" type="datetimeFigureOut">
              <a:rPr lang="es-ES" smtClean="0"/>
              <a:t>8/2/26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9261F-C18F-0249-BABA-6800D537E54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0464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89261F-C18F-0249-BABA-6800D537E54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7179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>
            <a:extLst>
              <a:ext uri="{FF2B5EF4-FFF2-40B4-BE49-F238E27FC236}">
                <a16:creationId xmlns:a16="http://schemas.microsoft.com/office/drawing/2014/main" id="{F5F926CC-29C9-7CCF-F06C-5416DB531C05}"/>
              </a:ext>
            </a:extLst>
          </p:cNvPr>
          <p:cNvSpPr txBox="1">
            <a:spLocks/>
          </p:cNvSpPr>
          <p:nvPr/>
        </p:nvSpPr>
        <p:spPr>
          <a:xfrm>
            <a:off x="0" y="-20538"/>
            <a:ext cx="9170129" cy="5447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"DESNUTRICIÓN EN CÁNCER DE PULMÓN: IMPACTO EN MORBILIDAD Y MORTALIDAD, Y EL VALOR DEL </a:t>
            </a:r>
            <a:r>
              <a:rPr lang="es-ES" sz="1800" b="1" dirty="0">
                <a:solidFill>
                  <a:schemeClr val="bg1"/>
                </a:solidFill>
                <a:latin typeface="Arial Rounded MT Bold" panose="020F0704030504030204" pitchFamily="34" charset="77"/>
                <a:ea typeface="Times New Roman" panose="02020603050405020304" pitchFamily="18" charset="0"/>
              </a:rPr>
              <a:t>ÁNGULO DE FASE COMO BIOMARCADOR NUTRICIONAL”</a:t>
            </a:r>
            <a:endParaRPr lang="es-ES" sz="1800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ECDF9B9-D47B-A520-1765-A77EF6CAAAFE}"/>
              </a:ext>
            </a:extLst>
          </p:cNvPr>
          <p:cNvSpPr txBox="1"/>
          <p:nvPr/>
        </p:nvSpPr>
        <p:spPr>
          <a:xfrm>
            <a:off x="0" y="483518"/>
            <a:ext cx="9136918" cy="233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Isabel Romero Espejo, </a:t>
            </a:r>
            <a:r>
              <a:rPr lang="es-E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Carmen Cabrera Galán, </a:t>
            </a:r>
            <a:r>
              <a:rPr lang="es-ES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Marina Utrero Recio, Pedro </a:t>
            </a:r>
            <a:r>
              <a:rPr lang="es-ES" sz="9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Erdozain</a:t>
            </a:r>
            <a:r>
              <a:rPr lang="es-ES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Pérez, Daniela Santos Medina, José Gregorio Soto Campos.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1DBBA91-FD1A-F4DD-4F29-FB6208C6DD50}"/>
              </a:ext>
            </a:extLst>
          </p:cNvPr>
          <p:cNvSpPr txBox="1"/>
          <p:nvPr/>
        </p:nvSpPr>
        <p:spPr>
          <a:xfrm>
            <a:off x="197541" y="3021392"/>
            <a:ext cx="4293467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MATERIAL Y MÉTODOS    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FC2D780-764E-66D4-3C8C-3DF004116BEB}"/>
              </a:ext>
            </a:extLst>
          </p:cNvPr>
          <p:cNvSpPr txBox="1"/>
          <p:nvPr/>
        </p:nvSpPr>
        <p:spPr>
          <a:xfrm>
            <a:off x="127896" y="1752134"/>
            <a:ext cx="4464495" cy="1269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kern="0" dirty="0">
                <a:effectLst/>
                <a:ea typeface="Arial" panose="020B0604020202020204" pitchFamily="34" charset="0"/>
              </a:rPr>
              <a:t>La nutrición y el estado metabólico son cruciales para la progresión y respuesta al tratamiento en pacientes con cáncer de pulmón. </a:t>
            </a:r>
            <a:r>
              <a:rPr lang="es-ES" sz="1200" kern="0" dirty="0">
                <a:ea typeface="Arial" panose="020B0604020202020204" pitchFamily="34" charset="0"/>
              </a:rPr>
              <a:t>E</a:t>
            </a:r>
            <a:r>
              <a:rPr lang="es-ES" sz="1200" kern="0" dirty="0">
                <a:effectLst/>
                <a:ea typeface="Arial" panose="020B0604020202020204" pitchFamily="34" charset="0"/>
              </a:rPr>
              <a:t>valuar el estado nutricional de estos pacientes mediante indicadores antropométricos y bioquímicos, busca identificar la prevalencia de desnutrición y su impacto en la respuesta al tratamiento.</a:t>
            </a:r>
            <a:r>
              <a:rPr lang="es-ES" sz="1200" dirty="0">
                <a:effectLst/>
              </a:rPr>
              <a:t> </a:t>
            </a:r>
            <a:endParaRPr lang="es-ES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00DBDB8-84C2-6F70-B034-9873FBF38CA2}"/>
              </a:ext>
            </a:extLst>
          </p:cNvPr>
          <p:cNvSpPr txBox="1"/>
          <p:nvPr/>
        </p:nvSpPr>
        <p:spPr>
          <a:xfrm>
            <a:off x="147148" y="3426728"/>
            <a:ext cx="4417012" cy="12692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Estudio descriptivo observacional retrospectivo</a:t>
            </a:r>
            <a:r>
              <a:rPr lang="es-ES" sz="12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E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 incluyeron los pacientes con cáncer 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de pulmón </a:t>
            </a:r>
            <a:r>
              <a:rPr lang="es-ES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que fueron atendidos en el servicio de Neumología del Hospital de Jerez de la Frontera (Cádiz) entre enero de 2020 y diciembre de 2024</a:t>
            </a:r>
            <a:r>
              <a:rPr lang="es-ES" sz="1200" dirty="0"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s-ES" sz="1200" kern="0" dirty="0">
                <a:effectLst/>
                <a:ea typeface="Arial" panose="020B0604020202020204" pitchFamily="34" charset="0"/>
              </a:rPr>
              <a:t>Se incluyeron pacientes con diagnóstico histológico de cáncer de pulmón, excluyendo aquellos con enfermedades metabólicas previas.</a:t>
            </a:r>
            <a:r>
              <a:rPr lang="es-ES" sz="1200" dirty="0">
                <a:effectLst/>
              </a:rPr>
              <a:t> </a:t>
            </a:r>
            <a:endParaRPr lang="es-ES" sz="12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3AB79D6E-BC69-7851-86ED-7051311354BA}"/>
              </a:ext>
            </a:extLst>
          </p:cNvPr>
          <p:cNvSpPr txBox="1"/>
          <p:nvPr/>
        </p:nvSpPr>
        <p:spPr>
          <a:xfrm>
            <a:off x="176865" y="1275807"/>
            <a:ext cx="4314143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INTRODUCCIÓN Y OBJETIVO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582C1F96-6AC0-414D-9C3D-8D5F44DEF9CF}"/>
              </a:ext>
            </a:extLst>
          </p:cNvPr>
          <p:cNvSpPr txBox="1"/>
          <p:nvPr/>
        </p:nvSpPr>
        <p:spPr>
          <a:xfrm>
            <a:off x="-4491" y="625454"/>
            <a:ext cx="913691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Hospital Universitario Jerez de la Frontera. </a:t>
            </a:r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30347A21-A97F-4B81-9AF9-4A82EB32B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466511"/>
              </p:ext>
            </p:extLst>
          </p:nvPr>
        </p:nvGraphicFramePr>
        <p:xfrm>
          <a:off x="5003764" y="1399713"/>
          <a:ext cx="3737796" cy="2736306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1868898">
                  <a:extLst>
                    <a:ext uri="{9D8B030D-6E8A-4147-A177-3AD203B41FA5}">
                      <a16:colId xmlns:a16="http://schemas.microsoft.com/office/drawing/2014/main" val="3580618182"/>
                    </a:ext>
                  </a:extLst>
                </a:gridCol>
                <a:gridCol w="1868898">
                  <a:extLst>
                    <a:ext uri="{9D8B030D-6E8A-4147-A177-3AD203B41FA5}">
                      <a16:colId xmlns:a16="http://schemas.microsoft.com/office/drawing/2014/main" val="3204549906"/>
                    </a:ext>
                  </a:extLst>
                </a:gridCol>
              </a:tblGrid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ÁREA EVALUADA</a:t>
                      </a:r>
                      <a:endParaRPr lang="es-E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VARIABLES</a:t>
                      </a:r>
                      <a:endParaRPr lang="es-E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5484809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Demográficas</a:t>
                      </a:r>
                      <a:endParaRPr lang="es-E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/>
                        <a:t>Sexo, edad</a:t>
                      </a:r>
                      <a:endParaRPr lang="es-E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6863781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Clínicas</a:t>
                      </a:r>
                      <a:endParaRPr lang="es-ES" sz="1200" dirty="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/>
                        <a:t>Estadio de la enfermedad</a:t>
                      </a:r>
                      <a:endParaRPr lang="es-E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3583407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s-ES" sz="1200"/>
                        <a:t>Antropometría</a:t>
                      </a:r>
                      <a:endParaRPr lang="es-E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/>
                        <a:t>Peso, talla, IMC</a:t>
                      </a:r>
                      <a:endParaRPr lang="es-ES" sz="120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819988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s-ES" sz="1200"/>
                        <a:t>Bioquímicas</a:t>
                      </a:r>
                      <a:endParaRPr lang="es-E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Prealbúmina, PCR</a:t>
                      </a:r>
                      <a:endParaRPr lang="es-E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77098286"/>
                  </a:ext>
                </a:extLst>
              </a:tr>
              <a:tr h="456051">
                <a:tc>
                  <a:txBody>
                    <a:bodyPr/>
                    <a:lstStyle/>
                    <a:p>
                      <a:pPr algn="ctr"/>
                      <a:r>
                        <a:rPr lang="es-ES" sz="1200"/>
                        <a:t>Estado funcional</a:t>
                      </a:r>
                      <a:endParaRPr lang="es-ES" sz="1200"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ECOG</a:t>
                      </a:r>
                      <a:endParaRPr lang="es-ES" sz="1200" dirty="0"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79536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9E6CA36A-DBE9-1EB4-B0D8-B993A436B9A1}"/>
              </a:ext>
            </a:extLst>
          </p:cNvPr>
          <p:cNvSpPr txBox="1"/>
          <p:nvPr/>
        </p:nvSpPr>
        <p:spPr>
          <a:xfrm>
            <a:off x="5508104" y="1480629"/>
            <a:ext cx="3459030" cy="1015663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effectLst/>
              </a:rPr>
              <a:t>El </a:t>
            </a:r>
            <a:r>
              <a:rPr lang="es-ES" sz="1200" b="1" dirty="0">
                <a:effectLst/>
              </a:rPr>
              <a:t>42% </a:t>
            </a:r>
            <a:r>
              <a:rPr lang="es-ES" sz="1200" dirty="0">
                <a:effectLst/>
              </a:rPr>
              <a:t>de los pacientes presentó </a:t>
            </a:r>
            <a:r>
              <a:rPr lang="es-ES" sz="1200" b="1" dirty="0">
                <a:effectLst/>
              </a:rPr>
              <a:t>desnutrición</a:t>
            </a:r>
            <a:r>
              <a:rPr lang="es-ES" sz="1200" dirty="0">
                <a:effectLst/>
              </a:rPr>
              <a:t>, identificada por </a:t>
            </a:r>
            <a:r>
              <a:rPr lang="es-ES" sz="1200" b="1" dirty="0">
                <a:effectLst/>
              </a:rPr>
              <a:t>un IMC inferior a 18.5 kg/m² o niveles de prealbúmina menores a 10 mg/</a:t>
            </a:r>
            <a:r>
              <a:rPr lang="es-ES" sz="1200" b="1" dirty="0" err="1">
                <a:effectLst/>
              </a:rPr>
              <a:t>dL</a:t>
            </a:r>
            <a:r>
              <a:rPr lang="es-ES" sz="1200" b="1" dirty="0">
                <a:effectLst/>
              </a:rPr>
              <a:t>. </a:t>
            </a:r>
            <a:r>
              <a:rPr lang="es-ES" sz="1200" dirty="0">
                <a:effectLst/>
              </a:rPr>
              <a:t>Los pacientes desnutridos tenían </a:t>
            </a:r>
            <a:r>
              <a:rPr lang="es-ES" sz="1200" b="1" dirty="0">
                <a:effectLst/>
              </a:rPr>
              <a:t>niveles elevados de PCR (p &lt; 0.01).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6EF8EC9A-2D3E-027A-00D2-CEB25D5885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51" y="2726135"/>
            <a:ext cx="2204126" cy="2111395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5806034C-5732-EA5C-BA78-6D48E3FD7791}"/>
              </a:ext>
            </a:extLst>
          </p:cNvPr>
          <p:cNvSpPr txBox="1"/>
          <p:nvPr/>
        </p:nvSpPr>
        <p:spPr>
          <a:xfrm>
            <a:off x="1619672" y="2725225"/>
            <a:ext cx="1491311" cy="3365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A73E687-29BA-4F96-A7E7-7862A5003581}"/>
              </a:ext>
            </a:extLst>
          </p:cNvPr>
          <p:cNvSpPr txBox="1"/>
          <p:nvPr/>
        </p:nvSpPr>
        <p:spPr>
          <a:xfrm>
            <a:off x="0" y="483518"/>
            <a:ext cx="9136918" cy="233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Isabel Romero Espejo, </a:t>
            </a:r>
            <a:r>
              <a:rPr lang="es-E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Carmen Cabrera Galán, </a:t>
            </a:r>
            <a:r>
              <a:rPr lang="es-ES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Marina Utrero Recio, Pedro </a:t>
            </a:r>
            <a:r>
              <a:rPr lang="es-ES" sz="9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Erdozain</a:t>
            </a:r>
            <a:r>
              <a:rPr lang="es-ES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Pérez, Daniela Santos Medina, José Gregorio Soto Campos. 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F8EDCEE-8102-403C-AAB0-DF3C0A067FDD}"/>
              </a:ext>
            </a:extLst>
          </p:cNvPr>
          <p:cNvSpPr txBox="1"/>
          <p:nvPr/>
        </p:nvSpPr>
        <p:spPr>
          <a:xfrm>
            <a:off x="-4491" y="625454"/>
            <a:ext cx="913691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Hospital Universitario Jerez de la Frontera.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5C27BBE-A22E-4D2F-9CC4-F902F162349F}"/>
              </a:ext>
            </a:extLst>
          </p:cNvPr>
          <p:cNvSpPr txBox="1"/>
          <p:nvPr/>
        </p:nvSpPr>
        <p:spPr>
          <a:xfrm>
            <a:off x="176865" y="975766"/>
            <a:ext cx="8790269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RESULTADOS</a:t>
            </a:r>
          </a:p>
        </p:txBody>
      </p:sp>
      <p:graphicFrame>
        <p:nvGraphicFramePr>
          <p:cNvPr id="16" name="Tabla 12">
            <a:extLst>
              <a:ext uri="{FF2B5EF4-FFF2-40B4-BE49-F238E27FC236}">
                <a16:creationId xmlns:a16="http://schemas.microsoft.com/office/drawing/2014/main" id="{E993F965-65D2-4B45-A87C-62C47853C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650809"/>
              </p:ext>
            </p:extLst>
          </p:nvPr>
        </p:nvGraphicFramePr>
        <p:xfrm>
          <a:off x="176865" y="1462140"/>
          <a:ext cx="4554252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0759">
                  <a:extLst>
                    <a:ext uri="{9D8B030D-6E8A-4147-A177-3AD203B41FA5}">
                      <a16:colId xmlns:a16="http://schemas.microsoft.com/office/drawing/2014/main" val="3201758603"/>
                    </a:ext>
                  </a:extLst>
                </a:gridCol>
                <a:gridCol w="1437513">
                  <a:extLst>
                    <a:ext uri="{9D8B030D-6E8A-4147-A177-3AD203B41FA5}">
                      <a16:colId xmlns:a16="http://schemas.microsoft.com/office/drawing/2014/main" val="1533535121"/>
                    </a:ext>
                  </a:extLst>
                </a:gridCol>
                <a:gridCol w="1301232">
                  <a:extLst>
                    <a:ext uri="{9D8B030D-6E8A-4147-A177-3AD203B41FA5}">
                      <a16:colId xmlns:a16="http://schemas.microsoft.com/office/drawing/2014/main" val="2922625172"/>
                    </a:ext>
                  </a:extLst>
                </a:gridCol>
                <a:gridCol w="804748">
                  <a:extLst>
                    <a:ext uri="{9D8B030D-6E8A-4147-A177-3AD203B41FA5}">
                      <a16:colId xmlns:a16="http://schemas.microsoft.com/office/drawing/2014/main" val="4047072110"/>
                    </a:ext>
                  </a:extLst>
                </a:gridCol>
              </a:tblGrid>
              <a:tr h="214431">
                <a:tc gridSpan="4"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bg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CARACTERÍSTICAS DE LA POBLACIÓN (n=51)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7983391"/>
                  </a:ext>
                </a:extLst>
              </a:tr>
              <a:tr h="272324"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+mn-lt"/>
                          <a:cs typeface="Times New Roman" panose="02020603050405020304" pitchFamily="18" charset="0"/>
                        </a:rPr>
                        <a:t>Sexo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+mn-lt"/>
                          <a:cs typeface="Times New Roman" panose="02020603050405020304" pitchFamily="18" charset="0"/>
                        </a:rPr>
                        <a:t>45 Hombres (88%)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+mn-lt"/>
                          <a:cs typeface="Times New Roman" panose="02020603050405020304" pitchFamily="18" charset="0"/>
                        </a:rPr>
                        <a:t>Adenocarcinoma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+mn-lt"/>
                          <a:cs typeface="Times New Roman" panose="02020603050405020304" pitchFamily="18" charset="0"/>
                        </a:rPr>
                        <a:t>28 (55%)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1905207"/>
                  </a:ext>
                </a:extLst>
              </a:tr>
              <a:tr h="214431"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+mn-lt"/>
                          <a:cs typeface="Times New Roman" panose="02020603050405020304" pitchFamily="18" charset="0"/>
                        </a:rPr>
                        <a:t>Edad media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+mn-lt"/>
                          <a:cs typeface="Times New Roman" panose="02020603050405020304" pitchFamily="18" charset="0"/>
                        </a:rPr>
                        <a:t>63 años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+mn-lt"/>
                          <a:cs typeface="Times New Roman" panose="02020603050405020304" pitchFamily="18" charset="0"/>
                        </a:rPr>
                        <a:t>Epidermoide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+mn-lt"/>
                          <a:cs typeface="Times New Roman" panose="02020603050405020304" pitchFamily="18" charset="0"/>
                        </a:rPr>
                        <a:t>17 (33%)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2155465"/>
                  </a:ext>
                </a:extLst>
              </a:tr>
              <a:tr h="256993">
                <a:tc>
                  <a:txBody>
                    <a:bodyPr/>
                    <a:lstStyle/>
                    <a:p>
                      <a:endParaRPr lang="es-ES" sz="1200" b="1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1" dirty="0">
                          <a:latin typeface="+mn-lt"/>
                          <a:cs typeface="Times New Roman" panose="02020603050405020304" pitchFamily="18" charset="0"/>
                        </a:rPr>
                        <a:t>Microcítico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>
                          <a:latin typeface="+mn-lt"/>
                          <a:cs typeface="Times New Roman" panose="02020603050405020304" pitchFamily="18" charset="0"/>
                        </a:rPr>
                        <a:t>6 (12%)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9138918"/>
                  </a:ext>
                </a:extLst>
              </a:tr>
            </a:tbl>
          </a:graphicData>
        </a:graphic>
      </p:graphicFrame>
      <p:pic>
        <p:nvPicPr>
          <p:cNvPr id="18" name="Imagen 17">
            <a:extLst>
              <a:ext uri="{FF2B5EF4-FFF2-40B4-BE49-F238E27FC236}">
                <a16:creationId xmlns:a16="http://schemas.microsoft.com/office/drawing/2014/main" id="{4F31FFCF-B177-42B9-B5E5-F56A5E6B90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7801"/>
          <a:stretch/>
        </p:blipFill>
        <p:spPr>
          <a:xfrm>
            <a:off x="3491880" y="2893488"/>
            <a:ext cx="5551027" cy="2114437"/>
          </a:xfrm>
          <a:prstGeom prst="rect">
            <a:avLst/>
          </a:prstGeom>
        </p:spPr>
      </p:pic>
      <p:sp>
        <p:nvSpPr>
          <p:cNvPr id="19" name="1 Título">
            <a:extLst>
              <a:ext uri="{FF2B5EF4-FFF2-40B4-BE49-F238E27FC236}">
                <a16:creationId xmlns:a16="http://schemas.microsoft.com/office/drawing/2014/main" id="{CBB3827B-BE34-4618-8919-E155D55E3330}"/>
              </a:ext>
            </a:extLst>
          </p:cNvPr>
          <p:cNvSpPr txBox="1">
            <a:spLocks/>
          </p:cNvSpPr>
          <p:nvPr/>
        </p:nvSpPr>
        <p:spPr>
          <a:xfrm>
            <a:off x="0" y="-20538"/>
            <a:ext cx="9170129" cy="5447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"DESNUTRICIÓN EN CÁNCER DE PULMÓN: IMPACTO EN MORBILIDAD Y MORTALIDAD, Y EL VALOR DEL </a:t>
            </a:r>
            <a:r>
              <a:rPr lang="es-ES" sz="1800" b="1" dirty="0">
                <a:solidFill>
                  <a:schemeClr val="bg1"/>
                </a:solidFill>
                <a:latin typeface="Arial Rounded MT Bold" panose="020F0704030504030204" pitchFamily="34" charset="77"/>
                <a:ea typeface="Times New Roman" panose="02020603050405020304" pitchFamily="18" charset="0"/>
              </a:rPr>
              <a:t>ÁNGULO DE FASE COMO BIOMARCADOR NUTRICIONAL”</a:t>
            </a:r>
            <a:endParaRPr lang="es-ES" sz="1800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686CB12-F1C2-EBC5-2296-B6B0BFCD44EF}"/>
              </a:ext>
            </a:extLst>
          </p:cNvPr>
          <p:cNvSpPr txBox="1"/>
          <p:nvPr/>
        </p:nvSpPr>
        <p:spPr>
          <a:xfrm>
            <a:off x="144913" y="2564957"/>
            <a:ext cx="480752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700" dirty="0"/>
              <a:t>Resultados expresados como </a:t>
            </a:r>
            <a:r>
              <a:rPr lang="es-ES" sz="700" dirty="0" err="1"/>
              <a:t>Nº</a:t>
            </a:r>
            <a:r>
              <a:rPr lang="es-ES" sz="700" dirty="0"/>
              <a:t> (%) </a:t>
            </a:r>
            <a:endParaRPr lang="es-E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19">
            <a:extLst>
              <a:ext uri="{FF2B5EF4-FFF2-40B4-BE49-F238E27FC236}">
                <a16:creationId xmlns:a16="http://schemas.microsoft.com/office/drawing/2014/main" id="{3E678B2A-D4E8-4B8A-879E-6C9AC2F2F0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8259666"/>
              </p:ext>
            </p:extLst>
          </p:nvPr>
        </p:nvGraphicFramePr>
        <p:xfrm>
          <a:off x="4671614" y="1707653"/>
          <a:ext cx="4295520" cy="2298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1840">
                  <a:extLst>
                    <a:ext uri="{9D8B030D-6E8A-4147-A177-3AD203B41FA5}">
                      <a16:colId xmlns:a16="http://schemas.microsoft.com/office/drawing/2014/main" val="2783293609"/>
                    </a:ext>
                  </a:extLst>
                </a:gridCol>
                <a:gridCol w="1431840">
                  <a:extLst>
                    <a:ext uri="{9D8B030D-6E8A-4147-A177-3AD203B41FA5}">
                      <a16:colId xmlns:a16="http://schemas.microsoft.com/office/drawing/2014/main" val="4185899279"/>
                    </a:ext>
                  </a:extLst>
                </a:gridCol>
                <a:gridCol w="1431840">
                  <a:extLst>
                    <a:ext uri="{9D8B030D-6E8A-4147-A177-3AD203B41FA5}">
                      <a16:colId xmlns:a16="http://schemas.microsoft.com/office/drawing/2014/main" val="2686818547"/>
                    </a:ext>
                  </a:extLst>
                </a:gridCol>
              </a:tblGrid>
              <a:tr h="277433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VARIABLE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RESULTADOS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SIGNIFICANCIA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2841621"/>
                  </a:ext>
                </a:extLst>
              </a:tr>
              <a:tr h="708191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Correlación ángulo de fase - área muscular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Correlación positiva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Coeficiente de Pearson p &lt;0,05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0170405"/>
                  </a:ext>
                </a:extLst>
              </a:tr>
              <a:tr h="708191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Correlación ángulo de fase - prealbúmina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Correlación directa significativa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p &lt; 0,05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41582822"/>
                  </a:ext>
                </a:extLst>
              </a:tr>
              <a:tr h="604686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Correlación ángulo de fase - PCR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Correlación inversa significativa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/>
                        <a:t>p &lt; 0,05</a:t>
                      </a:r>
                    </a:p>
                    <a:p>
                      <a:pPr algn="ctr"/>
                      <a:endParaRPr lang="es-E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640933"/>
                  </a:ext>
                </a:extLst>
              </a:tr>
            </a:tbl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54CCEAB6-46C0-2BD4-DD22-D1AFF71804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196832"/>
              </p:ext>
            </p:extLst>
          </p:nvPr>
        </p:nvGraphicFramePr>
        <p:xfrm>
          <a:off x="176865" y="1707654"/>
          <a:ext cx="4295522" cy="2298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0342">
                  <a:extLst>
                    <a:ext uri="{9D8B030D-6E8A-4147-A177-3AD203B41FA5}">
                      <a16:colId xmlns:a16="http://schemas.microsoft.com/office/drawing/2014/main" val="2011767395"/>
                    </a:ext>
                  </a:extLst>
                </a:gridCol>
                <a:gridCol w="1375598">
                  <a:extLst>
                    <a:ext uri="{9D8B030D-6E8A-4147-A177-3AD203B41FA5}">
                      <a16:colId xmlns:a16="http://schemas.microsoft.com/office/drawing/2014/main" val="3708341853"/>
                    </a:ext>
                  </a:extLst>
                </a:gridCol>
                <a:gridCol w="1819582">
                  <a:extLst>
                    <a:ext uri="{9D8B030D-6E8A-4147-A177-3AD203B41FA5}">
                      <a16:colId xmlns:a16="http://schemas.microsoft.com/office/drawing/2014/main" val="3959311265"/>
                    </a:ext>
                  </a:extLst>
                </a:gridCol>
              </a:tblGrid>
              <a:tr h="189678"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VARIABLE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RESULTADOS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SIGNIFICANCIA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2383367"/>
                  </a:ext>
                </a:extLst>
              </a:tr>
              <a:tr h="435144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ECOG (Estado funcional)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Pacientes con puntuaje &gt;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Mayor incidencia de desnutrición (p&lt;0,01)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67971399"/>
                  </a:ext>
                </a:extLst>
              </a:tr>
              <a:tr h="469701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Mortalidad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32%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Superior en pacientes desnutridos (p&lt;0,05)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0000187"/>
                  </a:ext>
                </a:extLst>
              </a:tr>
              <a:tr h="312412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Angulo de fase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Media: 4,4 grados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Rango: 2,6-6,3 grados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8379608"/>
                  </a:ext>
                </a:extLst>
              </a:tr>
              <a:tr h="435144">
                <a:tc>
                  <a:txBody>
                    <a:bodyPr/>
                    <a:lstStyle/>
                    <a:p>
                      <a:pPr algn="ctr"/>
                      <a:r>
                        <a:rPr lang="es-ES" sz="1200" b="1" dirty="0"/>
                        <a:t>Área ecográfica muscular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Media: 3,5cm</a:t>
                      </a:r>
                      <a:r>
                        <a:rPr lang="es-ES" sz="1200" baseline="30000" dirty="0"/>
                        <a:t>2</a:t>
                      </a:r>
                      <a:endParaRPr lang="es-ES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/>
                        <a:t>Rango 1,78-8,04 cm</a:t>
                      </a:r>
                      <a:r>
                        <a:rPr lang="es-ES" sz="1200" baseline="30000" dirty="0"/>
                        <a:t>2</a:t>
                      </a:r>
                      <a:endParaRPr lang="es-ES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3678530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8FFAADEC-D24F-437D-BFD0-EFB5C4B282A4}"/>
              </a:ext>
            </a:extLst>
          </p:cNvPr>
          <p:cNvSpPr txBox="1"/>
          <p:nvPr/>
        </p:nvSpPr>
        <p:spPr>
          <a:xfrm>
            <a:off x="0" y="483518"/>
            <a:ext cx="9136918" cy="233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Isabel Romero Espejo, </a:t>
            </a:r>
            <a:r>
              <a:rPr lang="es-E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Carmen Cabrera Galán, </a:t>
            </a:r>
            <a:r>
              <a:rPr lang="es-ES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Marina Utrero Recio, Pedro </a:t>
            </a:r>
            <a:r>
              <a:rPr lang="es-ES" sz="9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Erdozain</a:t>
            </a:r>
            <a:r>
              <a:rPr lang="es-ES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Pérez, Daniela Santos Medina, José Gregorio Soto Campos.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E05CB22F-2627-4F3C-99EA-8A553D6A14F8}"/>
              </a:ext>
            </a:extLst>
          </p:cNvPr>
          <p:cNvSpPr txBox="1"/>
          <p:nvPr/>
        </p:nvSpPr>
        <p:spPr>
          <a:xfrm>
            <a:off x="-4491" y="625454"/>
            <a:ext cx="913691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Hospital Universitario Jerez de la Frontera.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6F6E4B9-A80F-4A1E-979D-150248A91BCB}"/>
              </a:ext>
            </a:extLst>
          </p:cNvPr>
          <p:cNvSpPr txBox="1"/>
          <p:nvPr/>
        </p:nvSpPr>
        <p:spPr>
          <a:xfrm>
            <a:off x="176865" y="975766"/>
            <a:ext cx="8790269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RESULTADOS</a:t>
            </a:r>
          </a:p>
        </p:txBody>
      </p:sp>
      <p:sp>
        <p:nvSpPr>
          <p:cNvPr id="12" name="1 Título">
            <a:extLst>
              <a:ext uri="{FF2B5EF4-FFF2-40B4-BE49-F238E27FC236}">
                <a16:creationId xmlns:a16="http://schemas.microsoft.com/office/drawing/2014/main" id="{4C31AADC-24DB-4408-8546-3113283A75E7}"/>
              </a:ext>
            </a:extLst>
          </p:cNvPr>
          <p:cNvSpPr txBox="1">
            <a:spLocks/>
          </p:cNvSpPr>
          <p:nvPr/>
        </p:nvSpPr>
        <p:spPr>
          <a:xfrm>
            <a:off x="0" y="-20538"/>
            <a:ext cx="9170129" cy="5447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"DESNUTRICIÓN EN CÁNCER DE PULMÓN: IMPACTO EN MORBILIDAD Y MORTALIDAD, Y EL VALOR DEL </a:t>
            </a:r>
            <a:r>
              <a:rPr lang="es-ES" sz="1800" b="1" dirty="0">
                <a:solidFill>
                  <a:schemeClr val="bg1"/>
                </a:solidFill>
                <a:latin typeface="Arial Rounded MT Bold" panose="020F0704030504030204" pitchFamily="34" charset="77"/>
                <a:ea typeface="Times New Roman" panose="02020603050405020304" pitchFamily="18" charset="0"/>
              </a:rPr>
              <a:t>ÁNGULO DE FASE COMO BIOMARCADOR NUTRICIONAL”</a:t>
            </a:r>
            <a:endParaRPr lang="es-ES" sz="1800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302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1752E2-92BB-342B-D4E9-33D38A981AB0}"/>
              </a:ext>
            </a:extLst>
          </p:cNvPr>
          <p:cNvSpPr txBox="1"/>
          <p:nvPr/>
        </p:nvSpPr>
        <p:spPr>
          <a:xfrm>
            <a:off x="-4491" y="2211710"/>
            <a:ext cx="9136918" cy="925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s-ES" sz="1600" dirty="0">
                <a:effectLst/>
                <a:ea typeface="Arial" panose="020B0604020202020204" pitchFamily="34" charset="0"/>
              </a:rPr>
              <a:t>El estudio revela una alta prevalencia de desnutrición en pacientes con cáncer de pulmón, especialmente en estadios avanzados, vinculándose a mayor inflamación y mortalidad. Se identificó el ángulo de fase como un biomarcador significativo, correlacionado con un mejor estado nutricional y menor inflamación.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436FB47-F9D8-417A-A2A8-0D8FF53FB628}"/>
              </a:ext>
            </a:extLst>
          </p:cNvPr>
          <p:cNvSpPr txBox="1"/>
          <p:nvPr/>
        </p:nvSpPr>
        <p:spPr>
          <a:xfrm>
            <a:off x="0" y="483518"/>
            <a:ext cx="9136918" cy="233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Isabel Romero Espejo, </a:t>
            </a:r>
            <a:r>
              <a:rPr lang="es-E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Carmen Cabrera Galán, </a:t>
            </a:r>
            <a:r>
              <a:rPr lang="es-ES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Marina Utrero Recio, Pedro </a:t>
            </a:r>
            <a:r>
              <a:rPr lang="es-ES" sz="9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Erdozain</a:t>
            </a:r>
            <a:r>
              <a:rPr lang="es-ES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Pérez, Daniela Santos Medina, José Gregorio Soto Campos.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0FD1273-C8A5-4B45-8254-740166E784CE}"/>
              </a:ext>
            </a:extLst>
          </p:cNvPr>
          <p:cNvSpPr txBox="1"/>
          <p:nvPr/>
        </p:nvSpPr>
        <p:spPr>
          <a:xfrm>
            <a:off x="-4491" y="625454"/>
            <a:ext cx="913691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Hospital Universitario Jerez de la Frontera.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59742BF-B2F5-4B3B-BDFB-7D7E31787D25}"/>
              </a:ext>
            </a:extLst>
          </p:cNvPr>
          <p:cNvSpPr txBox="1"/>
          <p:nvPr/>
        </p:nvSpPr>
        <p:spPr>
          <a:xfrm>
            <a:off x="189929" y="1498313"/>
            <a:ext cx="8790269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CONLUSIONES</a:t>
            </a:r>
          </a:p>
        </p:txBody>
      </p:sp>
      <p:sp>
        <p:nvSpPr>
          <p:cNvPr id="10" name="1 Título">
            <a:extLst>
              <a:ext uri="{FF2B5EF4-FFF2-40B4-BE49-F238E27FC236}">
                <a16:creationId xmlns:a16="http://schemas.microsoft.com/office/drawing/2014/main" id="{9210B465-AF8F-42FF-BFD9-4C24A79161BE}"/>
              </a:ext>
            </a:extLst>
          </p:cNvPr>
          <p:cNvSpPr txBox="1">
            <a:spLocks/>
          </p:cNvSpPr>
          <p:nvPr/>
        </p:nvSpPr>
        <p:spPr>
          <a:xfrm>
            <a:off x="0" y="-20538"/>
            <a:ext cx="9170129" cy="54473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"DESNUTRICIÓN EN CÁNCER DE PULMÓN: IMPACTO EN MORBILIDAD Y MORTALIDAD, Y EL VALOR DEL </a:t>
            </a:r>
            <a:r>
              <a:rPr lang="es-ES" sz="1800" b="1" dirty="0">
                <a:solidFill>
                  <a:schemeClr val="bg1"/>
                </a:solidFill>
                <a:latin typeface="Arial Rounded MT Bold" panose="020F0704030504030204" pitchFamily="34" charset="77"/>
                <a:ea typeface="Times New Roman" panose="02020603050405020304" pitchFamily="18" charset="0"/>
              </a:rPr>
              <a:t>ÁNGULO DE FASE COMO BIOMARCADOR NUTRICIONAL”</a:t>
            </a:r>
            <a:endParaRPr lang="es-ES" sz="1800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9459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593</Words>
  <Application>Microsoft Macintosh PowerPoint</Application>
  <PresentationFormat>Presentación en pantalla (16:9)</PresentationFormat>
  <Paragraphs>73</Paragraphs>
  <Slides>4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Arial Rounded MT Bold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Isabel Romero Espejo</cp:lastModifiedBy>
  <cp:revision>8</cp:revision>
  <dcterms:created xsi:type="dcterms:W3CDTF">2025-10-16T09:08:13Z</dcterms:created>
  <dcterms:modified xsi:type="dcterms:W3CDTF">2026-02-08T16:31:59Z</dcterms:modified>
</cp:coreProperties>
</file>