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60" r:id="rId2"/>
    <p:sldId id="270" r:id="rId3"/>
    <p:sldId id="261" r:id="rId4"/>
    <p:sldId id="262" r:id="rId5"/>
    <p:sldId id="263" r:id="rId6"/>
    <p:sldId id="257" r:id="rId7"/>
    <p:sldId id="264" r:id="rId8"/>
    <p:sldId id="266" r:id="rId9"/>
    <p:sldId id="265" r:id="rId10"/>
    <p:sldId id="267" r:id="rId11"/>
    <p:sldId id="268" r:id="rId12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940" y="5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GÉNERO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DCF8-4945-8749-1150FB9EAE09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2-DCF8-4945-8749-1150FB9EAE09}"/>
              </c:ext>
            </c:extLst>
          </c:dPt>
          <c:dLbls>
            <c:dLbl>
              <c:idx val="0"/>
              <c:layout>
                <c:manualLayout>
                  <c:x val="-0.10247508111634328"/>
                  <c:y val="-6.0020652162414853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CF8-4945-8749-1150FB9EAE09}"/>
                </c:ext>
              </c:extLst>
            </c:dLbl>
            <c:dLbl>
              <c:idx val="1"/>
              <c:layout>
                <c:manualLayout>
                  <c:x val="0.10699737066251898"/>
                  <c:y val="6.0020245303423134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CF8-4945-8749-1150FB9EAE0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Hoja1!$A$2:$A$3</c:f>
              <c:strCache>
                <c:ptCount val="2"/>
                <c:pt idx="0">
                  <c:v>HOMBRES</c:v>
                </c:pt>
                <c:pt idx="1">
                  <c:v>MUJERES</c:v>
                </c:pt>
              </c:strCache>
            </c:strRef>
          </c:cat>
          <c:val>
            <c:numRef>
              <c:f>Hoja1!$B$2:$B$3</c:f>
              <c:numCache>
                <c:formatCode>General</c:formatCode>
                <c:ptCount val="2"/>
                <c:pt idx="0">
                  <c:v>50</c:v>
                </c:pt>
                <c:pt idx="1">
                  <c:v>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CF8-4945-8749-1150FB9EAE09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5083704467619551E-2"/>
          <c:y val="4.2130585624354247E-2"/>
          <c:w val="0.92191160523226889"/>
          <c:h val="0.7927134340209746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Serie 1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Hoja1!$A$2:$A$6</c:f>
              <c:strCache>
                <c:ptCount val="5"/>
                <c:pt idx="0">
                  <c:v>Fumador activo</c:v>
                </c:pt>
                <c:pt idx="1">
                  <c:v>Antecedentes oncológicos</c:v>
                </c:pt>
                <c:pt idx="2">
                  <c:v>EPOC</c:v>
                </c:pt>
                <c:pt idx="3">
                  <c:v>Cardiopatía isquémica</c:v>
                </c:pt>
                <c:pt idx="4">
                  <c:v>Arritmias</c:v>
                </c:pt>
              </c:strCache>
            </c:strRef>
          </c:cat>
          <c:val>
            <c:numRef>
              <c:f>Hoja1!$B$2:$B$6</c:f>
              <c:numCache>
                <c:formatCode>General</c:formatCode>
                <c:ptCount val="5"/>
                <c:pt idx="0">
                  <c:v>32</c:v>
                </c:pt>
                <c:pt idx="1">
                  <c:v>34</c:v>
                </c:pt>
                <c:pt idx="2">
                  <c:v>19</c:v>
                </c:pt>
                <c:pt idx="3">
                  <c:v>13</c:v>
                </c:pt>
                <c:pt idx="4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6DF-4E74-BA90-EDF8473A8E82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axId val="1819929583"/>
        <c:axId val="1819930063"/>
      </c:barChart>
      <c:catAx>
        <c:axId val="181992958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819930063"/>
        <c:crosses val="autoZero"/>
        <c:auto val="1"/>
        <c:lblAlgn val="ctr"/>
        <c:lblOffset val="100"/>
        <c:noMultiLvlLbl val="0"/>
      </c:catAx>
      <c:valAx>
        <c:axId val="1819930063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81992958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1" i="0" u="none" strike="noStrike" kern="1200" cap="all" spc="5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Abordaje</c:v>
                </c:pt>
              </c:strCache>
            </c:strRef>
          </c:tx>
          <c:dPt>
            <c:idx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CFEB-4E03-B74C-7954FE974981}"/>
              </c:ext>
            </c:extLst>
          </c:dPt>
          <c:dPt>
            <c:idx val="1"/>
            <c:bubble3D val="0"/>
            <c:spPr>
              <a:solidFill>
                <a:schemeClr val="accent5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0959-426B-8C3F-4B6F2C9CF6BE}"/>
              </c:ext>
            </c:extLst>
          </c:dPt>
          <c:dPt>
            <c:idx val="2"/>
            <c:bubble3D val="0"/>
            <c:spPr>
              <a:solidFill>
                <a:schemeClr val="accent4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2-CFEB-4E03-B74C-7954FE974981}"/>
              </c:ext>
            </c:extLst>
          </c:dPt>
          <c:dLbls>
            <c:dLbl>
              <c:idx val="0"/>
              <c:layout>
                <c:manualLayout>
                  <c:x val="-8.5090587808338877E-2"/>
                  <c:y val="-0.1577308799162816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FEB-4E03-B74C-7954FE974981}"/>
                </c:ext>
              </c:extLst>
            </c:dLbl>
            <c:dLbl>
              <c:idx val="2"/>
              <c:layout>
                <c:manualLayout>
                  <c:x val="2.4496751704362173E-2"/>
                  <c:y val="0.11432443824307433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CFEB-4E03-B74C-7954FE97498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Hoja1!$A$2:$A$4</c:f>
              <c:strCache>
                <c:ptCount val="3"/>
                <c:pt idx="0">
                  <c:v>VATS</c:v>
                </c:pt>
                <c:pt idx="1">
                  <c:v>RATS</c:v>
                </c:pt>
                <c:pt idx="2">
                  <c:v>Toracotomía</c:v>
                </c:pt>
              </c:strCache>
            </c:strRef>
          </c:cat>
          <c:val>
            <c:numRef>
              <c:f>Hoja1!$B$2:$B$4</c:f>
              <c:numCache>
                <c:formatCode>General</c:formatCode>
                <c:ptCount val="3"/>
                <c:pt idx="0">
                  <c:v>73</c:v>
                </c:pt>
                <c:pt idx="1">
                  <c:v>5</c:v>
                </c:pt>
                <c:pt idx="2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FEB-4E03-B74C-7954FE974981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Columna1</c:v>
                </c:pt>
              </c:strCache>
            </c:strRef>
          </c:tx>
          <c:spPr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Hoja1!$A$2:$A$9</c:f>
              <c:strCache>
                <c:ptCount val="8"/>
                <c:pt idx="0">
                  <c:v>Fuga aérea persistente </c:v>
                </c:pt>
                <c:pt idx="1">
                  <c:v>IR</c:v>
                </c:pt>
                <c:pt idx="2">
                  <c:v>Nuevo DET</c:v>
                </c:pt>
                <c:pt idx="3">
                  <c:v>Empiema</c:v>
                </c:pt>
                <c:pt idx="4">
                  <c:v>Arrtimias </c:v>
                </c:pt>
                <c:pt idx="5">
                  <c:v>Cardiopatía isquémica </c:v>
                </c:pt>
                <c:pt idx="6">
                  <c:v>Quilotórax</c:v>
                </c:pt>
                <c:pt idx="7">
                  <c:v>Otras</c:v>
                </c:pt>
              </c:strCache>
            </c:strRef>
          </c:cat>
          <c:val>
            <c:numRef>
              <c:f>Hoja1!$B$2:$B$9</c:f>
              <c:numCache>
                <c:formatCode>General</c:formatCode>
                <c:ptCount val="8"/>
                <c:pt idx="0">
                  <c:v>14</c:v>
                </c:pt>
                <c:pt idx="1">
                  <c:v>5</c:v>
                </c:pt>
                <c:pt idx="2">
                  <c:v>3</c:v>
                </c:pt>
                <c:pt idx="3">
                  <c:v>3</c:v>
                </c:pt>
                <c:pt idx="4">
                  <c:v>2</c:v>
                </c:pt>
                <c:pt idx="5">
                  <c:v>2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60F-4F97-8E5A-E8A6ACD3562D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1900418447"/>
        <c:axId val="1900418927"/>
      </c:barChart>
      <c:catAx>
        <c:axId val="190041844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900418927"/>
        <c:crosses val="autoZero"/>
        <c:auto val="1"/>
        <c:lblAlgn val="ctr"/>
        <c:lblOffset val="100"/>
        <c:noMultiLvlLbl val="0"/>
      </c:catAx>
      <c:valAx>
        <c:axId val="1900418927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90041844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6392519777004834"/>
          <c:y val="0.32141098436510057"/>
          <c:w val="0.32189478946783689"/>
          <c:h val="0.67858901563489937"/>
        </c:manualLayout>
      </c:layout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Ventas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86FF-4BF1-A388-1C0F6EFD1D29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86FF-4BF1-A388-1C0F6EFD1D29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86FF-4BF1-A388-1C0F6EFD1D29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86FF-4BF1-A388-1C0F6EFD1D29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9-86FF-4BF1-A388-1C0F6EFD1D29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B-86FF-4BF1-A388-1C0F6EFD1D29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Hoja1!$A$2:$A$7</c:f>
              <c:strCache>
                <c:ptCount val="6"/>
                <c:pt idx="0">
                  <c:v>Adenocarcinima</c:v>
                </c:pt>
                <c:pt idx="1">
                  <c:v>Carcinoma escomoso</c:v>
                </c:pt>
                <c:pt idx="2">
                  <c:v>Ausencia de malignidad</c:v>
                </c:pt>
                <c:pt idx="3">
                  <c:v>Metástasis</c:v>
                </c:pt>
                <c:pt idx="4">
                  <c:v>Neuroendocrino</c:v>
                </c:pt>
                <c:pt idx="5">
                  <c:v>Otros</c:v>
                </c:pt>
              </c:strCache>
            </c:strRef>
          </c:cat>
          <c:val>
            <c:numRef>
              <c:f>Hoja1!$B$2:$B$7</c:f>
              <c:numCache>
                <c:formatCode>General</c:formatCode>
                <c:ptCount val="6"/>
                <c:pt idx="0">
                  <c:v>40</c:v>
                </c:pt>
                <c:pt idx="1">
                  <c:v>22</c:v>
                </c:pt>
                <c:pt idx="2">
                  <c:v>4</c:v>
                </c:pt>
                <c:pt idx="3">
                  <c:v>7</c:v>
                </c:pt>
                <c:pt idx="4">
                  <c:v>9</c:v>
                </c:pt>
                <c:pt idx="5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86FF-4BF1-A388-1C0F6EFD1D29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21AB4D7-8531-446A-AC78-00E768B8C4B0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C13E7CE-5FF5-453A-9234-B9359660A6BF}">
      <dgm:prSet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pPr>
            <a:lnSpc>
              <a:spcPct val="100000"/>
            </a:lnSpc>
          </a:pPr>
          <a:r>
            <a:rPr lang="es-ES" b="0" i="0" dirty="0"/>
            <a:t>La resección pulmonar anatómica constituye el tratamiento de elección para las lesiones pulmonares sospechosas de neoplasia primaria.</a:t>
          </a:r>
          <a:endParaRPr lang="en-US" b="0" i="0" dirty="0"/>
        </a:p>
      </dgm:t>
    </dgm:pt>
    <dgm:pt modelId="{2C42DC08-B1A3-46CF-9391-8F10BF63204D}" type="parTrans" cxnId="{21386FAC-DC56-4945-915D-4B6AE88D72CF}">
      <dgm:prSet/>
      <dgm:spPr/>
      <dgm:t>
        <a:bodyPr/>
        <a:lstStyle/>
        <a:p>
          <a:endParaRPr lang="en-US"/>
        </a:p>
      </dgm:t>
    </dgm:pt>
    <dgm:pt modelId="{64F6F9A0-0123-436D-B280-7953508E5643}" type="sibTrans" cxnId="{21386FAC-DC56-4945-915D-4B6AE88D72CF}">
      <dgm:prSet/>
      <dgm:spPr/>
      <dgm:t>
        <a:bodyPr/>
        <a:lstStyle/>
        <a:p>
          <a:endParaRPr lang="en-US"/>
        </a:p>
      </dgm:t>
    </dgm:pt>
    <dgm:pt modelId="{138ADC1C-E211-4FE1-A5CD-645C91D16735}">
      <dgm:prSet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pPr>
            <a:lnSpc>
              <a:spcPct val="100000"/>
            </a:lnSpc>
          </a:pPr>
          <a:r>
            <a:rPr lang="es-ES" b="0" i="0" dirty="0"/>
            <a:t>La cirugía mínimamente invasiva ha mejorado los resultados perioperatorios, reduciendo la morbimortalidad y la estancia hospitalaria.</a:t>
          </a:r>
          <a:endParaRPr lang="en-US" b="0" i="0" dirty="0"/>
        </a:p>
      </dgm:t>
    </dgm:pt>
    <dgm:pt modelId="{097175C8-8BE7-4419-90D6-0278643F98F0}" type="parTrans" cxnId="{96703784-8630-42DB-9D64-22ECEFD58129}">
      <dgm:prSet/>
      <dgm:spPr/>
      <dgm:t>
        <a:bodyPr/>
        <a:lstStyle/>
        <a:p>
          <a:endParaRPr lang="en-US"/>
        </a:p>
      </dgm:t>
    </dgm:pt>
    <dgm:pt modelId="{768096C4-8E7D-4ECB-81F4-58B6D5E865DD}" type="sibTrans" cxnId="{96703784-8630-42DB-9D64-22ECEFD58129}">
      <dgm:prSet/>
      <dgm:spPr/>
      <dgm:t>
        <a:bodyPr/>
        <a:lstStyle/>
        <a:p>
          <a:endParaRPr lang="en-US"/>
        </a:p>
      </dgm:t>
    </dgm:pt>
    <dgm:pt modelId="{BA1D732F-FBFB-41B7-85FF-8A2735B1705E}">
      <dgm:prSet/>
      <dgm:spPr/>
      <dgm:t>
        <a:bodyPr/>
        <a:lstStyle/>
        <a:p>
          <a:pPr>
            <a:lnSpc>
              <a:spcPct val="100000"/>
            </a:lnSpc>
          </a:pPr>
          <a:r>
            <a:rPr lang="es-ES" b="0" i="0" dirty="0"/>
            <a:t>Las comorbilidades especialmente de origen respiratorio y cardiovascular influyen en la evolución postoperatoria y en la aparición de complicaciones</a:t>
          </a:r>
          <a:endParaRPr lang="en-US" b="0" i="0" dirty="0"/>
        </a:p>
      </dgm:t>
    </dgm:pt>
    <dgm:pt modelId="{A43B195B-B114-4E32-986B-58AFF3C1F366}" type="parTrans" cxnId="{D7221124-CD61-4ABF-954F-7DC5B6B5995A}">
      <dgm:prSet/>
      <dgm:spPr/>
      <dgm:t>
        <a:bodyPr/>
        <a:lstStyle/>
        <a:p>
          <a:endParaRPr lang="en-US"/>
        </a:p>
      </dgm:t>
    </dgm:pt>
    <dgm:pt modelId="{9E030810-AC06-4938-B5B9-4CDE6580C14F}" type="sibTrans" cxnId="{D7221124-CD61-4ABF-954F-7DC5B6B5995A}">
      <dgm:prSet/>
      <dgm:spPr/>
      <dgm:t>
        <a:bodyPr/>
        <a:lstStyle/>
        <a:p>
          <a:endParaRPr lang="en-US"/>
        </a:p>
      </dgm:t>
    </dgm:pt>
    <dgm:pt modelId="{7AD71828-2212-443D-9E2A-7FF215F96035}">
      <dgm:prSet/>
      <dgm:spPr/>
      <dgm:t>
        <a:bodyPr/>
        <a:lstStyle/>
        <a:p>
          <a:pPr>
            <a:lnSpc>
              <a:spcPct val="100000"/>
            </a:lnSpc>
          </a:pPr>
          <a:r>
            <a:rPr lang="es-ES" b="0" i="0" dirty="0"/>
            <a:t>Estudio prequirúrgico resulta fundamental para optimizar la selección de pacientes y mejorar la planificación terapéutica.</a:t>
          </a:r>
          <a:endParaRPr lang="en-US" b="0" i="0" dirty="0"/>
        </a:p>
      </dgm:t>
    </dgm:pt>
    <dgm:pt modelId="{DFFA5CA2-4D22-452D-B0CB-29B9EC975576}" type="parTrans" cxnId="{6A4C2599-0AE0-47E0-B518-10E33ECB32BC}">
      <dgm:prSet/>
      <dgm:spPr/>
      <dgm:t>
        <a:bodyPr/>
        <a:lstStyle/>
        <a:p>
          <a:endParaRPr lang="en-US"/>
        </a:p>
      </dgm:t>
    </dgm:pt>
    <dgm:pt modelId="{775881F1-ACAD-4E6B-A7B8-38852E479CE8}" type="sibTrans" cxnId="{6A4C2599-0AE0-47E0-B518-10E33ECB32BC}">
      <dgm:prSet/>
      <dgm:spPr/>
      <dgm:t>
        <a:bodyPr/>
        <a:lstStyle/>
        <a:p>
          <a:endParaRPr lang="en-US"/>
        </a:p>
      </dgm:t>
    </dgm:pt>
    <dgm:pt modelId="{E8071EA8-2093-4533-B223-114F7A6A1374}" type="pres">
      <dgm:prSet presAssocID="{821AB4D7-8531-446A-AC78-00E768B8C4B0}" presName="root" presStyleCnt="0">
        <dgm:presLayoutVars>
          <dgm:dir/>
          <dgm:resizeHandles val="exact"/>
        </dgm:presLayoutVars>
      </dgm:prSet>
      <dgm:spPr/>
    </dgm:pt>
    <dgm:pt modelId="{7D1C1691-161A-4D86-943B-84EE0D354040}" type="pres">
      <dgm:prSet presAssocID="{4C13E7CE-5FF5-453A-9234-B9359660A6BF}" presName="compNode" presStyleCnt="0"/>
      <dgm:spPr/>
    </dgm:pt>
    <dgm:pt modelId="{E484791D-406B-4FA4-BD88-98C2BBEA7449}" type="pres">
      <dgm:prSet presAssocID="{4C13E7CE-5FF5-453A-9234-B9359660A6BF}" presName="bgRect" presStyleLbl="bgShp" presStyleIdx="0" presStyleCnt="4"/>
      <dgm:spPr>
        <a:solidFill>
          <a:schemeClr val="accent2">
            <a:lumMod val="20000"/>
            <a:lumOff val="80000"/>
          </a:schemeClr>
        </a:solidFill>
      </dgm:spPr>
    </dgm:pt>
    <dgm:pt modelId="{E43EEE6B-7AA0-4093-B0B0-924FF58C01B3}" type="pres">
      <dgm:prSet presAssocID="{4C13E7CE-5FF5-453A-9234-B9359660A6BF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Médico"/>
        </a:ext>
      </dgm:extLst>
    </dgm:pt>
    <dgm:pt modelId="{E55EAF4C-EE4C-474F-BB69-2E48DD199470}" type="pres">
      <dgm:prSet presAssocID="{4C13E7CE-5FF5-453A-9234-B9359660A6BF}" presName="spaceRect" presStyleCnt="0"/>
      <dgm:spPr/>
    </dgm:pt>
    <dgm:pt modelId="{A305C40E-16D1-4F73-A575-935C332621DA}" type="pres">
      <dgm:prSet presAssocID="{4C13E7CE-5FF5-453A-9234-B9359660A6BF}" presName="parTx" presStyleLbl="revTx" presStyleIdx="0" presStyleCnt="4">
        <dgm:presLayoutVars>
          <dgm:chMax val="0"/>
          <dgm:chPref val="0"/>
        </dgm:presLayoutVars>
      </dgm:prSet>
      <dgm:spPr/>
    </dgm:pt>
    <dgm:pt modelId="{97CC602D-E1A4-42AB-88A8-8D24673664F7}" type="pres">
      <dgm:prSet presAssocID="{64F6F9A0-0123-436D-B280-7953508E5643}" presName="sibTrans" presStyleCnt="0"/>
      <dgm:spPr/>
    </dgm:pt>
    <dgm:pt modelId="{D50E0A7B-50F3-4520-B17E-3E93FE2705B2}" type="pres">
      <dgm:prSet presAssocID="{138ADC1C-E211-4FE1-A5CD-645C91D16735}" presName="compNode" presStyleCnt="0"/>
      <dgm:spPr/>
    </dgm:pt>
    <dgm:pt modelId="{0DBD537E-7E3B-4F9C-AFB0-A021E9ADC4D0}" type="pres">
      <dgm:prSet presAssocID="{138ADC1C-E211-4FE1-A5CD-645C91D16735}" presName="bgRect" presStyleLbl="bgShp" presStyleIdx="1" presStyleCnt="4"/>
      <dgm:spPr>
        <a:solidFill>
          <a:schemeClr val="accent2">
            <a:lumMod val="20000"/>
            <a:lumOff val="80000"/>
          </a:schemeClr>
        </a:solidFill>
      </dgm:spPr>
    </dgm:pt>
    <dgm:pt modelId="{AAF41B0F-1FDD-435C-97E4-E35627C49C35}" type="pres">
      <dgm:prSet presAssocID="{138ADC1C-E211-4FE1-A5CD-645C91D16735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Estetoscopio"/>
        </a:ext>
      </dgm:extLst>
    </dgm:pt>
    <dgm:pt modelId="{B343BF47-7CDA-4F6D-8AD7-5D9750D95A74}" type="pres">
      <dgm:prSet presAssocID="{138ADC1C-E211-4FE1-A5CD-645C91D16735}" presName="spaceRect" presStyleCnt="0"/>
      <dgm:spPr/>
    </dgm:pt>
    <dgm:pt modelId="{8C4141E9-3A6B-4561-BC6E-36085E9E0175}" type="pres">
      <dgm:prSet presAssocID="{138ADC1C-E211-4FE1-A5CD-645C91D16735}" presName="parTx" presStyleLbl="revTx" presStyleIdx="1" presStyleCnt="4">
        <dgm:presLayoutVars>
          <dgm:chMax val="0"/>
          <dgm:chPref val="0"/>
        </dgm:presLayoutVars>
      </dgm:prSet>
      <dgm:spPr/>
    </dgm:pt>
    <dgm:pt modelId="{C9F58015-8290-4852-AED1-B8940FCAEC1A}" type="pres">
      <dgm:prSet presAssocID="{768096C4-8E7D-4ECB-81F4-58B6D5E865DD}" presName="sibTrans" presStyleCnt="0"/>
      <dgm:spPr/>
    </dgm:pt>
    <dgm:pt modelId="{2F33BFA0-F77B-43B8-BFDE-9BEA1364E0ED}" type="pres">
      <dgm:prSet presAssocID="{BA1D732F-FBFB-41B7-85FF-8A2735B1705E}" presName="compNode" presStyleCnt="0"/>
      <dgm:spPr/>
    </dgm:pt>
    <dgm:pt modelId="{8C66D3C3-AF6C-43C7-99E9-284401B27467}" type="pres">
      <dgm:prSet presAssocID="{BA1D732F-FBFB-41B7-85FF-8A2735B1705E}" presName="bgRect" presStyleLbl="bgShp" presStyleIdx="2" presStyleCnt="4"/>
      <dgm:spPr>
        <a:solidFill>
          <a:schemeClr val="accent2">
            <a:lumMod val="20000"/>
            <a:lumOff val="80000"/>
          </a:schemeClr>
        </a:solidFill>
      </dgm:spPr>
    </dgm:pt>
    <dgm:pt modelId="{5E21850B-0A09-4462-ACC6-2246273B4FB1}" type="pres">
      <dgm:prSet presAssocID="{BA1D732F-FBFB-41B7-85FF-8A2735B1705E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Pulmones"/>
        </a:ext>
      </dgm:extLst>
    </dgm:pt>
    <dgm:pt modelId="{3D1B9DC1-37A2-4A9E-B686-0EFB0A1EB49F}" type="pres">
      <dgm:prSet presAssocID="{BA1D732F-FBFB-41B7-85FF-8A2735B1705E}" presName="spaceRect" presStyleCnt="0"/>
      <dgm:spPr/>
    </dgm:pt>
    <dgm:pt modelId="{0A30D2BA-3AFF-4A68-B2A8-BEC47DB55874}" type="pres">
      <dgm:prSet presAssocID="{BA1D732F-FBFB-41B7-85FF-8A2735B1705E}" presName="parTx" presStyleLbl="revTx" presStyleIdx="2" presStyleCnt="4">
        <dgm:presLayoutVars>
          <dgm:chMax val="0"/>
          <dgm:chPref val="0"/>
        </dgm:presLayoutVars>
      </dgm:prSet>
      <dgm:spPr/>
    </dgm:pt>
    <dgm:pt modelId="{6BEE0A1D-D2EF-4FC8-8C51-054C389314D2}" type="pres">
      <dgm:prSet presAssocID="{9E030810-AC06-4938-B5B9-4CDE6580C14F}" presName="sibTrans" presStyleCnt="0"/>
      <dgm:spPr/>
    </dgm:pt>
    <dgm:pt modelId="{2694D46E-90A8-45A8-8B38-5416AF7C0028}" type="pres">
      <dgm:prSet presAssocID="{7AD71828-2212-443D-9E2A-7FF215F96035}" presName="compNode" presStyleCnt="0"/>
      <dgm:spPr/>
    </dgm:pt>
    <dgm:pt modelId="{BE02D452-1886-4DA9-9A3E-6FBCF7E5F6AF}" type="pres">
      <dgm:prSet presAssocID="{7AD71828-2212-443D-9E2A-7FF215F96035}" presName="bgRect" presStyleLbl="bgShp" presStyleIdx="3" presStyleCnt="4"/>
      <dgm:spPr>
        <a:solidFill>
          <a:schemeClr val="accent2">
            <a:lumMod val="20000"/>
            <a:lumOff val="80000"/>
          </a:schemeClr>
        </a:solidFill>
      </dgm:spPr>
    </dgm:pt>
    <dgm:pt modelId="{427A8D50-2E6A-4BAE-B6D6-19ED14EFB705}" type="pres">
      <dgm:prSet presAssocID="{7AD71828-2212-443D-9E2A-7FF215F96035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Diana"/>
        </a:ext>
      </dgm:extLst>
    </dgm:pt>
    <dgm:pt modelId="{80095831-0C30-42FA-B1E6-46BF455B5798}" type="pres">
      <dgm:prSet presAssocID="{7AD71828-2212-443D-9E2A-7FF215F96035}" presName="spaceRect" presStyleCnt="0"/>
      <dgm:spPr/>
    </dgm:pt>
    <dgm:pt modelId="{F42F6662-7AE1-4BEB-AEFC-626AD1DA4FA2}" type="pres">
      <dgm:prSet presAssocID="{7AD71828-2212-443D-9E2A-7FF215F96035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74B8FF00-A314-4325-9624-CB722FC12065}" type="presOf" srcId="{4C13E7CE-5FF5-453A-9234-B9359660A6BF}" destId="{A305C40E-16D1-4F73-A575-935C332621DA}" srcOrd="0" destOrd="0" presId="urn:microsoft.com/office/officeart/2018/2/layout/IconVerticalSolidList"/>
    <dgm:cxn modelId="{D7221124-CD61-4ABF-954F-7DC5B6B5995A}" srcId="{821AB4D7-8531-446A-AC78-00E768B8C4B0}" destId="{BA1D732F-FBFB-41B7-85FF-8A2735B1705E}" srcOrd="2" destOrd="0" parTransId="{A43B195B-B114-4E32-986B-58AFF3C1F366}" sibTransId="{9E030810-AC06-4938-B5B9-4CDE6580C14F}"/>
    <dgm:cxn modelId="{0689E46D-76A3-4937-96F4-5C1D74687196}" type="presOf" srcId="{821AB4D7-8531-446A-AC78-00E768B8C4B0}" destId="{E8071EA8-2093-4533-B223-114F7A6A1374}" srcOrd="0" destOrd="0" presId="urn:microsoft.com/office/officeart/2018/2/layout/IconVerticalSolidList"/>
    <dgm:cxn modelId="{7D8A9079-0800-4224-AB84-BD417DCFB941}" type="presOf" srcId="{7AD71828-2212-443D-9E2A-7FF215F96035}" destId="{F42F6662-7AE1-4BEB-AEFC-626AD1DA4FA2}" srcOrd="0" destOrd="0" presId="urn:microsoft.com/office/officeart/2018/2/layout/IconVerticalSolidList"/>
    <dgm:cxn modelId="{96703784-8630-42DB-9D64-22ECEFD58129}" srcId="{821AB4D7-8531-446A-AC78-00E768B8C4B0}" destId="{138ADC1C-E211-4FE1-A5CD-645C91D16735}" srcOrd="1" destOrd="0" parTransId="{097175C8-8BE7-4419-90D6-0278643F98F0}" sibTransId="{768096C4-8E7D-4ECB-81F4-58B6D5E865DD}"/>
    <dgm:cxn modelId="{6A4C2599-0AE0-47E0-B518-10E33ECB32BC}" srcId="{821AB4D7-8531-446A-AC78-00E768B8C4B0}" destId="{7AD71828-2212-443D-9E2A-7FF215F96035}" srcOrd="3" destOrd="0" parTransId="{DFFA5CA2-4D22-452D-B0CB-29B9EC975576}" sibTransId="{775881F1-ACAD-4E6B-A7B8-38852E479CE8}"/>
    <dgm:cxn modelId="{21386FAC-DC56-4945-915D-4B6AE88D72CF}" srcId="{821AB4D7-8531-446A-AC78-00E768B8C4B0}" destId="{4C13E7CE-5FF5-453A-9234-B9359660A6BF}" srcOrd="0" destOrd="0" parTransId="{2C42DC08-B1A3-46CF-9391-8F10BF63204D}" sibTransId="{64F6F9A0-0123-436D-B280-7953508E5643}"/>
    <dgm:cxn modelId="{AF566AE3-24C2-4E90-AB9F-B5F9C9548FC8}" type="presOf" srcId="{138ADC1C-E211-4FE1-A5CD-645C91D16735}" destId="{8C4141E9-3A6B-4561-BC6E-36085E9E0175}" srcOrd="0" destOrd="0" presId="urn:microsoft.com/office/officeart/2018/2/layout/IconVerticalSolidList"/>
    <dgm:cxn modelId="{210362F7-018D-4C57-824A-D5ACBEDA01E1}" type="presOf" srcId="{BA1D732F-FBFB-41B7-85FF-8A2735B1705E}" destId="{0A30D2BA-3AFF-4A68-B2A8-BEC47DB55874}" srcOrd="0" destOrd="0" presId="urn:microsoft.com/office/officeart/2018/2/layout/IconVerticalSolidList"/>
    <dgm:cxn modelId="{497FA623-6765-42B1-BF0A-57D74746F52C}" type="presParOf" srcId="{E8071EA8-2093-4533-B223-114F7A6A1374}" destId="{7D1C1691-161A-4D86-943B-84EE0D354040}" srcOrd="0" destOrd="0" presId="urn:microsoft.com/office/officeart/2018/2/layout/IconVerticalSolidList"/>
    <dgm:cxn modelId="{2CFD1614-14D9-4881-A041-ED84F2539E6F}" type="presParOf" srcId="{7D1C1691-161A-4D86-943B-84EE0D354040}" destId="{E484791D-406B-4FA4-BD88-98C2BBEA7449}" srcOrd="0" destOrd="0" presId="urn:microsoft.com/office/officeart/2018/2/layout/IconVerticalSolidList"/>
    <dgm:cxn modelId="{E207E63A-04AC-4D40-8680-9D022100E5D5}" type="presParOf" srcId="{7D1C1691-161A-4D86-943B-84EE0D354040}" destId="{E43EEE6B-7AA0-4093-B0B0-924FF58C01B3}" srcOrd="1" destOrd="0" presId="urn:microsoft.com/office/officeart/2018/2/layout/IconVerticalSolidList"/>
    <dgm:cxn modelId="{3A3CBD8E-9E26-4F90-AA6D-10767822FC0A}" type="presParOf" srcId="{7D1C1691-161A-4D86-943B-84EE0D354040}" destId="{E55EAF4C-EE4C-474F-BB69-2E48DD199470}" srcOrd="2" destOrd="0" presId="urn:microsoft.com/office/officeart/2018/2/layout/IconVerticalSolidList"/>
    <dgm:cxn modelId="{8F38161C-229F-4792-8075-51BCC2C16632}" type="presParOf" srcId="{7D1C1691-161A-4D86-943B-84EE0D354040}" destId="{A305C40E-16D1-4F73-A575-935C332621DA}" srcOrd="3" destOrd="0" presId="urn:microsoft.com/office/officeart/2018/2/layout/IconVerticalSolidList"/>
    <dgm:cxn modelId="{9D99D9A1-0FEB-4970-900E-807AB7AAB9F3}" type="presParOf" srcId="{E8071EA8-2093-4533-B223-114F7A6A1374}" destId="{97CC602D-E1A4-42AB-88A8-8D24673664F7}" srcOrd="1" destOrd="0" presId="urn:microsoft.com/office/officeart/2018/2/layout/IconVerticalSolidList"/>
    <dgm:cxn modelId="{7CA19A34-D22E-4E17-BBB1-5A698F50E208}" type="presParOf" srcId="{E8071EA8-2093-4533-B223-114F7A6A1374}" destId="{D50E0A7B-50F3-4520-B17E-3E93FE2705B2}" srcOrd="2" destOrd="0" presId="urn:microsoft.com/office/officeart/2018/2/layout/IconVerticalSolidList"/>
    <dgm:cxn modelId="{E2F7F9C8-FDEB-43D5-B7B8-1EE084654C4C}" type="presParOf" srcId="{D50E0A7B-50F3-4520-B17E-3E93FE2705B2}" destId="{0DBD537E-7E3B-4F9C-AFB0-A021E9ADC4D0}" srcOrd="0" destOrd="0" presId="urn:microsoft.com/office/officeart/2018/2/layout/IconVerticalSolidList"/>
    <dgm:cxn modelId="{C9AF1332-34B9-4F4B-A9F4-E48B287A06FC}" type="presParOf" srcId="{D50E0A7B-50F3-4520-B17E-3E93FE2705B2}" destId="{AAF41B0F-1FDD-435C-97E4-E35627C49C35}" srcOrd="1" destOrd="0" presId="urn:microsoft.com/office/officeart/2018/2/layout/IconVerticalSolidList"/>
    <dgm:cxn modelId="{77A14C18-AD09-4949-B58A-BA04B2A87CDD}" type="presParOf" srcId="{D50E0A7B-50F3-4520-B17E-3E93FE2705B2}" destId="{B343BF47-7CDA-4F6D-8AD7-5D9750D95A74}" srcOrd="2" destOrd="0" presId="urn:microsoft.com/office/officeart/2018/2/layout/IconVerticalSolidList"/>
    <dgm:cxn modelId="{C8BF62CF-DBEE-40B4-AFD9-D5751E614583}" type="presParOf" srcId="{D50E0A7B-50F3-4520-B17E-3E93FE2705B2}" destId="{8C4141E9-3A6B-4561-BC6E-36085E9E0175}" srcOrd="3" destOrd="0" presId="urn:microsoft.com/office/officeart/2018/2/layout/IconVerticalSolidList"/>
    <dgm:cxn modelId="{4F84BED5-5CE1-4355-AA65-339181448B81}" type="presParOf" srcId="{E8071EA8-2093-4533-B223-114F7A6A1374}" destId="{C9F58015-8290-4852-AED1-B8940FCAEC1A}" srcOrd="3" destOrd="0" presId="urn:microsoft.com/office/officeart/2018/2/layout/IconVerticalSolidList"/>
    <dgm:cxn modelId="{CE5E4B13-41A2-4B77-94F2-FB9C0931382B}" type="presParOf" srcId="{E8071EA8-2093-4533-B223-114F7A6A1374}" destId="{2F33BFA0-F77B-43B8-BFDE-9BEA1364E0ED}" srcOrd="4" destOrd="0" presId="urn:microsoft.com/office/officeart/2018/2/layout/IconVerticalSolidList"/>
    <dgm:cxn modelId="{4885BD0D-EE8E-47BD-B404-18581B11FF97}" type="presParOf" srcId="{2F33BFA0-F77B-43B8-BFDE-9BEA1364E0ED}" destId="{8C66D3C3-AF6C-43C7-99E9-284401B27467}" srcOrd="0" destOrd="0" presId="urn:microsoft.com/office/officeart/2018/2/layout/IconVerticalSolidList"/>
    <dgm:cxn modelId="{23E49F7D-9413-4CFC-9608-6B5274253DDF}" type="presParOf" srcId="{2F33BFA0-F77B-43B8-BFDE-9BEA1364E0ED}" destId="{5E21850B-0A09-4462-ACC6-2246273B4FB1}" srcOrd="1" destOrd="0" presId="urn:microsoft.com/office/officeart/2018/2/layout/IconVerticalSolidList"/>
    <dgm:cxn modelId="{3CE27345-72A8-4A9D-9CEE-820A5B699D23}" type="presParOf" srcId="{2F33BFA0-F77B-43B8-BFDE-9BEA1364E0ED}" destId="{3D1B9DC1-37A2-4A9E-B686-0EFB0A1EB49F}" srcOrd="2" destOrd="0" presId="urn:microsoft.com/office/officeart/2018/2/layout/IconVerticalSolidList"/>
    <dgm:cxn modelId="{E728B577-B4A0-40CD-A7A3-4613E87B4F8C}" type="presParOf" srcId="{2F33BFA0-F77B-43B8-BFDE-9BEA1364E0ED}" destId="{0A30D2BA-3AFF-4A68-B2A8-BEC47DB55874}" srcOrd="3" destOrd="0" presId="urn:microsoft.com/office/officeart/2018/2/layout/IconVerticalSolidList"/>
    <dgm:cxn modelId="{5A13F2BA-3325-45D0-9C38-79E3FD1000C6}" type="presParOf" srcId="{E8071EA8-2093-4533-B223-114F7A6A1374}" destId="{6BEE0A1D-D2EF-4FC8-8C51-054C389314D2}" srcOrd="5" destOrd="0" presId="urn:microsoft.com/office/officeart/2018/2/layout/IconVerticalSolidList"/>
    <dgm:cxn modelId="{77A679BD-F83D-45D2-82DF-EBBF969C8AA0}" type="presParOf" srcId="{E8071EA8-2093-4533-B223-114F7A6A1374}" destId="{2694D46E-90A8-45A8-8B38-5416AF7C0028}" srcOrd="6" destOrd="0" presId="urn:microsoft.com/office/officeart/2018/2/layout/IconVerticalSolidList"/>
    <dgm:cxn modelId="{02454FFE-27F6-4002-BA12-DE672E8E9418}" type="presParOf" srcId="{2694D46E-90A8-45A8-8B38-5416AF7C0028}" destId="{BE02D452-1886-4DA9-9A3E-6FBCF7E5F6AF}" srcOrd="0" destOrd="0" presId="urn:microsoft.com/office/officeart/2018/2/layout/IconVerticalSolidList"/>
    <dgm:cxn modelId="{0BBD6910-D772-4CD4-9897-BF78F8FCFD63}" type="presParOf" srcId="{2694D46E-90A8-45A8-8B38-5416AF7C0028}" destId="{427A8D50-2E6A-4BAE-B6D6-19ED14EFB705}" srcOrd="1" destOrd="0" presId="urn:microsoft.com/office/officeart/2018/2/layout/IconVerticalSolidList"/>
    <dgm:cxn modelId="{65E707F1-EB86-43EF-B764-D33E95E6CC46}" type="presParOf" srcId="{2694D46E-90A8-45A8-8B38-5416AF7C0028}" destId="{80095831-0C30-42FA-B1E6-46BF455B5798}" srcOrd="2" destOrd="0" presId="urn:microsoft.com/office/officeart/2018/2/layout/IconVerticalSolidList"/>
    <dgm:cxn modelId="{1E6D08F8-F872-422D-936C-2ECBA622453F}" type="presParOf" srcId="{2694D46E-90A8-45A8-8B38-5416AF7C0028}" destId="{F42F6662-7AE1-4BEB-AEFC-626AD1DA4FA2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9FFC375-0BE1-4F1D-BBE5-A23AC13B64E8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FA6943A-A1E6-4856-9C61-235B18C99F56}">
      <dgm:prSet/>
      <dgm:spPr>
        <a:solidFill>
          <a:schemeClr val="accent3">
            <a:lumMod val="20000"/>
            <a:lumOff val="80000"/>
          </a:schemeClr>
        </a:solidFill>
        <a:ln>
          <a:solidFill>
            <a:schemeClr val="accent3">
              <a:lumMod val="75000"/>
            </a:schemeClr>
          </a:solidFill>
        </a:ln>
      </dgm:spPr>
      <dgm:t>
        <a:bodyPr/>
        <a:lstStyle/>
        <a:p>
          <a:r>
            <a:rPr lang="es-ES" dirty="0">
              <a:solidFill>
                <a:schemeClr val="tx1"/>
              </a:solidFill>
            </a:rPr>
            <a:t>La resección anatómica pulmonar por abordaje mínimamente invasivo puede efectuarse con una tasa de complicaciones aceptable en un centro de alto volumen.</a:t>
          </a:r>
          <a:endParaRPr lang="en-US" dirty="0">
            <a:solidFill>
              <a:schemeClr val="tx1"/>
            </a:solidFill>
          </a:endParaRPr>
        </a:p>
      </dgm:t>
    </dgm:pt>
    <dgm:pt modelId="{8D7F63DE-D01D-45C1-9EC6-32016019AAB9}" type="parTrans" cxnId="{3E639AAD-8EC6-4230-8604-BEB22657864A}">
      <dgm:prSet/>
      <dgm:spPr/>
      <dgm:t>
        <a:bodyPr/>
        <a:lstStyle/>
        <a:p>
          <a:endParaRPr lang="en-US"/>
        </a:p>
      </dgm:t>
    </dgm:pt>
    <dgm:pt modelId="{D5A45097-850D-44A1-8C79-46BD58D9F510}" type="sibTrans" cxnId="{3E639AAD-8EC6-4230-8604-BEB22657864A}">
      <dgm:prSet/>
      <dgm:spPr/>
      <dgm:t>
        <a:bodyPr/>
        <a:lstStyle/>
        <a:p>
          <a:endParaRPr lang="en-US"/>
        </a:p>
      </dgm:t>
    </dgm:pt>
    <dgm:pt modelId="{55FA58BF-12B0-4ACC-B9D5-BB2DBF1F7194}">
      <dgm:prSet/>
      <dgm:spPr>
        <a:solidFill>
          <a:schemeClr val="accent3">
            <a:lumMod val="20000"/>
            <a:lumOff val="80000"/>
          </a:schemeClr>
        </a:solidFill>
        <a:ln>
          <a:solidFill>
            <a:schemeClr val="accent3">
              <a:lumMod val="75000"/>
            </a:schemeClr>
          </a:solidFill>
        </a:ln>
      </dgm:spPr>
      <dgm:t>
        <a:bodyPr/>
        <a:lstStyle/>
        <a:p>
          <a:r>
            <a:rPr lang="es-ES" dirty="0">
              <a:solidFill>
                <a:schemeClr val="tx1"/>
              </a:solidFill>
            </a:rPr>
            <a:t>La fuga aérea constituyó la complicación más frecuente. Las resecciones efectuadas en nuestro centro mostraron una baja incidencia de complicaciones mayores, ausencia de mortalidad intrahospitalaria y una estancia media acorde con lo descrito. </a:t>
          </a:r>
          <a:endParaRPr lang="en-US" dirty="0">
            <a:solidFill>
              <a:schemeClr val="tx1"/>
            </a:solidFill>
          </a:endParaRPr>
        </a:p>
      </dgm:t>
    </dgm:pt>
    <dgm:pt modelId="{14290A58-2A26-4BA5-AB48-6E41840F3A4B}" type="parTrans" cxnId="{504C9A22-021A-44D2-A4CD-3682E7D1E5E7}">
      <dgm:prSet/>
      <dgm:spPr/>
      <dgm:t>
        <a:bodyPr/>
        <a:lstStyle/>
        <a:p>
          <a:endParaRPr lang="en-US"/>
        </a:p>
      </dgm:t>
    </dgm:pt>
    <dgm:pt modelId="{7573E99F-A25A-4725-AE85-9DB0E0F98E82}" type="sibTrans" cxnId="{504C9A22-021A-44D2-A4CD-3682E7D1E5E7}">
      <dgm:prSet/>
      <dgm:spPr/>
      <dgm:t>
        <a:bodyPr/>
        <a:lstStyle/>
        <a:p>
          <a:endParaRPr lang="en-US"/>
        </a:p>
      </dgm:t>
    </dgm:pt>
    <dgm:pt modelId="{4D1E1E12-7F57-46DC-A9F7-F9B2F389995E}">
      <dgm:prSet/>
      <dgm:spPr>
        <a:solidFill>
          <a:schemeClr val="accent3">
            <a:lumMod val="20000"/>
            <a:lumOff val="80000"/>
          </a:schemeClr>
        </a:solidFill>
        <a:ln>
          <a:solidFill>
            <a:schemeClr val="accent3">
              <a:lumMod val="75000"/>
            </a:schemeClr>
          </a:solidFill>
        </a:ln>
      </dgm:spPr>
      <dgm:t>
        <a:bodyPr/>
        <a:lstStyle/>
        <a:p>
          <a:r>
            <a:rPr lang="es-ES" dirty="0">
              <a:solidFill>
                <a:schemeClr val="tx1"/>
              </a:solidFill>
            </a:rPr>
            <a:t>Los abordajes VATS y RATS demostraron ser aplicables en la práctica clínica real, incluso en pacientes con comorbilidades habituales.</a:t>
          </a:r>
          <a:endParaRPr lang="en-US" dirty="0">
            <a:solidFill>
              <a:schemeClr val="tx1"/>
            </a:solidFill>
          </a:endParaRPr>
        </a:p>
      </dgm:t>
    </dgm:pt>
    <dgm:pt modelId="{065A63D1-9B2E-49A9-8622-F470ACDC251B}" type="parTrans" cxnId="{5B3BA76B-9685-43C6-A9BE-1D1E9CA21609}">
      <dgm:prSet/>
      <dgm:spPr/>
      <dgm:t>
        <a:bodyPr/>
        <a:lstStyle/>
        <a:p>
          <a:endParaRPr lang="en-US"/>
        </a:p>
      </dgm:t>
    </dgm:pt>
    <dgm:pt modelId="{BBB3DF9D-104E-4933-AFED-301B8637883B}" type="sibTrans" cxnId="{5B3BA76B-9685-43C6-A9BE-1D1E9CA21609}">
      <dgm:prSet/>
      <dgm:spPr/>
      <dgm:t>
        <a:bodyPr/>
        <a:lstStyle/>
        <a:p>
          <a:endParaRPr lang="en-US"/>
        </a:p>
      </dgm:t>
    </dgm:pt>
    <dgm:pt modelId="{787EF269-8957-4F4C-A721-CAFC7951A67E}">
      <dgm:prSet/>
      <dgm:spPr>
        <a:solidFill>
          <a:schemeClr val="accent3">
            <a:lumMod val="20000"/>
            <a:lumOff val="80000"/>
          </a:schemeClr>
        </a:solidFill>
        <a:ln>
          <a:solidFill>
            <a:schemeClr val="accent3">
              <a:lumMod val="75000"/>
            </a:schemeClr>
          </a:solidFill>
        </a:ln>
      </dgm:spPr>
      <dgm:t>
        <a:bodyPr/>
        <a:lstStyle/>
        <a:p>
          <a:r>
            <a:rPr lang="es-ES" dirty="0">
              <a:solidFill>
                <a:schemeClr val="tx1"/>
              </a:solidFill>
            </a:rPr>
            <a:t>La  corta duración del seguimiento limita la posibilidad de extraer conclusiones oncológicas sólidas. </a:t>
          </a:r>
          <a:endParaRPr lang="en-US" dirty="0">
            <a:solidFill>
              <a:schemeClr val="tx1"/>
            </a:solidFill>
          </a:endParaRPr>
        </a:p>
      </dgm:t>
    </dgm:pt>
    <dgm:pt modelId="{ABCC76AD-4832-4427-9E15-E80B5F94709D}" type="parTrans" cxnId="{A47279D1-92C7-4C32-B33A-1EF33BE06FFC}">
      <dgm:prSet/>
      <dgm:spPr/>
      <dgm:t>
        <a:bodyPr/>
        <a:lstStyle/>
        <a:p>
          <a:endParaRPr lang="en-US"/>
        </a:p>
      </dgm:t>
    </dgm:pt>
    <dgm:pt modelId="{600643C9-6795-4064-BB56-50A0D3B1C443}" type="sibTrans" cxnId="{A47279D1-92C7-4C32-B33A-1EF33BE06FFC}">
      <dgm:prSet/>
      <dgm:spPr/>
      <dgm:t>
        <a:bodyPr/>
        <a:lstStyle/>
        <a:p>
          <a:endParaRPr lang="en-US"/>
        </a:p>
      </dgm:t>
    </dgm:pt>
    <dgm:pt modelId="{1028184E-2039-400B-BE97-EF72C6C168BD}">
      <dgm:prSet/>
      <dgm:spPr>
        <a:solidFill>
          <a:schemeClr val="accent3">
            <a:lumMod val="20000"/>
            <a:lumOff val="80000"/>
          </a:schemeClr>
        </a:solidFill>
        <a:ln>
          <a:solidFill>
            <a:schemeClr val="accent3">
              <a:lumMod val="75000"/>
            </a:schemeClr>
          </a:solidFill>
        </a:ln>
      </dgm:spPr>
      <dgm:t>
        <a:bodyPr/>
        <a:lstStyle/>
        <a:p>
          <a:r>
            <a:rPr lang="es-ES" dirty="0">
              <a:solidFill>
                <a:schemeClr val="tx1"/>
              </a:solidFill>
            </a:rPr>
            <a:t>Se requieren estudios con un mayor número de pacientes y un seguimiento prolongado que permitan validar estos resultados y analizar con mayor precisión los factores predictivos de morbimortalidad.</a:t>
          </a:r>
          <a:endParaRPr lang="en-US" dirty="0">
            <a:solidFill>
              <a:schemeClr val="tx1"/>
            </a:solidFill>
          </a:endParaRPr>
        </a:p>
      </dgm:t>
    </dgm:pt>
    <dgm:pt modelId="{6879A9D4-4C9B-4034-B602-F5E4BFE1F480}" type="parTrans" cxnId="{77293BA7-38AC-41DD-A03A-48F3A8842C99}">
      <dgm:prSet/>
      <dgm:spPr/>
      <dgm:t>
        <a:bodyPr/>
        <a:lstStyle/>
        <a:p>
          <a:endParaRPr lang="en-US"/>
        </a:p>
      </dgm:t>
    </dgm:pt>
    <dgm:pt modelId="{31F58B0C-382A-41E1-A83C-BD02EE05AE36}" type="sibTrans" cxnId="{77293BA7-38AC-41DD-A03A-48F3A8842C99}">
      <dgm:prSet/>
      <dgm:spPr/>
      <dgm:t>
        <a:bodyPr/>
        <a:lstStyle/>
        <a:p>
          <a:endParaRPr lang="en-US"/>
        </a:p>
      </dgm:t>
    </dgm:pt>
    <dgm:pt modelId="{8613E85B-72A5-4E86-AC3D-A9C00B7CD738}" type="pres">
      <dgm:prSet presAssocID="{E9FFC375-0BE1-4F1D-BBE5-A23AC13B64E8}" presName="linear" presStyleCnt="0">
        <dgm:presLayoutVars>
          <dgm:animLvl val="lvl"/>
          <dgm:resizeHandles val="exact"/>
        </dgm:presLayoutVars>
      </dgm:prSet>
      <dgm:spPr/>
    </dgm:pt>
    <dgm:pt modelId="{65088761-2955-4B98-8C01-023E32459A74}" type="pres">
      <dgm:prSet presAssocID="{8FA6943A-A1E6-4856-9C61-235B18C99F56}" presName="parentText" presStyleLbl="node1" presStyleIdx="0" presStyleCnt="5" custLinFactY="-503" custLinFactNeighborX="0" custLinFactNeighborY="-100000">
        <dgm:presLayoutVars>
          <dgm:chMax val="0"/>
          <dgm:bulletEnabled val="1"/>
        </dgm:presLayoutVars>
      </dgm:prSet>
      <dgm:spPr/>
    </dgm:pt>
    <dgm:pt modelId="{D1C1C3FC-D48F-4761-A940-A652267CF912}" type="pres">
      <dgm:prSet presAssocID="{D5A45097-850D-44A1-8C79-46BD58D9F510}" presName="spacer" presStyleCnt="0"/>
      <dgm:spPr/>
    </dgm:pt>
    <dgm:pt modelId="{F4CF6651-7966-4272-8F38-1BAD9A190C47}" type="pres">
      <dgm:prSet presAssocID="{55FA58BF-12B0-4ACC-B9D5-BB2DBF1F7194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E2C2B0F7-3C98-4AD1-B225-A2A29D11A616}" type="pres">
      <dgm:prSet presAssocID="{7573E99F-A25A-4725-AE85-9DB0E0F98E82}" presName="spacer" presStyleCnt="0"/>
      <dgm:spPr/>
    </dgm:pt>
    <dgm:pt modelId="{A5750906-EDDB-4A77-B952-EA5A701734B3}" type="pres">
      <dgm:prSet presAssocID="{4D1E1E12-7F57-46DC-A9F7-F9B2F389995E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C667FD3A-BE42-4F68-AD0E-68E3544CF4CE}" type="pres">
      <dgm:prSet presAssocID="{BBB3DF9D-104E-4933-AFED-301B8637883B}" presName="spacer" presStyleCnt="0"/>
      <dgm:spPr/>
    </dgm:pt>
    <dgm:pt modelId="{A2B45F0E-4E97-45A9-B189-B4BE4C10DB03}" type="pres">
      <dgm:prSet presAssocID="{787EF269-8957-4F4C-A721-CAFC7951A67E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8FDA8C26-DF6B-418B-8F1A-3C7A99A7B2A2}" type="pres">
      <dgm:prSet presAssocID="{600643C9-6795-4064-BB56-50A0D3B1C443}" presName="spacer" presStyleCnt="0"/>
      <dgm:spPr/>
    </dgm:pt>
    <dgm:pt modelId="{929FB9F5-3FA7-4B6D-AFCF-31DEB6A543A2}" type="pres">
      <dgm:prSet presAssocID="{1028184E-2039-400B-BE97-EF72C6C168BD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DCB32000-7381-44BC-A980-8D881784D21A}" type="presOf" srcId="{787EF269-8957-4F4C-A721-CAFC7951A67E}" destId="{A2B45F0E-4E97-45A9-B189-B4BE4C10DB03}" srcOrd="0" destOrd="0" presId="urn:microsoft.com/office/officeart/2005/8/layout/vList2"/>
    <dgm:cxn modelId="{1F051602-63A1-44CD-8156-6709DB53D9C0}" type="presOf" srcId="{4D1E1E12-7F57-46DC-A9F7-F9B2F389995E}" destId="{A5750906-EDDB-4A77-B952-EA5A701734B3}" srcOrd="0" destOrd="0" presId="urn:microsoft.com/office/officeart/2005/8/layout/vList2"/>
    <dgm:cxn modelId="{504C9A22-021A-44D2-A4CD-3682E7D1E5E7}" srcId="{E9FFC375-0BE1-4F1D-BBE5-A23AC13B64E8}" destId="{55FA58BF-12B0-4ACC-B9D5-BB2DBF1F7194}" srcOrd="1" destOrd="0" parTransId="{14290A58-2A26-4BA5-AB48-6E41840F3A4B}" sibTransId="{7573E99F-A25A-4725-AE85-9DB0E0F98E82}"/>
    <dgm:cxn modelId="{5B3BA76B-9685-43C6-A9BE-1D1E9CA21609}" srcId="{E9FFC375-0BE1-4F1D-BBE5-A23AC13B64E8}" destId="{4D1E1E12-7F57-46DC-A9F7-F9B2F389995E}" srcOrd="2" destOrd="0" parTransId="{065A63D1-9B2E-49A9-8622-F470ACDC251B}" sibTransId="{BBB3DF9D-104E-4933-AFED-301B8637883B}"/>
    <dgm:cxn modelId="{ACEC154E-DFBD-45EA-8A5F-46B394F568E6}" type="presOf" srcId="{8FA6943A-A1E6-4856-9C61-235B18C99F56}" destId="{65088761-2955-4B98-8C01-023E32459A74}" srcOrd="0" destOrd="0" presId="urn:microsoft.com/office/officeart/2005/8/layout/vList2"/>
    <dgm:cxn modelId="{A2EB0D73-2561-4980-B6E0-28F9F07AB2AB}" type="presOf" srcId="{E9FFC375-0BE1-4F1D-BBE5-A23AC13B64E8}" destId="{8613E85B-72A5-4E86-AC3D-A9C00B7CD738}" srcOrd="0" destOrd="0" presId="urn:microsoft.com/office/officeart/2005/8/layout/vList2"/>
    <dgm:cxn modelId="{8880C05A-6687-4ED0-87BB-8F48904F87C6}" type="presOf" srcId="{55FA58BF-12B0-4ACC-B9D5-BB2DBF1F7194}" destId="{F4CF6651-7966-4272-8F38-1BAD9A190C47}" srcOrd="0" destOrd="0" presId="urn:microsoft.com/office/officeart/2005/8/layout/vList2"/>
    <dgm:cxn modelId="{77293BA7-38AC-41DD-A03A-48F3A8842C99}" srcId="{E9FFC375-0BE1-4F1D-BBE5-A23AC13B64E8}" destId="{1028184E-2039-400B-BE97-EF72C6C168BD}" srcOrd="4" destOrd="0" parTransId="{6879A9D4-4C9B-4034-B602-F5E4BFE1F480}" sibTransId="{31F58B0C-382A-41E1-A83C-BD02EE05AE36}"/>
    <dgm:cxn modelId="{3E639AAD-8EC6-4230-8604-BEB22657864A}" srcId="{E9FFC375-0BE1-4F1D-BBE5-A23AC13B64E8}" destId="{8FA6943A-A1E6-4856-9C61-235B18C99F56}" srcOrd="0" destOrd="0" parTransId="{8D7F63DE-D01D-45C1-9EC6-32016019AAB9}" sibTransId="{D5A45097-850D-44A1-8C79-46BD58D9F510}"/>
    <dgm:cxn modelId="{A47279D1-92C7-4C32-B33A-1EF33BE06FFC}" srcId="{E9FFC375-0BE1-4F1D-BBE5-A23AC13B64E8}" destId="{787EF269-8957-4F4C-A721-CAFC7951A67E}" srcOrd="3" destOrd="0" parTransId="{ABCC76AD-4832-4427-9E15-E80B5F94709D}" sibTransId="{600643C9-6795-4064-BB56-50A0D3B1C443}"/>
    <dgm:cxn modelId="{F466C3E7-3794-4215-91EF-3BA4BE9FCFFF}" type="presOf" srcId="{1028184E-2039-400B-BE97-EF72C6C168BD}" destId="{929FB9F5-3FA7-4B6D-AFCF-31DEB6A543A2}" srcOrd="0" destOrd="0" presId="urn:microsoft.com/office/officeart/2005/8/layout/vList2"/>
    <dgm:cxn modelId="{22433E01-CDC9-4F8D-BB52-879F3E7F90A2}" type="presParOf" srcId="{8613E85B-72A5-4E86-AC3D-A9C00B7CD738}" destId="{65088761-2955-4B98-8C01-023E32459A74}" srcOrd="0" destOrd="0" presId="urn:microsoft.com/office/officeart/2005/8/layout/vList2"/>
    <dgm:cxn modelId="{CC6ECE7D-B56D-4855-AEE2-36D89893A5D8}" type="presParOf" srcId="{8613E85B-72A5-4E86-AC3D-A9C00B7CD738}" destId="{D1C1C3FC-D48F-4761-A940-A652267CF912}" srcOrd="1" destOrd="0" presId="urn:microsoft.com/office/officeart/2005/8/layout/vList2"/>
    <dgm:cxn modelId="{2B640B03-4AF8-4AB3-A436-3D923472F426}" type="presParOf" srcId="{8613E85B-72A5-4E86-AC3D-A9C00B7CD738}" destId="{F4CF6651-7966-4272-8F38-1BAD9A190C47}" srcOrd="2" destOrd="0" presId="urn:microsoft.com/office/officeart/2005/8/layout/vList2"/>
    <dgm:cxn modelId="{9F13F0A3-6D27-44E6-A94F-5D6BE27AD315}" type="presParOf" srcId="{8613E85B-72A5-4E86-AC3D-A9C00B7CD738}" destId="{E2C2B0F7-3C98-4AD1-B225-A2A29D11A616}" srcOrd="3" destOrd="0" presId="urn:microsoft.com/office/officeart/2005/8/layout/vList2"/>
    <dgm:cxn modelId="{22E1E618-A0F2-4A69-AE31-A03FB68903D8}" type="presParOf" srcId="{8613E85B-72A5-4E86-AC3D-A9C00B7CD738}" destId="{A5750906-EDDB-4A77-B952-EA5A701734B3}" srcOrd="4" destOrd="0" presId="urn:microsoft.com/office/officeart/2005/8/layout/vList2"/>
    <dgm:cxn modelId="{84F3A1B5-3B84-46D8-AB67-E8B62AF12F66}" type="presParOf" srcId="{8613E85B-72A5-4E86-AC3D-A9C00B7CD738}" destId="{C667FD3A-BE42-4F68-AD0E-68E3544CF4CE}" srcOrd="5" destOrd="0" presId="urn:microsoft.com/office/officeart/2005/8/layout/vList2"/>
    <dgm:cxn modelId="{9B179948-535F-4900-A90C-BC1127AA13F3}" type="presParOf" srcId="{8613E85B-72A5-4E86-AC3D-A9C00B7CD738}" destId="{A2B45F0E-4E97-45A9-B189-B4BE4C10DB03}" srcOrd="6" destOrd="0" presId="urn:microsoft.com/office/officeart/2005/8/layout/vList2"/>
    <dgm:cxn modelId="{FA505682-B886-45FF-9327-6D8734614A17}" type="presParOf" srcId="{8613E85B-72A5-4E86-AC3D-A9C00B7CD738}" destId="{8FDA8C26-DF6B-418B-8F1A-3C7A99A7B2A2}" srcOrd="7" destOrd="0" presId="urn:microsoft.com/office/officeart/2005/8/layout/vList2"/>
    <dgm:cxn modelId="{123669EF-6F99-437F-9870-F690334FE987}" type="presParOf" srcId="{8613E85B-72A5-4E86-AC3D-A9C00B7CD738}" destId="{929FB9F5-3FA7-4B6D-AFCF-31DEB6A543A2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484791D-406B-4FA4-BD88-98C2BBEA7449}">
      <dsp:nvSpPr>
        <dsp:cNvPr id="0" name=""/>
        <dsp:cNvSpPr/>
      </dsp:nvSpPr>
      <dsp:spPr>
        <a:xfrm>
          <a:off x="0" y="1314"/>
          <a:ext cx="7704856" cy="666467"/>
        </a:xfrm>
        <a:prstGeom prst="roundRect">
          <a:avLst>
            <a:gd name="adj" fmla="val 10000"/>
          </a:avLst>
        </a:prstGeom>
        <a:solidFill>
          <a:schemeClr val="accent2">
            <a:lumMod val="20000"/>
            <a:lumOff val="8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43EEE6B-7AA0-4093-B0B0-924FF58C01B3}">
      <dsp:nvSpPr>
        <dsp:cNvPr id="0" name=""/>
        <dsp:cNvSpPr/>
      </dsp:nvSpPr>
      <dsp:spPr>
        <a:xfrm>
          <a:off x="201606" y="151270"/>
          <a:ext cx="366557" cy="366557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305C40E-16D1-4F73-A575-935C332621DA}">
      <dsp:nvSpPr>
        <dsp:cNvPr id="0" name=""/>
        <dsp:cNvSpPr/>
      </dsp:nvSpPr>
      <dsp:spPr>
        <a:xfrm>
          <a:off x="769770" y="1314"/>
          <a:ext cx="6935085" cy="666467"/>
        </a:xfrm>
        <a:prstGeom prst="rect">
          <a:avLst/>
        </a:prstGeom>
        <a:solidFill>
          <a:schemeClr val="accent2">
            <a:lumMod val="20000"/>
            <a:lumOff val="80000"/>
          </a:schemeClr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0535" tIns="70535" rIns="70535" bIns="70535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b="0" i="0" kern="1200" dirty="0"/>
            <a:t>La resección pulmonar anatómica constituye el tratamiento de elección para las lesiones pulmonares sospechosas de neoplasia primaria.</a:t>
          </a:r>
          <a:endParaRPr lang="en-US" sz="1600" b="0" i="0" kern="1200" dirty="0"/>
        </a:p>
      </dsp:txBody>
      <dsp:txXfrm>
        <a:off x="769770" y="1314"/>
        <a:ext cx="6935085" cy="666467"/>
      </dsp:txXfrm>
    </dsp:sp>
    <dsp:sp modelId="{0DBD537E-7E3B-4F9C-AFB0-A021E9ADC4D0}">
      <dsp:nvSpPr>
        <dsp:cNvPr id="0" name=""/>
        <dsp:cNvSpPr/>
      </dsp:nvSpPr>
      <dsp:spPr>
        <a:xfrm>
          <a:off x="0" y="834399"/>
          <a:ext cx="7704856" cy="666467"/>
        </a:xfrm>
        <a:prstGeom prst="roundRect">
          <a:avLst>
            <a:gd name="adj" fmla="val 10000"/>
          </a:avLst>
        </a:prstGeom>
        <a:solidFill>
          <a:schemeClr val="accent2">
            <a:lumMod val="20000"/>
            <a:lumOff val="8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AF41B0F-1FDD-435C-97E4-E35627C49C35}">
      <dsp:nvSpPr>
        <dsp:cNvPr id="0" name=""/>
        <dsp:cNvSpPr/>
      </dsp:nvSpPr>
      <dsp:spPr>
        <a:xfrm>
          <a:off x="201606" y="984354"/>
          <a:ext cx="366557" cy="366557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C4141E9-3A6B-4561-BC6E-36085E9E0175}">
      <dsp:nvSpPr>
        <dsp:cNvPr id="0" name=""/>
        <dsp:cNvSpPr/>
      </dsp:nvSpPr>
      <dsp:spPr>
        <a:xfrm>
          <a:off x="769770" y="834399"/>
          <a:ext cx="6935085" cy="666467"/>
        </a:xfrm>
        <a:prstGeom prst="rect">
          <a:avLst/>
        </a:prstGeom>
        <a:solidFill>
          <a:schemeClr val="accent2">
            <a:lumMod val="20000"/>
            <a:lumOff val="80000"/>
          </a:schemeClr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0535" tIns="70535" rIns="70535" bIns="70535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b="0" i="0" kern="1200" dirty="0"/>
            <a:t>La cirugía mínimamente invasiva ha mejorado los resultados perioperatorios, reduciendo la morbimortalidad y la estancia hospitalaria.</a:t>
          </a:r>
          <a:endParaRPr lang="en-US" sz="1600" b="0" i="0" kern="1200" dirty="0"/>
        </a:p>
      </dsp:txBody>
      <dsp:txXfrm>
        <a:off x="769770" y="834399"/>
        <a:ext cx="6935085" cy="666467"/>
      </dsp:txXfrm>
    </dsp:sp>
    <dsp:sp modelId="{8C66D3C3-AF6C-43C7-99E9-284401B27467}">
      <dsp:nvSpPr>
        <dsp:cNvPr id="0" name=""/>
        <dsp:cNvSpPr/>
      </dsp:nvSpPr>
      <dsp:spPr>
        <a:xfrm>
          <a:off x="0" y="1667484"/>
          <a:ext cx="7704856" cy="666467"/>
        </a:xfrm>
        <a:prstGeom prst="roundRect">
          <a:avLst>
            <a:gd name="adj" fmla="val 10000"/>
          </a:avLst>
        </a:prstGeom>
        <a:solidFill>
          <a:schemeClr val="accent2">
            <a:lumMod val="20000"/>
            <a:lumOff val="8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E21850B-0A09-4462-ACC6-2246273B4FB1}">
      <dsp:nvSpPr>
        <dsp:cNvPr id="0" name=""/>
        <dsp:cNvSpPr/>
      </dsp:nvSpPr>
      <dsp:spPr>
        <a:xfrm>
          <a:off x="201606" y="1817439"/>
          <a:ext cx="366557" cy="366557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A30D2BA-3AFF-4A68-B2A8-BEC47DB55874}">
      <dsp:nvSpPr>
        <dsp:cNvPr id="0" name=""/>
        <dsp:cNvSpPr/>
      </dsp:nvSpPr>
      <dsp:spPr>
        <a:xfrm>
          <a:off x="769770" y="1667484"/>
          <a:ext cx="6935085" cy="6664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0535" tIns="70535" rIns="70535" bIns="70535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b="0" i="0" kern="1200" dirty="0"/>
            <a:t>Las comorbilidades especialmente de origen respiratorio y cardiovascular influyen en la evolución postoperatoria y en la aparición de complicaciones</a:t>
          </a:r>
          <a:endParaRPr lang="en-US" sz="1600" b="0" i="0" kern="1200" dirty="0"/>
        </a:p>
      </dsp:txBody>
      <dsp:txXfrm>
        <a:off x="769770" y="1667484"/>
        <a:ext cx="6935085" cy="666467"/>
      </dsp:txXfrm>
    </dsp:sp>
    <dsp:sp modelId="{BE02D452-1886-4DA9-9A3E-6FBCF7E5F6AF}">
      <dsp:nvSpPr>
        <dsp:cNvPr id="0" name=""/>
        <dsp:cNvSpPr/>
      </dsp:nvSpPr>
      <dsp:spPr>
        <a:xfrm>
          <a:off x="0" y="2500569"/>
          <a:ext cx="7704856" cy="666467"/>
        </a:xfrm>
        <a:prstGeom prst="roundRect">
          <a:avLst>
            <a:gd name="adj" fmla="val 10000"/>
          </a:avLst>
        </a:prstGeom>
        <a:solidFill>
          <a:schemeClr val="accent2">
            <a:lumMod val="20000"/>
            <a:lumOff val="8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27A8D50-2E6A-4BAE-B6D6-19ED14EFB705}">
      <dsp:nvSpPr>
        <dsp:cNvPr id="0" name=""/>
        <dsp:cNvSpPr/>
      </dsp:nvSpPr>
      <dsp:spPr>
        <a:xfrm>
          <a:off x="201606" y="2650524"/>
          <a:ext cx="366557" cy="366557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42F6662-7AE1-4BEB-AEFC-626AD1DA4FA2}">
      <dsp:nvSpPr>
        <dsp:cNvPr id="0" name=""/>
        <dsp:cNvSpPr/>
      </dsp:nvSpPr>
      <dsp:spPr>
        <a:xfrm>
          <a:off x="769770" y="2500569"/>
          <a:ext cx="6935085" cy="6664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0535" tIns="70535" rIns="70535" bIns="70535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b="0" i="0" kern="1200" dirty="0"/>
            <a:t>Estudio prequirúrgico resulta fundamental para optimizar la selección de pacientes y mejorar la planificación terapéutica.</a:t>
          </a:r>
          <a:endParaRPr lang="en-US" sz="1600" b="0" i="0" kern="1200" dirty="0"/>
        </a:p>
      </dsp:txBody>
      <dsp:txXfrm>
        <a:off x="769770" y="2500569"/>
        <a:ext cx="6935085" cy="66646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5088761-2955-4B98-8C01-023E32459A74}">
      <dsp:nvSpPr>
        <dsp:cNvPr id="0" name=""/>
        <dsp:cNvSpPr/>
      </dsp:nvSpPr>
      <dsp:spPr>
        <a:xfrm>
          <a:off x="0" y="86777"/>
          <a:ext cx="7632848" cy="671287"/>
        </a:xfrm>
        <a:prstGeom prst="roundRect">
          <a:avLst/>
        </a:prstGeom>
        <a:solidFill>
          <a:schemeClr val="accent3">
            <a:lumMod val="20000"/>
            <a:lumOff val="80000"/>
          </a:schemeClr>
        </a:solidFill>
        <a:ln w="25400" cap="flat" cmpd="sng" algn="ctr">
          <a:solidFill>
            <a:schemeClr val="accent3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kern="1200" dirty="0">
              <a:solidFill>
                <a:schemeClr val="tx1"/>
              </a:solidFill>
            </a:rPr>
            <a:t>La resección anatómica pulmonar por abordaje mínimamente invasivo puede efectuarse con una tasa de complicaciones aceptable en un centro de alto volumen.</a:t>
          </a:r>
          <a:endParaRPr lang="en-US" sz="1200" kern="1200" dirty="0">
            <a:solidFill>
              <a:schemeClr val="tx1"/>
            </a:solidFill>
          </a:endParaRPr>
        </a:p>
      </dsp:txBody>
      <dsp:txXfrm>
        <a:off x="32770" y="119547"/>
        <a:ext cx="7567308" cy="605747"/>
      </dsp:txXfrm>
    </dsp:sp>
    <dsp:sp modelId="{F4CF6651-7966-4272-8F38-1BAD9A190C47}">
      <dsp:nvSpPr>
        <dsp:cNvPr id="0" name=""/>
        <dsp:cNvSpPr/>
      </dsp:nvSpPr>
      <dsp:spPr>
        <a:xfrm>
          <a:off x="0" y="830561"/>
          <a:ext cx="7632848" cy="671287"/>
        </a:xfrm>
        <a:prstGeom prst="roundRect">
          <a:avLst/>
        </a:prstGeom>
        <a:solidFill>
          <a:schemeClr val="accent3">
            <a:lumMod val="20000"/>
            <a:lumOff val="80000"/>
          </a:schemeClr>
        </a:solidFill>
        <a:ln w="25400" cap="flat" cmpd="sng" algn="ctr">
          <a:solidFill>
            <a:schemeClr val="accent3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kern="1200" dirty="0">
              <a:solidFill>
                <a:schemeClr val="tx1"/>
              </a:solidFill>
            </a:rPr>
            <a:t>La fuga aérea constituyó la complicación más frecuente. Las resecciones efectuadas en nuestro centro mostraron una baja incidencia de complicaciones mayores, ausencia de mortalidad intrahospitalaria y una estancia media acorde con lo descrito. </a:t>
          </a:r>
          <a:endParaRPr lang="en-US" sz="1200" kern="1200" dirty="0">
            <a:solidFill>
              <a:schemeClr val="tx1"/>
            </a:solidFill>
          </a:endParaRPr>
        </a:p>
      </dsp:txBody>
      <dsp:txXfrm>
        <a:off x="32770" y="863331"/>
        <a:ext cx="7567308" cy="605747"/>
      </dsp:txXfrm>
    </dsp:sp>
    <dsp:sp modelId="{A5750906-EDDB-4A77-B952-EA5A701734B3}">
      <dsp:nvSpPr>
        <dsp:cNvPr id="0" name=""/>
        <dsp:cNvSpPr/>
      </dsp:nvSpPr>
      <dsp:spPr>
        <a:xfrm>
          <a:off x="0" y="1536408"/>
          <a:ext cx="7632848" cy="671287"/>
        </a:xfrm>
        <a:prstGeom prst="roundRect">
          <a:avLst/>
        </a:prstGeom>
        <a:solidFill>
          <a:schemeClr val="accent3">
            <a:lumMod val="20000"/>
            <a:lumOff val="80000"/>
          </a:schemeClr>
        </a:solidFill>
        <a:ln w="25400" cap="flat" cmpd="sng" algn="ctr">
          <a:solidFill>
            <a:schemeClr val="accent3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kern="1200" dirty="0">
              <a:solidFill>
                <a:schemeClr val="tx1"/>
              </a:solidFill>
            </a:rPr>
            <a:t>Los abordajes VATS y RATS demostraron ser aplicables en la práctica clínica real, incluso en pacientes con comorbilidades habituales.</a:t>
          </a:r>
          <a:endParaRPr lang="en-US" sz="1200" kern="1200" dirty="0">
            <a:solidFill>
              <a:schemeClr val="tx1"/>
            </a:solidFill>
          </a:endParaRPr>
        </a:p>
      </dsp:txBody>
      <dsp:txXfrm>
        <a:off x="32770" y="1569178"/>
        <a:ext cx="7567308" cy="605747"/>
      </dsp:txXfrm>
    </dsp:sp>
    <dsp:sp modelId="{A2B45F0E-4E97-45A9-B189-B4BE4C10DB03}">
      <dsp:nvSpPr>
        <dsp:cNvPr id="0" name=""/>
        <dsp:cNvSpPr/>
      </dsp:nvSpPr>
      <dsp:spPr>
        <a:xfrm>
          <a:off x="0" y="2242256"/>
          <a:ext cx="7632848" cy="671287"/>
        </a:xfrm>
        <a:prstGeom prst="roundRect">
          <a:avLst/>
        </a:prstGeom>
        <a:solidFill>
          <a:schemeClr val="accent3">
            <a:lumMod val="20000"/>
            <a:lumOff val="80000"/>
          </a:schemeClr>
        </a:solidFill>
        <a:ln w="25400" cap="flat" cmpd="sng" algn="ctr">
          <a:solidFill>
            <a:schemeClr val="accent3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kern="1200" dirty="0">
              <a:solidFill>
                <a:schemeClr val="tx1"/>
              </a:solidFill>
            </a:rPr>
            <a:t>La  corta duración del seguimiento limita la posibilidad de extraer conclusiones oncológicas sólidas. </a:t>
          </a:r>
          <a:endParaRPr lang="en-US" sz="1200" kern="1200" dirty="0">
            <a:solidFill>
              <a:schemeClr val="tx1"/>
            </a:solidFill>
          </a:endParaRPr>
        </a:p>
      </dsp:txBody>
      <dsp:txXfrm>
        <a:off x="32770" y="2275026"/>
        <a:ext cx="7567308" cy="605747"/>
      </dsp:txXfrm>
    </dsp:sp>
    <dsp:sp modelId="{929FB9F5-3FA7-4B6D-AFCF-31DEB6A543A2}">
      <dsp:nvSpPr>
        <dsp:cNvPr id="0" name=""/>
        <dsp:cNvSpPr/>
      </dsp:nvSpPr>
      <dsp:spPr>
        <a:xfrm>
          <a:off x="0" y="2948103"/>
          <a:ext cx="7632848" cy="671287"/>
        </a:xfrm>
        <a:prstGeom prst="roundRect">
          <a:avLst/>
        </a:prstGeom>
        <a:solidFill>
          <a:schemeClr val="accent3">
            <a:lumMod val="20000"/>
            <a:lumOff val="80000"/>
          </a:schemeClr>
        </a:solidFill>
        <a:ln w="25400" cap="flat" cmpd="sng" algn="ctr">
          <a:solidFill>
            <a:schemeClr val="accent3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kern="1200" dirty="0">
              <a:solidFill>
                <a:schemeClr val="tx1"/>
              </a:solidFill>
            </a:rPr>
            <a:t>Se requieren estudios con un mayor número de pacientes y un seguimiento prolongado que permitan validar estos resultados y analizar con mayor precisión los factores predictivos de morbimortalidad.</a:t>
          </a:r>
          <a:endParaRPr lang="en-US" sz="1200" kern="1200" dirty="0">
            <a:solidFill>
              <a:schemeClr val="tx1"/>
            </a:solidFill>
          </a:endParaRPr>
        </a:p>
      </dsp:txBody>
      <dsp:txXfrm>
        <a:off x="32770" y="2980873"/>
        <a:ext cx="7567308" cy="60574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AC0239-FA99-444E-A105-1F21C3338DFD}" type="datetimeFigureOut">
              <a:rPr lang="es-ES" smtClean="0"/>
              <a:t>26/02/2026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953965-A546-4C4F-9895-0AA040ECA22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545393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953965-A546-4C4F-9895-0AA040ECA22C}" type="slidenum">
              <a:rPr lang="es-ES" smtClean="0"/>
              <a:t>11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225429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26/02/2026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26/02/2026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26/02/2026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26/02/2026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26/02/2026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26/02/2026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26/02/2026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26/02/2026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26/02/2026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26/02/2026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26/02/2026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69DB00-2053-4AAB-8B89-0CCA588B7F6D}" type="datetimeFigureOut">
              <a:rPr lang="es-ES" smtClean="0"/>
              <a:pPr/>
              <a:t>26/02/2026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diagramLayout" Target="../diagrams/layout2.xml"/><Relationship Id="rId7" Type="http://schemas.openxmlformats.org/officeDocument/2006/relationships/image" Target="../media/image10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dx.doi.org/10.1016/j.lungcan.2019.12.015" TargetMode="External"/><Relationship Id="rId2" Type="http://schemas.openxmlformats.org/officeDocument/2006/relationships/hyperlink" Target="https://www.archbronconeumol.org/es-linkresolver-caractersticas-del-carcinoma-broncopulmonar-una-13078648" TargetMode="External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dx.doi.org/10.1007/s12094-023-03216-3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225705A6-95E2-ABC9-BDED-8326C3C61A56}"/>
              </a:ext>
            </a:extLst>
          </p:cNvPr>
          <p:cNvSpPr txBox="1"/>
          <p:nvPr/>
        </p:nvSpPr>
        <p:spPr>
          <a:xfrm>
            <a:off x="1115616" y="1419622"/>
            <a:ext cx="734481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/>
              <a:t>IMPACTO DE LAS COMORBILIDADES EN LOS RESULTADOS DE LAS RESECCIONES PULMONARES ANATÓMICAS: EXPERIENCIA DE UN AÑO EN UN CENTRO TERCIARIO</a:t>
            </a:r>
            <a:endParaRPr lang="es-ES" sz="2400" dirty="0"/>
          </a:p>
          <a:p>
            <a:pPr algn="ctr"/>
            <a:endParaRPr lang="es-ES" dirty="0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78784659-A419-5A39-EAC8-9AC8EAC320D3}"/>
              </a:ext>
            </a:extLst>
          </p:cNvPr>
          <p:cNvSpPr txBox="1"/>
          <p:nvPr/>
        </p:nvSpPr>
        <p:spPr>
          <a:xfrm>
            <a:off x="1403648" y="3075806"/>
            <a:ext cx="6768752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M. Serrano Criado, M. García Galindo, C.F. Giraldo Ospina, A. Paz Gaviria, L.G Zúñiga Sánchez, R. Arrabal Sánchez</a:t>
            </a:r>
          </a:p>
          <a:p>
            <a:pPr algn="ctr"/>
            <a:endParaRPr lang="es-E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/>
            <a:r>
              <a:rPr lang="es-E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Servicio de Cirugía Torácica</a:t>
            </a:r>
          </a:p>
          <a:p>
            <a:pPr algn="ctr"/>
            <a:r>
              <a:rPr lang="es-E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Hospital Regional Universitario de Málaga</a:t>
            </a:r>
          </a:p>
          <a:p>
            <a:pPr algn="ctr"/>
            <a:r>
              <a:rPr lang="es-ES" dirty="0"/>
              <a:t>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uadroTexto 1">
            <a:extLst>
              <a:ext uri="{FF2B5EF4-FFF2-40B4-BE49-F238E27FC236}">
                <a16:creationId xmlns:a16="http://schemas.microsoft.com/office/drawing/2014/main" id="{187F2540-052A-F18A-7B3B-3E63C5AF47E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79456620"/>
              </p:ext>
            </p:extLst>
          </p:nvPr>
        </p:nvGraphicFramePr>
        <p:xfrm>
          <a:off x="755576" y="1491630"/>
          <a:ext cx="7704856" cy="31683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uadroTexto 2">
            <a:extLst>
              <a:ext uri="{FF2B5EF4-FFF2-40B4-BE49-F238E27FC236}">
                <a16:creationId xmlns:a16="http://schemas.microsoft.com/office/drawing/2014/main" id="{9AD8A261-AEB2-4D25-563C-476B2F8E9038}"/>
              </a:ext>
            </a:extLst>
          </p:cNvPr>
          <p:cNvSpPr txBox="1"/>
          <p:nvPr/>
        </p:nvSpPr>
        <p:spPr>
          <a:xfrm>
            <a:off x="1403648" y="411509"/>
            <a:ext cx="56166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b="1" dirty="0"/>
              <a:t>INTRODUCCIÓN</a:t>
            </a:r>
            <a:r>
              <a:rPr lang="es-E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555651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20750E-28BF-BABE-AF38-F7B7297AAE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: esquinas redondeadas 1">
            <a:extLst>
              <a:ext uri="{FF2B5EF4-FFF2-40B4-BE49-F238E27FC236}">
                <a16:creationId xmlns:a16="http://schemas.microsoft.com/office/drawing/2014/main" id="{3BA5437D-5BCF-6CD0-40BD-BC57F49F48A2}"/>
              </a:ext>
            </a:extLst>
          </p:cNvPr>
          <p:cNvSpPr/>
          <p:nvPr/>
        </p:nvSpPr>
        <p:spPr>
          <a:xfrm>
            <a:off x="3695833" y="1073271"/>
            <a:ext cx="1632249" cy="446628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b="1" dirty="0">
                <a:solidFill>
                  <a:schemeClr val="tx1"/>
                </a:solidFill>
              </a:rPr>
              <a:t>ESTUDIO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8015CCAE-34B0-08A9-32D9-BB18466F3D5D}"/>
              </a:ext>
            </a:extLst>
          </p:cNvPr>
          <p:cNvSpPr txBox="1"/>
          <p:nvPr/>
        </p:nvSpPr>
        <p:spPr>
          <a:xfrm>
            <a:off x="3809881" y="2061560"/>
            <a:ext cx="1404156" cy="738664"/>
          </a:xfrm>
          <a:prstGeom prst="rect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s-ES" sz="1400" dirty="0" err="1"/>
              <a:t>Unicéntrico</a:t>
            </a:r>
            <a:endParaRPr lang="es-ES" sz="1400" dirty="0"/>
          </a:p>
          <a:p>
            <a:r>
              <a:rPr lang="es-ES" sz="1400" dirty="0"/>
              <a:t>Observacional</a:t>
            </a:r>
          </a:p>
          <a:p>
            <a:r>
              <a:rPr lang="es-ES" sz="1400" dirty="0"/>
              <a:t>Retrospectivo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7EEC8C9A-AD84-92B6-F760-8529A11C0899}"/>
              </a:ext>
            </a:extLst>
          </p:cNvPr>
          <p:cNvSpPr txBox="1"/>
          <p:nvPr/>
        </p:nvSpPr>
        <p:spPr>
          <a:xfrm>
            <a:off x="1475656" y="267494"/>
            <a:ext cx="41044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/>
              <a:t>MATERIAL Y MÉTODOS</a:t>
            </a:r>
          </a:p>
        </p:txBody>
      </p:sp>
      <p:sp>
        <p:nvSpPr>
          <p:cNvPr id="13" name="Rectángulo: esquinas redondeadas 12">
            <a:extLst>
              <a:ext uri="{FF2B5EF4-FFF2-40B4-BE49-F238E27FC236}">
                <a16:creationId xmlns:a16="http://schemas.microsoft.com/office/drawing/2014/main" id="{429DD460-3587-5EA6-DD96-7136C73963E8}"/>
              </a:ext>
            </a:extLst>
          </p:cNvPr>
          <p:cNvSpPr/>
          <p:nvPr/>
        </p:nvSpPr>
        <p:spPr>
          <a:xfrm>
            <a:off x="1115616" y="3704488"/>
            <a:ext cx="7416824" cy="105037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200" dirty="0">
                <a:solidFill>
                  <a:schemeClr val="tx1"/>
                </a:solidFill>
              </a:rPr>
              <a:t>Analizar el impacto de las comorbilidades de los pacientes  sometidos resecciones pulmonares anatómicas durante el periodo </a:t>
            </a:r>
            <a:r>
              <a:rPr lang="es-ES" sz="1200" b="1" dirty="0">
                <a:solidFill>
                  <a:schemeClr val="tx1"/>
                </a:solidFill>
              </a:rPr>
              <a:t>diciembre 2023 – diciembre 2024</a:t>
            </a:r>
            <a:r>
              <a:rPr lang="es-ES" sz="1200" dirty="0">
                <a:solidFill>
                  <a:schemeClr val="tx1"/>
                </a:solidFill>
              </a:rPr>
              <a:t>. Así cómo, las características clínicas, demográficas, abordaje quirúrgico y las complicaciones más frecuentes observadas en nuestro servicio.</a:t>
            </a:r>
          </a:p>
          <a:p>
            <a:pPr algn="ctr"/>
            <a:endParaRPr lang="es-ES" dirty="0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5E39978D-179E-BBA5-D881-3EC5090FD40D}"/>
              </a:ext>
            </a:extLst>
          </p:cNvPr>
          <p:cNvSpPr txBox="1"/>
          <p:nvPr/>
        </p:nvSpPr>
        <p:spPr>
          <a:xfrm>
            <a:off x="3287822" y="3078028"/>
            <a:ext cx="2448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/>
              <a:t>OBJETIVO DEL ESTUDIO</a:t>
            </a:r>
          </a:p>
        </p:txBody>
      </p:sp>
      <p:cxnSp>
        <p:nvCxnSpPr>
          <p:cNvPr id="6" name="Conector recto de flecha 5">
            <a:extLst>
              <a:ext uri="{FF2B5EF4-FFF2-40B4-BE49-F238E27FC236}">
                <a16:creationId xmlns:a16="http://schemas.microsoft.com/office/drawing/2014/main" id="{605B6E03-9F75-83A8-3CCC-AE3137761AE9}"/>
              </a:ext>
            </a:extLst>
          </p:cNvPr>
          <p:cNvCxnSpPr>
            <a:stCxn id="2" idx="2"/>
            <a:endCxn id="9" idx="0"/>
          </p:cNvCxnSpPr>
          <p:nvPr/>
        </p:nvCxnSpPr>
        <p:spPr>
          <a:xfrm>
            <a:off x="4511958" y="1519899"/>
            <a:ext cx="1" cy="541661"/>
          </a:xfrm>
          <a:prstGeom prst="straightConnector1">
            <a:avLst/>
          </a:prstGeom>
          <a:ln>
            <a:solidFill>
              <a:schemeClr val="accent3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956660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94D960-F917-E41F-D00D-15ACE314B8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8F5921A2-C347-8BB3-1757-4A5055080CE4}"/>
              </a:ext>
            </a:extLst>
          </p:cNvPr>
          <p:cNvSpPr txBox="1"/>
          <p:nvPr/>
        </p:nvSpPr>
        <p:spPr>
          <a:xfrm>
            <a:off x="1403648" y="339502"/>
            <a:ext cx="56166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b="1" dirty="0"/>
              <a:t>RESULTADOS</a:t>
            </a:r>
            <a:r>
              <a:rPr lang="es-ES" dirty="0"/>
              <a:t> 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A7ED8006-1ABF-C7B1-3491-A65AFF0F25BE}"/>
              </a:ext>
            </a:extLst>
          </p:cNvPr>
          <p:cNvSpPr txBox="1"/>
          <p:nvPr/>
        </p:nvSpPr>
        <p:spPr>
          <a:xfrm>
            <a:off x="3815916" y="1147396"/>
            <a:ext cx="1368152" cy="30777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/>
              <a:t>87 pacientes 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F30DB18B-F1D8-19AD-71F7-E14FB5B4E4B7}"/>
              </a:ext>
            </a:extLst>
          </p:cNvPr>
          <p:cNvSpPr txBox="1"/>
          <p:nvPr/>
        </p:nvSpPr>
        <p:spPr>
          <a:xfrm>
            <a:off x="3491880" y="1626741"/>
            <a:ext cx="20162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b="1" dirty="0"/>
              <a:t>Edad media 67 ± 10 años</a:t>
            </a:r>
          </a:p>
        </p:txBody>
      </p:sp>
      <p:graphicFrame>
        <p:nvGraphicFramePr>
          <p:cNvPr id="13" name="Tabla 12">
            <a:extLst>
              <a:ext uri="{FF2B5EF4-FFF2-40B4-BE49-F238E27FC236}">
                <a16:creationId xmlns:a16="http://schemas.microsoft.com/office/drawing/2014/main" id="{6E0C1F52-CE91-43DD-DB8D-FE10D28F1F2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9834563"/>
              </p:ext>
            </p:extLst>
          </p:nvPr>
        </p:nvGraphicFramePr>
        <p:xfrm>
          <a:off x="3851920" y="2322468"/>
          <a:ext cx="5112568" cy="2069904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614580">
                  <a:extLst>
                    <a:ext uri="{9D8B030D-6E8A-4147-A177-3AD203B41FA5}">
                      <a16:colId xmlns:a16="http://schemas.microsoft.com/office/drawing/2014/main" val="234571103"/>
                    </a:ext>
                  </a:extLst>
                </a:gridCol>
                <a:gridCol w="2497988">
                  <a:extLst>
                    <a:ext uri="{9D8B030D-6E8A-4147-A177-3AD203B41FA5}">
                      <a16:colId xmlns:a16="http://schemas.microsoft.com/office/drawing/2014/main" val="1559780659"/>
                    </a:ext>
                  </a:extLst>
                </a:gridCol>
              </a:tblGrid>
              <a:tr h="531312">
                <a:tc>
                  <a:txBody>
                    <a:bodyPr/>
                    <a:lstStyle/>
                    <a:p>
                      <a:r>
                        <a:rPr lang="es-ES" sz="1200" dirty="0">
                          <a:solidFill>
                            <a:schemeClr val="tx1"/>
                          </a:solidFill>
                        </a:rPr>
                        <a:t>PRUEBAS FUNCIONALES RESPIRATORIAS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>
                          <a:solidFill>
                            <a:schemeClr val="tx1"/>
                          </a:solidFill>
                        </a:rPr>
                        <a:t>RESULTADOS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330648"/>
                  </a:ext>
                </a:extLst>
              </a:tr>
              <a:tr h="360464">
                <a:tc>
                  <a:txBody>
                    <a:bodyPr/>
                    <a:lstStyle/>
                    <a:p>
                      <a:r>
                        <a:rPr lang="es-ES" sz="1200" b="1" dirty="0"/>
                        <a:t>FEV1%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b="0" dirty="0"/>
                        <a:t>81.82 </a:t>
                      </a:r>
                      <a:r>
                        <a:rPr lang="es-ES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± 17.38</a:t>
                      </a:r>
                      <a:endParaRPr lang="es-E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7860413"/>
                  </a:ext>
                </a:extLst>
              </a:tr>
              <a:tr h="360464">
                <a:tc>
                  <a:txBody>
                    <a:bodyPr/>
                    <a:lstStyle/>
                    <a:p>
                      <a:r>
                        <a:rPr lang="es-ES" sz="1200" b="1" dirty="0"/>
                        <a:t>FVC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b="0" dirty="0"/>
                        <a:t>86.50 </a:t>
                      </a:r>
                      <a:r>
                        <a:rPr lang="es-ES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± 15.60</a:t>
                      </a:r>
                      <a:endParaRPr lang="es-E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6248900"/>
                  </a:ext>
                </a:extLst>
              </a:tr>
              <a:tr h="36046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/>
                        <a:t>FEV1/FVC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b="0" dirty="0"/>
                        <a:t>77 </a:t>
                      </a:r>
                      <a:r>
                        <a:rPr lang="es-ES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± 14.1</a:t>
                      </a:r>
                      <a:endParaRPr lang="es-E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6609573"/>
                  </a:ext>
                </a:extLst>
              </a:tr>
              <a:tr h="40352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/>
                        <a:t>DLCO</a:t>
                      </a:r>
                    </a:p>
                    <a:p>
                      <a:endParaRPr lang="es-E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b="0" dirty="0"/>
                        <a:t>76,71 </a:t>
                      </a:r>
                      <a:r>
                        <a:rPr lang="es-ES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± 18.32</a:t>
                      </a:r>
                      <a:endParaRPr lang="es-E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6341047"/>
                  </a:ext>
                </a:extLst>
              </a:tr>
            </a:tbl>
          </a:graphicData>
        </a:graphic>
      </p:graphicFrame>
      <p:graphicFrame>
        <p:nvGraphicFramePr>
          <p:cNvPr id="16" name="Gráfico 15">
            <a:extLst>
              <a:ext uri="{FF2B5EF4-FFF2-40B4-BE49-F238E27FC236}">
                <a16:creationId xmlns:a16="http://schemas.microsoft.com/office/drawing/2014/main" id="{2C6C7025-D190-8B1B-9251-9381E18DECF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67471137"/>
              </p:ext>
            </p:extLst>
          </p:nvPr>
        </p:nvGraphicFramePr>
        <p:xfrm>
          <a:off x="-900608" y="2128493"/>
          <a:ext cx="5616624" cy="24578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5422972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0D4474-5420-DC8F-7F84-DF5C8D038F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E4753359-D923-B261-CC54-87ADC93C6D69}"/>
              </a:ext>
            </a:extLst>
          </p:cNvPr>
          <p:cNvSpPr txBox="1"/>
          <p:nvPr/>
        </p:nvSpPr>
        <p:spPr>
          <a:xfrm>
            <a:off x="1403648" y="411509"/>
            <a:ext cx="56166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b="1" dirty="0"/>
              <a:t>RESULTADOS</a:t>
            </a:r>
            <a:r>
              <a:rPr lang="es-ES" dirty="0"/>
              <a:t> </a:t>
            </a:r>
          </a:p>
        </p:txBody>
      </p:sp>
      <p:graphicFrame>
        <p:nvGraphicFramePr>
          <p:cNvPr id="6" name="Gráfico 5">
            <a:extLst>
              <a:ext uri="{FF2B5EF4-FFF2-40B4-BE49-F238E27FC236}">
                <a16:creationId xmlns:a16="http://schemas.microsoft.com/office/drawing/2014/main" id="{D53E57F6-C106-CE53-044E-ADA4EF0E974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70882558"/>
              </p:ext>
            </p:extLst>
          </p:nvPr>
        </p:nvGraphicFramePr>
        <p:xfrm>
          <a:off x="1405219" y="1943757"/>
          <a:ext cx="6408712" cy="31113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Rectángulo: esquinas redondeadas 6">
            <a:extLst>
              <a:ext uri="{FF2B5EF4-FFF2-40B4-BE49-F238E27FC236}">
                <a16:creationId xmlns:a16="http://schemas.microsoft.com/office/drawing/2014/main" id="{62A4658B-49BD-6BF0-A59F-9F6BE63EE4D2}"/>
              </a:ext>
            </a:extLst>
          </p:cNvPr>
          <p:cNvSpPr/>
          <p:nvPr/>
        </p:nvSpPr>
        <p:spPr>
          <a:xfrm>
            <a:off x="2987824" y="1258351"/>
            <a:ext cx="3600400" cy="423338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2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>
                <a:solidFill>
                  <a:schemeClr val="tx1"/>
                </a:solidFill>
              </a:rPr>
              <a:t>CARACTERÍSTICAS CLÍNICAS PREQUIRÚRGICAS</a:t>
            </a:r>
          </a:p>
        </p:txBody>
      </p:sp>
    </p:spTree>
    <p:extLst>
      <p:ext uri="{BB962C8B-B14F-4D97-AF65-F5344CB8AC3E}">
        <p14:creationId xmlns:p14="http://schemas.microsoft.com/office/powerpoint/2010/main" val="32721759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áfico 4">
            <a:extLst>
              <a:ext uri="{FF2B5EF4-FFF2-40B4-BE49-F238E27FC236}">
                <a16:creationId xmlns:a16="http://schemas.microsoft.com/office/drawing/2014/main" id="{2D350D44-2C31-23DB-272E-27473A75243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38496713"/>
              </p:ext>
            </p:extLst>
          </p:nvPr>
        </p:nvGraphicFramePr>
        <p:xfrm>
          <a:off x="5148064" y="1090756"/>
          <a:ext cx="5136232" cy="27520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Tabla 6">
            <a:extLst>
              <a:ext uri="{FF2B5EF4-FFF2-40B4-BE49-F238E27FC236}">
                <a16:creationId xmlns:a16="http://schemas.microsoft.com/office/drawing/2014/main" id="{B576AD0B-9F84-1F1B-D710-51D64196E45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8203041"/>
              </p:ext>
            </p:extLst>
          </p:nvPr>
        </p:nvGraphicFramePr>
        <p:xfrm>
          <a:off x="611560" y="1460922"/>
          <a:ext cx="5268416" cy="23706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11701">
                  <a:extLst>
                    <a:ext uri="{9D8B030D-6E8A-4147-A177-3AD203B41FA5}">
                      <a16:colId xmlns:a16="http://schemas.microsoft.com/office/drawing/2014/main" val="2396424107"/>
                    </a:ext>
                  </a:extLst>
                </a:gridCol>
                <a:gridCol w="2456715">
                  <a:extLst>
                    <a:ext uri="{9D8B030D-6E8A-4147-A177-3AD203B41FA5}">
                      <a16:colId xmlns:a16="http://schemas.microsoft.com/office/drawing/2014/main" val="2568102646"/>
                    </a:ext>
                  </a:extLst>
                </a:gridCol>
              </a:tblGrid>
              <a:tr h="338667">
                <a:tc>
                  <a:txBody>
                    <a:bodyPr/>
                    <a:lstStyle/>
                    <a:p>
                      <a:r>
                        <a:rPr lang="es-ES" sz="1100" dirty="0">
                          <a:solidFill>
                            <a:schemeClr val="tx1"/>
                          </a:solidFill>
                        </a:rPr>
                        <a:t>RESECCIÓN PULMONAR ANATÓMICA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100" dirty="0">
                          <a:solidFill>
                            <a:schemeClr val="tx1"/>
                          </a:solidFill>
                        </a:rPr>
                        <a:t>RESULTADOS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2053528"/>
                  </a:ext>
                </a:extLst>
              </a:tr>
              <a:tr h="338667">
                <a:tc>
                  <a:txBody>
                    <a:bodyPr/>
                    <a:lstStyle/>
                    <a:p>
                      <a:r>
                        <a:rPr lang="es-ES" sz="1100" b="1" dirty="0"/>
                        <a:t>LSD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100" dirty="0"/>
                        <a:t>18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2948890"/>
                  </a:ext>
                </a:extLst>
              </a:tr>
              <a:tr h="338667">
                <a:tc>
                  <a:txBody>
                    <a:bodyPr/>
                    <a:lstStyle/>
                    <a:p>
                      <a:r>
                        <a:rPr lang="es-ES" sz="1100" b="1" dirty="0"/>
                        <a:t>LM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100" dirty="0"/>
                        <a:t>9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3092637"/>
                  </a:ext>
                </a:extLst>
              </a:tr>
              <a:tr h="338667">
                <a:tc>
                  <a:txBody>
                    <a:bodyPr/>
                    <a:lstStyle/>
                    <a:p>
                      <a:r>
                        <a:rPr lang="es-ES" sz="1100" b="1" dirty="0"/>
                        <a:t>LID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100" dirty="0"/>
                        <a:t>31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0527655"/>
                  </a:ext>
                </a:extLst>
              </a:tr>
              <a:tr h="338667">
                <a:tc>
                  <a:txBody>
                    <a:bodyPr/>
                    <a:lstStyle/>
                    <a:p>
                      <a:r>
                        <a:rPr lang="es-ES" sz="1100" b="1" dirty="0"/>
                        <a:t>LSI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100" dirty="0"/>
                        <a:t>11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9780319"/>
                  </a:ext>
                </a:extLst>
              </a:tr>
              <a:tr h="338667">
                <a:tc>
                  <a:txBody>
                    <a:bodyPr/>
                    <a:lstStyle/>
                    <a:p>
                      <a:r>
                        <a:rPr lang="es-ES" sz="1100" b="1" dirty="0"/>
                        <a:t>LII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100" dirty="0"/>
                        <a:t>14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8575685"/>
                  </a:ext>
                </a:extLst>
              </a:tr>
              <a:tr h="338667">
                <a:tc>
                  <a:txBody>
                    <a:bodyPr/>
                    <a:lstStyle/>
                    <a:p>
                      <a:r>
                        <a:rPr lang="es-ES" sz="1100" b="1" dirty="0" err="1"/>
                        <a:t>Bilobectomía</a:t>
                      </a:r>
                      <a:endParaRPr lang="es-ES" sz="1100" b="1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100" dirty="0"/>
                        <a:t>4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213386"/>
                  </a:ext>
                </a:extLst>
              </a:tr>
            </a:tbl>
          </a:graphicData>
        </a:graphic>
      </p:graphicFrame>
      <p:sp>
        <p:nvSpPr>
          <p:cNvPr id="11" name="CuadroTexto 10">
            <a:extLst>
              <a:ext uri="{FF2B5EF4-FFF2-40B4-BE49-F238E27FC236}">
                <a16:creationId xmlns:a16="http://schemas.microsoft.com/office/drawing/2014/main" id="{2BE819B6-E212-05AF-3FD7-BE437AC1492B}"/>
              </a:ext>
            </a:extLst>
          </p:cNvPr>
          <p:cNvSpPr txBox="1"/>
          <p:nvPr/>
        </p:nvSpPr>
        <p:spPr>
          <a:xfrm>
            <a:off x="1619672" y="411510"/>
            <a:ext cx="31683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b="1" dirty="0"/>
              <a:t>RESULTADOS</a:t>
            </a:r>
          </a:p>
        </p:txBody>
      </p:sp>
      <p:sp>
        <p:nvSpPr>
          <p:cNvPr id="12" name="Rectángulo: esquinas redondeadas 11">
            <a:extLst>
              <a:ext uri="{FF2B5EF4-FFF2-40B4-BE49-F238E27FC236}">
                <a16:creationId xmlns:a16="http://schemas.microsoft.com/office/drawing/2014/main" id="{692A5DE2-DCEE-58F9-7B3A-EAB3B3874266}"/>
              </a:ext>
            </a:extLst>
          </p:cNvPr>
          <p:cNvSpPr/>
          <p:nvPr/>
        </p:nvSpPr>
        <p:spPr>
          <a:xfrm>
            <a:off x="1439652" y="4147214"/>
            <a:ext cx="6264696" cy="792088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>
                <a:solidFill>
                  <a:schemeClr val="tx1"/>
                </a:solidFill>
              </a:rPr>
              <a:t>Sangrado intraoperatorio fue de un </a:t>
            </a:r>
            <a:r>
              <a:rPr lang="es-ES" sz="1400" b="1" dirty="0">
                <a:solidFill>
                  <a:schemeClr val="tx1"/>
                </a:solidFill>
              </a:rPr>
              <a:t>9 %</a:t>
            </a:r>
            <a:r>
              <a:rPr lang="es-ES" sz="1400" dirty="0">
                <a:solidFill>
                  <a:schemeClr val="tx1"/>
                </a:solidFill>
              </a:rPr>
              <a:t>, siendo necesario reconvertir a toracotomía de emergencia en el </a:t>
            </a:r>
            <a:r>
              <a:rPr lang="es-ES" sz="1400" b="1" dirty="0">
                <a:solidFill>
                  <a:schemeClr val="tx1"/>
                </a:solidFill>
              </a:rPr>
              <a:t>6% </a:t>
            </a:r>
            <a:r>
              <a:rPr lang="es-ES" sz="1400" dirty="0">
                <a:solidFill>
                  <a:schemeClr val="tx1"/>
                </a:solidFill>
              </a:rPr>
              <a:t>de los pacientes </a:t>
            </a:r>
            <a:r>
              <a:rPr lang="es-ES" sz="1400" b="1" dirty="0">
                <a:solidFill>
                  <a:schemeClr val="tx1"/>
                </a:solidFill>
              </a:rPr>
              <a:t>(n=5)</a:t>
            </a:r>
            <a:r>
              <a:rPr lang="es-ES" sz="1400" dirty="0">
                <a:solidFill>
                  <a:schemeClr val="tx1"/>
                </a:solidFill>
              </a:rPr>
              <a:t>.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7A58E8-9DAA-E71A-6E58-7CE82825E5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58D32F44-F05C-564E-10EE-71656E97CC3A}"/>
              </a:ext>
            </a:extLst>
          </p:cNvPr>
          <p:cNvSpPr txBox="1"/>
          <p:nvPr/>
        </p:nvSpPr>
        <p:spPr>
          <a:xfrm>
            <a:off x="1403648" y="411509"/>
            <a:ext cx="56166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b="1" dirty="0"/>
              <a:t>RESULTADOS</a:t>
            </a:r>
            <a:r>
              <a:rPr lang="es-ES" dirty="0"/>
              <a:t> </a:t>
            </a:r>
          </a:p>
        </p:txBody>
      </p:sp>
      <p:graphicFrame>
        <p:nvGraphicFramePr>
          <p:cNvPr id="6" name="Tabla 5">
            <a:extLst>
              <a:ext uri="{FF2B5EF4-FFF2-40B4-BE49-F238E27FC236}">
                <a16:creationId xmlns:a16="http://schemas.microsoft.com/office/drawing/2014/main" id="{D4E9D4C5-E1F3-5556-F47C-4DC9711C675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5070577"/>
              </p:ext>
            </p:extLst>
          </p:nvPr>
        </p:nvGraphicFramePr>
        <p:xfrm>
          <a:off x="2123728" y="996284"/>
          <a:ext cx="5256584" cy="1082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28292">
                  <a:extLst>
                    <a:ext uri="{9D8B030D-6E8A-4147-A177-3AD203B41FA5}">
                      <a16:colId xmlns:a16="http://schemas.microsoft.com/office/drawing/2014/main" val="3628817919"/>
                    </a:ext>
                  </a:extLst>
                </a:gridCol>
                <a:gridCol w="2628292">
                  <a:extLst>
                    <a:ext uri="{9D8B030D-6E8A-4147-A177-3AD203B41FA5}">
                      <a16:colId xmlns:a16="http://schemas.microsoft.com/office/drawing/2014/main" val="4279407109"/>
                    </a:ext>
                  </a:extLst>
                </a:gridCol>
              </a:tblGrid>
              <a:tr h="247184">
                <a:tc>
                  <a:txBody>
                    <a:bodyPr/>
                    <a:lstStyle/>
                    <a:p>
                      <a:r>
                        <a:rPr lang="es-ES" sz="1400" dirty="0">
                          <a:solidFill>
                            <a:schemeClr val="tx1"/>
                          </a:solidFill>
                        </a:rPr>
                        <a:t>VARIABLE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400" dirty="0">
                          <a:solidFill>
                            <a:schemeClr val="tx1"/>
                          </a:solidFill>
                        </a:rPr>
                        <a:t>RESULTADO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492327"/>
                  </a:ext>
                </a:extLst>
              </a:tr>
              <a:tr h="210107">
                <a:tc>
                  <a:txBody>
                    <a:bodyPr/>
                    <a:lstStyle/>
                    <a:p>
                      <a:r>
                        <a:rPr lang="es-ES" sz="1100" b="1" dirty="0"/>
                        <a:t>Tiempo medio operatorio (minutos)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1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195.81 ± 59.5 min </a:t>
                      </a:r>
                      <a:endParaRPr lang="es-ES" sz="1100" b="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5441581"/>
                  </a:ext>
                </a:extLst>
              </a:tr>
              <a:tr h="210107">
                <a:tc>
                  <a:txBody>
                    <a:bodyPr/>
                    <a:lstStyle/>
                    <a:p>
                      <a:r>
                        <a:rPr lang="es-ES" sz="1100" b="1" dirty="0"/>
                        <a:t>Estaciones ganglionares resecadas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100" b="0" dirty="0">
                          <a:solidFill>
                            <a:schemeClr val="tx1"/>
                          </a:solidFill>
                        </a:rPr>
                        <a:t>4.37  ± 1.20</a:t>
                      </a:r>
                      <a:endParaRPr lang="es-ES" sz="1100" b="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2765715"/>
                  </a:ext>
                </a:extLst>
              </a:tr>
              <a:tr h="210107">
                <a:tc>
                  <a:txBody>
                    <a:bodyPr/>
                    <a:lstStyle/>
                    <a:p>
                      <a:r>
                        <a:rPr lang="es-ES" sz="1100" b="1" dirty="0"/>
                        <a:t>Ganglios linfáticos extraídos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100" b="0" dirty="0">
                          <a:solidFill>
                            <a:schemeClr val="tx1"/>
                          </a:solidFill>
                        </a:rPr>
                        <a:t>8.40 ± 4.60</a:t>
                      </a:r>
                      <a:endParaRPr lang="es-ES" sz="1100" b="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1164775"/>
                  </a:ext>
                </a:extLst>
              </a:tr>
            </a:tbl>
          </a:graphicData>
        </a:graphic>
      </p:graphicFrame>
      <p:graphicFrame>
        <p:nvGraphicFramePr>
          <p:cNvPr id="8" name="Gráfico 7">
            <a:extLst>
              <a:ext uri="{FF2B5EF4-FFF2-40B4-BE49-F238E27FC236}">
                <a16:creationId xmlns:a16="http://schemas.microsoft.com/office/drawing/2014/main" id="{63394127-9DCE-C91D-9085-2B2CC430618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1322841"/>
              </p:ext>
            </p:extLst>
          </p:nvPr>
        </p:nvGraphicFramePr>
        <p:xfrm>
          <a:off x="1430867" y="2427734"/>
          <a:ext cx="6336704" cy="27157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Rectángulo: esquinas redondeadas 8">
            <a:extLst>
              <a:ext uri="{FF2B5EF4-FFF2-40B4-BE49-F238E27FC236}">
                <a16:creationId xmlns:a16="http://schemas.microsoft.com/office/drawing/2014/main" id="{7E802D73-88D4-D3C8-7A8D-A335C8251077}"/>
              </a:ext>
            </a:extLst>
          </p:cNvPr>
          <p:cNvSpPr/>
          <p:nvPr/>
        </p:nvSpPr>
        <p:spPr>
          <a:xfrm>
            <a:off x="3275856" y="2351555"/>
            <a:ext cx="3168352" cy="343377"/>
          </a:xfrm>
          <a:prstGeom prst="roundRect">
            <a:avLst/>
          </a:prstGeom>
          <a:solidFill>
            <a:schemeClr val="bg1"/>
          </a:solidFill>
          <a:ln>
            <a:solidFill>
              <a:schemeClr val="tx2">
                <a:lumMod val="60000"/>
                <a:lumOff val="40000"/>
              </a:schemeClr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200" dirty="0">
                <a:solidFill>
                  <a:schemeClr val="tx1"/>
                </a:solidFill>
              </a:rPr>
              <a:t>COMPLICACIONES POSTQUIRÚRGICAS</a:t>
            </a:r>
          </a:p>
        </p:txBody>
      </p:sp>
    </p:spTree>
    <p:extLst>
      <p:ext uri="{BB962C8B-B14F-4D97-AF65-F5344CB8AC3E}">
        <p14:creationId xmlns:p14="http://schemas.microsoft.com/office/powerpoint/2010/main" val="36331870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56A1EE-BFD0-EC0D-DB37-CD58996734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048CE11F-B931-2016-5299-305C71EEA563}"/>
              </a:ext>
            </a:extLst>
          </p:cNvPr>
          <p:cNvSpPr txBox="1"/>
          <p:nvPr/>
        </p:nvSpPr>
        <p:spPr>
          <a:xfrm>
            <a:off x="1403648" y="411509"/>
            <a:ext cx="56166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b="1" dirty="0"/>
              <a:t>RESULTADOS</a:t>
            </a:r>
            <a:r>
              <a:rPr lang="es-ES" dirty="0"/>
              <a:t> </a:t>
            </a:r>
          </a:p>
        </p:txBody>
      </p:sp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9A630776-9642-C0E8-99AD-8D2991EAB28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6442438"/>
              </p:ext>
            </p:extLst>
          </p:nvPr>
        </p:nvGraphicFramePr>
        <p:xfrm>
          <a:off x="1763688" y="3723878"/>
          <a:ext cx="5760640" cy="12961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20">
                  <a:extLst>
                    <a:ext uri="{9D8B030D-6E8A-4147-A177-3AD203B41FA5}">
                      <a16:colId xmlns:a16="http://schemas.microsoft.com/office/drawing/2014/main" val="3254930475"/>
                    </a:ext>
                  </a:extLst>
                </a:gridCol>
                <a:gridCol w="2880320">
                  <a:extLst>
                    <a:ext uri="{9D8B030D-6E8A-4147-A177-3AD203B41FA5}">
                      <a16:colId xmlns:a16="http://schemas.microsoft.com/office/drawing/2014/main" val="4073509202"/>
                    </a:ext>
                  </a:extLst>
                </a:gridCol>
              </a:tblGrid>
              <a:tr h="321498">
                <a:tc>
                  <a:txBody>
                    <a:bodyPr/>
                    <a:lstStyle/>
                    <a:p>
                      <a:r>
                        <a:rPr lang="es-ES" sz="1000" dirty="0"/>
                        <a:t>ESTADIO  DEFINITIVO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00" dirty="0"/>
                        <a:t>RESULTADO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2322070"/>
                  </a:ext>
                </a:extLst>
              </a:tr>
              <a:tr h="324882">
                <a:tc>
                  <a:txBody>
                    <a:bodyPr/>
                    <a:lstStyle/>
                    <a:p>
                      <a:r>
                        <a:rPr lang="es-ES" sz="1000" b="1" dirty="0"/>
                        <a:t>Estadio 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00" dirty="0"/>
                        <a:t>35 (49%)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5830914"/>
                  </a:ext>
                </a:extLst>
              </a:tr>
              <a:tr h="324882">
                <a:tc>
                  <a:txBody>
                    <a:bodyPr/>
                    <a:lstStyle/>
                    <a:p>
                      <a:r>
                        <a:rPr lang="es-ES" sz="1000" b="1" dirty="0"/>
                        <a:t>Estadio II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00" dirty="0"/>
                        <a:t>23 (26%)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0996416"/>
                  </a:ext>
                </a:extLst>
              </a:tr>
              <a:tr h="324882">
                <a:tc>
                  <a:txBody>
                    <a:bodyPr/>
                    <a:lstStyle/>
                    <a:p>
                      <a:r>
                        <a:rPr lang="es-ES" sz="1000" b="1" dirty="0"/>
                        <a:t>Estadio III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00" dirty="0"/>
                        <a:t>13 (15%)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2959233"/>
                  </a:ext>
                </a:extLst>
              </a:tr>
            </a:tbl>
          </a:graphicData>
        </a:graphic>
      </p:graphicFrame>
      <p:graphicFrame>
        <p:nvGraphicFramePr>
          <p:cNvPr id="5" name="Gráfico 4">
            <a:extLst>
              <a:ext uri="{FF2B5EF4-FFF2-40B4-BE49-F238E27FC236}">
                <a16:creationId xmlns:a16="http://schemas.microsoft.com/office/drawing/2014/main" id="{81187107-6734-6E65-B05E-0430BB339E0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12725067"/>
              </p:ext>
            </p:extLst>
          </p:nvPr>
        </p:nvGraphicFramePr>
        <p:xfrm>
          <a:off x="1763688" y="915566"/>
          <a:ext cx="5616624" cy="26642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0349080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9743205-7B6F-9ECF-0515-F105B0C940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0F082000-9702-6579-0AC9-405221CB7613}"/>
              </a:ext>
            </a:extLst>
          </p:cNvPr>
          <p:cNvSpPr txBox="1"/>
          <p:nvPr/>
        </p:nvSpPr>
        <p:spPr>
          <a:xfrm>
            <a:off x="1403648" y="411509"/>
            <a:ext cx="56166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s-ES" sz="3200" b="1" dirty="0"/>
              <a:t>CONCLUSIÓN</a:t>
            </a:r>
            <a:r>
              <a:rPr lang="es-ES" dirty="0"/>
              <a:t> </a:t>
            </a:r>
            <a:endParaRPr lang="es-ES"/>
          </a:p>
        </p:txBody>
      </p:sp>
      <p:graphicFrame>
        <p:nvGraphicFramePr>
          <p:cNvPr id="9" name="CuadroTexto 6">
            <a:extLst>
              <a:ext uri="{FF2B5EF4-FFF2-40B4-BE49-F238E27FC236}">
                <a16:creationId xmlns:a16="http://schemas.microsoft.com/office/drawing/2014/main" id="{5D1FBFB9-C40A-8057-90CE-FFB0AA7FE34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08583838"/>
              </p:ext>
            </p:extLst>
          </p:nvPr>
        </p:nvGraphicFramePr>
        <p:xfrm>
          <a:off x="683568" y="1203908"/>
          <a:ext cx="7632848" cy="37441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0" name="Imagen 9" descr="Interfaz de usuario gráfica, Aplicación, Tabla, PowerPoint&#10;&#10;El contenido generado por IA puede ser incorrecto.">
            <a:extLst>
              <a:ext uri="{FF2B5EF4-FFF2-40B4-BE49-F238E27FC236}">
                <a16:creationId xmlns:a16="http://schemas.microsoft.com/office/drawing/2014/main" id="{15A9647A-D520-2F57-F1A5-81EF69278FF1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16542" t="29328" r="75298" b="56682"/>
          <a:stretch>
            <a:fillRect/>
          </a:stretch>
        </p:blipFill>
        <p:spPr>
          <a:xfrm>
            <a:off x="52138" y="30593"/>
            <a:ext cx="1262859" cy="1136573"/>
          </a:xfrm>
          <a:prstGeom prst="rect">
            <a:avLst/>
          </a:prstGeom>
        </p:spPr>
      </p:pic>
      <p:pic>
        <p:nvPicPr>
          <p:cNvPr id="12" name="Imagen 11" descr="Interfaz de usuario gráfica, Aplicación, Tabla, PowerPoint&#10;&#10;El contenido generado por IA puede ser incorrecto.">
            <a:extLst>
              <a:ext uri="{FF2B5EF4-FFF2-40B4-BE49-F238E27FC236}">
                <a16:creationId xmlns:a16="http://schemas.microsoft.com/office/drawing/2014/main" id="{FCA68032-1C1C-EC4A-25F4-C581CA9B17DD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68375" t="80995" r="27950" b="11001"/>
          <a:stretch>
            <a:fillRect/>
          </a:stretch>
        </p:blipFill>
        <p:spPr>
          <a:xfrm>
            <a:off x="8536549" y="4471332"/>
            <a:ext cx="576064" cy="658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20460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CD8C61-4ED8-7EDF-1D04-9C5C6ABF88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E00B4C92-1588-1D5D-1D3A-32C7C7E784AD}"/>
              </a:ext>
            </a:extLst>
          </p:cNvPr>
          <p:cNvSpPr txBox="1"/>
          <p:nvPr/>
        </p:nvSpPr>
        <p:spPr>
          <a:xfrm>
            <a:off x="1403648" y="411509"/>
            <a:ext cx="56166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b="1" dirty="0"/>
              <a:t>BIBLIOGRAFÍA</a:t>
            </a:r>
            <a:r>
              <a:rPr lang="es-ES" dirty="0"/>
              <a:t> 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67A84630-FDE4-BECD-4034-FEC7F24A3584}"/>
              </a:ext>
            </a:extLst>
          </p:cNvPr>
          <p:cNvSpPr txBox="1"/>
          <p:nvPr/>
        </p:nvSpPr>
        <p:spPr>
          <a:xfrm>
            <a:off x="467544" y="1203599"/>
            <a:ext cx="8424936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s-ES" sz="1400" dirty="0"/>
              <a:t>Características del carcinoma broncopulmonar en una región del norte de España. Disponible en: </a:t>
            </a:r>
            <a:r>
              <a:rPr lang="es-ES" sz="1400" u="sng" dirty="0">
                <a:hlinkClick r:id="rId2"/>
              </a:rPr>
              <a:t>https://www.archbronconeumol.org/es-linkresolver-caractersticas-del-carcinoma-broncopulmonar-una-13078648</a:t>
            </a:r>
            <a:r>
              <a:rPr lang="es-ES" sz="1400" dirty="0"/>
              <a:t>.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s-ES" sz="1400" dirty="0"/>
              <a:t>Franco F, </a:t>
            </a:r>
            <a:r>
              <a:rPr lang="es-ES" sz="1400" dirty="0" err="1"/>
              <a:t>Carcereny</a:t>
            </a:r>
            <a:r>
              <a:rPr lang="es-ES" sz="1400" dirty="0"/>
              <a:t> E, Guirado M, Ortega AL, López-Castro R, Rodríguez-Abreu D, et al. Epidemiología, tratamiento y supervivencia en cáncer de pulmón microcítico en España: Datos del Registro de Tumores Torácicos. 2021;16(6):e0251761.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s-ES" sz="1400" dirty="0"/>
              <a:t>Jones GS, </a:t>
            </a:r>
            <a:r>
              <a:rPr lang="es-ES" sz="1400" dirty="0" err="1"/>
              <a:t>Elimian</a:t>
            </a:r>
            <a:r>
              <a:rPr lang="es-ES" sz="1400" dirty="0"/>
              <a:t> K, Baldwin DR, Hubbard RB, </a:t>
            </a:r>
            <a:r>
              <a:rPr lang="es-ES" sz="1400" dirty="0" err="1"/>
              <a:t>McKeever</a:t>
            </a:r>
            <a:r>
              <a:rPr lang="es-ES" sz="1400" dirty="0"/>
              <a:t> TM. Revisión sistemática de la supervivencia tras el tratamiento anticanceroso para el cáncer de pulmón microcítico. Cáncer de pulmón 2020;141:44–55. Disponible en: </a:t>
            </a:r>
            <a:r>
              <a:rPr lang="es-ES" sz="1400" u="sng" dirty="0">
                <a:hlinkClick r:id="rId3"/>
              </a:rPr>
              <a:t>http://dx.doi.org/10.1016/j.lungcan.2019.12.015</a:t>
            </a:r>
            <a:r>
              <a:rPr lang="es-ES" sz="1400" dirty="0"/>
              <a:t>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s-ES" sz="1400" dirty="0"/>
              <a:t>García-</a:t>
            </a:r>
            <a:r>
              <a:rPr lang="es-ES" sz="1400" dirty="0" err="1"/>
              <a:t>Campelo</a:t>
            </a:r>
            <a:r>
              <a:rPr lang="es-ES" sz="1400" dirty="0"/>
              <a:t> R, Sullivan I, Arriola E, </a:t>
            </a:r>
            <a:r>
              <a:rPr lang="es-ES" sz="1400" dirty="0" err="1"/>
              <a:t>Insa</a:t>
            </a:r>
            <a:r>
              <a:rPr lang="es-ES" sz="1400" dirty="0"/>
              <a:t> A, Juan Vidal O, Cruz-Castellanos P, et al. SEOM-GECP </a:t>
            </a:r>
            <a:r>
              <a:rPr lang="es-ES" sz="1400" dirty="0" err="1"/>
              <a:t>Clinical</a:t>
            </a:r>
            <a:r>
              <a:rPr lang="es-ES" sz="1400" dirty="0"/>
              <a:t> </a:t>
            </a:r>
            <a:r>
              <a:rPr lang="es-ES" sz="1400" dirty="0" err="1"/>
              <a:t>Guidelines</a:t>
            </a:r>
            <a:r>
              <a:rPr lang="es-ES" sz="1400" dirty="0"/>
              <a:t> </a:t>
            </a:r>
            <a:r>
              <a:rPr lang="es-ES" sz="1400" dirty="0" err="1"/>
              <a:t>for</a:t>
            </a:r>
            <a:r>
              <a:rPr lang="es-ES" sz="1400" dirty="0"/>
              <a:t> diagnosis, </a:t>
            </a:r>
            <a:r>
              <a:rPr lang="es-ES" sz="1400" dirty="0" err="1"/>
              <a:t>treatment</a:t>
            </a:r>
            <a:r>
              <a:rPr lang="es-ES" sz="1400" dirty="0"/>
              <a:t> and </a:t>
            </a:r>
            <a:r>
              <a:rPr lang="es-ES" sz="1400" dirty="0" err="1"/>
              <a:t>follow</a:t>
            </a:r>
            <a:r>
              <a:rPr lang="es-ES" sz="1400" dirty="0"/>
              <a:t>-up </a:t>
            </a:r>
            <a:r>
              <a:rPr lang="es-ES" sz="1400" dirty="0" err="1"/>
              <a:t>of</a:t>
            </a:r>
            <a:r>
              <a:rPr lang="es-ES" sz="1400" dirty="0"/>
              <a:t> </a:t>
            </a:r>
            <a:r>
              <a:rPr lang="es-ES" sz="1400" dirty="0" err="1"/>
              <a:t>small-cell</a:t>
            </a:r>
            <a:r>
              <a:rPr lang="es-ES" sz="1400" dirty="0"/>
              <a:t> </a:t>
            </a:r>
            <a:r>
              <a:rPr lang="es-ES" sz="1400" dirty="0" err="1"/>
              <a:t>lung</a:t>
            </a:r>
            <a:r>
              <a:rPr lang="es-ES" sz="1400" dirty="0"/>
              <a:t> </a:t>
            </a:r>
            <a:r>
              <a:rPr lang="es-ES" sz="1400" dirty="0" err="1"/>
              <a:t>cancer</a:t>
            </a:r>
            <a:r>
              <a:rPr lang="es-ES" sz="1400" dirty="0"/>
              <a:t> (SCLC) (2022). Clin </a:t>
            </a:r>
            <a:r>
              <a:rPr lang="es-ES" sz="1400" dirty="0" err="1"/>
              <a:t>Transl</a:t>
            </a:r>
            <a:r>
              <a:rPr lang="es-ES" sz="1400" dirty="0"/>
              <a:t> Oncol [Internet]. 2023;25(9):2679–91. Disponible en: </a:t>
            </a:r>
            <a:r>
              <a:rPr lang="es-ES" sz="1400" u="sng" dirty="0">
                <a:hlinkClick r:id="rId4"/>
              </a:rPr>
              <a:t>http://dx.doi.org/10.1007/s12094-023-03216-3</a:t>
            </a:r>
            <a:r>
              <a:rPr lang="es-ES" sz="1400" dirty="0"/>
              <a:t>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s-ES" sz="1400" dirty="0" err="1"/>
              <a:t>Megyesfalvi</a:t>
            </a:r>
            <a:r>
              <a:rPr lang="es-ES" sz="1400" dirty="0"/>
              <a:t> Z, Gay CM, Popper H, </a:t>
            </a:r>
            <a:r>
              <a:rPr lang="es-ES" sz="1400" dirty="0" err="1"/>
              <a:t>Pirker</a:t>
            </a:r>
            <a:r>
              <a:rPr lang="es-ES" sz="1400" dirty="0"/>
              <a:t> R, </a:t>
            </a:r>
            <a:r>
              <a:rPr lang="es-ES" sz="1400" dirty="0" err="1"/>
              <a:t>Ostoros</a:t>
            </a:r>
            <a:r>
              <a:rPr lang="es-ES" sz="1400" dirty="0"/>
              <a:t> G, </a:t>
            </a:r>
            <a:r>
              <a:rPr lang="es-ES" sz="1400" dirty="0" err="1"/>
              <a:t>Heeke</a:t>
            </a:r>
            <a:r>
              <a:rPr lang="es-ES" sz="1400" dirty="0"/>
              <a:t> S, et al. Perspectivas clínicas sobre el cáncer de pulmón de células pequeñas: Heterogeneidad tumoral, diagnóstico, tratamiento y futuras orientaciones. CA </a:t>
            </a:r>
            <a:r>
              <a:rPr lang="es-ES" sz="1400" dirty="0" err="1"/>
              <a:t>Cancer</a:t>
            </a:r>
            <a:r>
              <a:rPr lang="es-ES" sz="1400" dirty="0"/>
              <a:t> J Clin [Internet]. 2023;73(6):620–52. Disponible en: http://dx.doi.org/10.3322/caac.21785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741687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Málaga - Wikipedia">
            <a:extLst>
              <a:ext uri="{FF2B5EF4-FFF2-40B4-BE49-F238E27FC236}">
                <a16:creationId xmlns:a16="http://schemas.microsoft.com/office/drawing/2014/main" id="{C9A5FD9D-48C4-AED7-2FC8-13456C29DE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08" r="5980" b="-1"/>
          <a:stretch>
            <a:fillRect/>
          </a:stretch>
        </p:blipFill>
        <p:spPr bwMode="auto">
          <a:xfrm>
            <a:off x="20" y="0"/>
            <a:ext cx="9143980" cy="5143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990106"/>
            <a:ext cx="9144000" cy="552413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52BC932C-5DB4-F85E-B70A-B0A5326F7EC6}"/>
              </a:ext>
            </a:extLst>
          </p:cNvPr>
          <p:cNvSpPr txBox="1"/>
          <p:nvPr/>
        </p:nvSpPr>
        <p:spPr>
          <a:xfrm>
            <a:off x="392906" y="3987930"/>
            <a:ext cx="8408194" cy="5586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7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GRACIAS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3931487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4601139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2956096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187</TotalTime>
  <Words>706</Words>
  <Application>Microsoft Office PowerPoint</Application>
  <PresentationFormat>Presentación en pantalla (16:9)</PresentationFormat>
  <Paragraphs>87</Paragraphs>
  <Slides>11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5" baseType="lpstr">
      <vt:lpstr>Aptos</vt:lpstr>
      <vt:lpstr>Arial</vt:lpstr>
      <vt:lpstr>Calibri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CLARA</dc:creator>
  <cp:lastModifiedBy>Marta Serrano</cp:lastModifiedBy>
  <cp:revision>5</cp:revision>
  <dcterms:created xsi:type="dcterms:W3CDTF">2025-10-16T09:08:13Z</dcterms:created>
  <dcterms:modified xsi:type="dcterms:W3CDTF">2026-02-26T16:48:27Z</dcterms:modified>
</cp:coreProperties>
</file>