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66" r:id="rId3"/>
    <p:sldId id="269" r:id="rId4"/>
    <p:sldId id="267" r:id="rId5"/>
    <p:sldId id="262" r:id="rId6"/>
    <p:sldId id="265" r:id="rId7"/>
    <p:sldId id="273" r:id="rId8"/>
    <p:sldId id="268" r:id="rId9"/>
    <p:sldId id="271" r:id="rId10"/>
    <p:sldId id="274" r:id="rId11"/>
    <p:sldId id="272" r:id="rId12"/>
    <p:sldId id="270" r:id="rId13"/>
    <p:sldId id="261" r:id="rId14"/>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3D07"/>
    <a:srgbClr val="085138"/>
    <a:srgbClr val="4B8852"/>
    <a:srgbClr val="B67014"/>
    <a:srgbClr val="1B0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25"/>
    <p:restoredTop sz="87959"/>
  </p:normalViewPr>
  <p:slideViewPr>
    <p:cSldViewPr>
      <p:cViewPr>
        <p:scale>
          <a:sx n="111" d="100"/>
          <a:sy n="111" d="100"/>
        </p:scale>
        <p:origin x="408" y="80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de_Microsoft_Excel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Hoja_de_c_lculo_de_Microsoft_Excel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Pt>
            <c:idx val="0"/>
            <c:bubble3D val="0"/>
            <c:spPr>
              <a:solidFill>
                <a:srgbClr val="B93D07"/>
              </a:solidFill>
              <a:ln w="19050">
                <a:solidFill>
                  <a:schemeClr val="lt1"/>
                </a:solidFill>
              </a:ln>
              <a:effectLst/>
            </c:spPr>
            <c:extLst>
              <c:ext xmlns:c16="http://schemas.microsoft.com/office/drawing/2014/chart" uri="{C3380CC4-5D6E-409C-BE32-E72D297353CC}">
                <c16:uniqueId val="{00000002-A630-4E4D-B536-62A38D843A85}"/>
              </c:ext>
            </c:extLst>
          </c:dPt>
          <c:dPt>
            <c:idx val="1"/>
            <c:bubble3D val="0"/>
            <c:spPr>
              <a:solidFill>
                <a:srgbClr val="085138"/>
              </a:solidFill>
              <a:ln w="19050">
                <a:solidFill>
                  <a:schemeClr val="lt1"/>
                </a:solidFill>
              </a:ln>
              <a:effectLst/>
            </c:spPr>
            <c:extLst>
              <c:ext xmlns:c16="http://schemas.microsoft.com/office/drawing/2014/chart" uri="{C3380CC4-5D6E-409C-BE32-E72D297353CC}">
                <c16:uniqueId val="{00000001-A630-4E4D-B536-62A38D843A85}"/>
              </c:ext>
            </c:extLst>
          </c:dPt>
          <c:dLbls>
            <c:dLbl>
              <c:idx val="0"/>
              <c:layout>
                <c:manualLayout>
                  <c:x val="-0.2214870182382836"/>
                  <c:y val="0.2506792096183623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0"/>
              <c:showSerName val="0"/>
              <c:showPercent val="1"/>
              <c:showBubbleSize val="0"/>
              <c:extLst>
                <c:ext xmlns:c15="http://schemas.microsoft.com/office/drawing/2012/chart" uri="{CE6537A1-D6FC-4f65-9D91-7224C49458BB}">
                  <c15:layout>
                    <c:manualLayout>
                      <c:w val="0.25429990982914041"/>
                      <c:h val="0.15128651023610432"/>
                    </c:manualLayout>
                  </c15:layout>
                </c:ext>
                <c:ext xmlns:c16="http://schemas.microsoft.com/office/drawing/2014/chart" uri="{C3380CC4-5D6E-409C-BE32-E72D297353CC}">
                  <c16:uniqueId val="{00000002-A630-4E4D-B536-62A38D843A85}"/>
                </c:ext>
              </c:extLst>
            </c:dLbl>
            <c:dLbl>
              <c:idx val="1"/>
              <c:layout>
                <c:manualLayout>
                  <c:x val="0.34453552318476244"/>
                  <c:y val="-0.18778504118763586"/>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0"/>
              <c:showSerName val="0"/>
              <c:showPercent val="1"/>
              <c:showBubbleSize val="0"/>
              <c:separator>, </c:separator>
              <c:extLst>
                <c:ext xmlns:c15="http://schemas.microsoft.com/office/drawing/2012/chart" uri="{CE6537A1-D6FC-4f65-9D91-7224C49458BB}">
                  <c15:layout>
                    <c:manualLayout>
                      <c:w val="0.26682782622451601"/>
                      <c:h val="0.28994761519239859"/>
                    </c:manualLayout>
                  </c15:layout>
                </c:ext>
                <c:ext xmlns:c16="http://schemas.microsoft.com/office/drawing/2014/chart" uri="{C3380CC4-5D6E-409C-BE32-E72D297353CC}">
                  <c16:uniqueId val="{00000001-A630-4E4D-B536-62A38D843A8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Mujer</c:v>
                </c:pt>
                <c:pt idx="1">
                  <c:v>Hombre</c:v>
                </c:pt>
              </c:strCache>
            </c:strRef>
          </c:cat>
          <c:val>
            <c:numRef>
              <c:f>Hoja1!$B$2:$B$3</c:f>
              <c:numCache>
                <c:formatCode>General</c:formatCode>
                <c:ptCount val="2"/>
                <c:pt idx="0">
                  <c:v>16</c:v>
                </c:pt>
                <c:pt idx="1">
                  <c:v>42</c:v>
                </c:pt>
              </c:numCache>
            </c:numRef>
          </c:val>
          <c:extLst>
            <c:ext xmlns:c16="http://schemas.microsoft.com/office/drawing/2014/chart" uri="{C3380CC4-5D6E-409C-BE32-E72D297353CC}">
              <c16:uniqueId val="{00000000-A630-4E4D-B536-62A38D843A8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2000" dirty="0">
                <a:latin typeface="Tahoma" panose="020B0604030504040204" pitchFamily="34" charset="0"/>
                <a:ea typeface="Tahoma" panose="020B0604030504040204" pitchFamily="34" charset="0"/>
                <a:cs typeface="Tahoma" panose="020B0604030504040204" pitchFamily="34" charset="0"/>
              </a:rPr>
              <a:t>Estadio al </a:t>
            </a:r>
            <a:r>
              <a:rPr lang="en-US" sz="2000" dirty="0" err="1">
                <a:latin typeface="Tahoma" panose="020B0604030504040204" pitchFamily="34" charset="0"/>
                <a:ea typeface="Tahoma" panose="020B0604030504040204" pitchFamily="34" charset="0"/>
                <a:cs typeface="Tahoma" panose="020B0604030504040204" pitchFamily="34" charset="0"/>
              </a:rPr>
              <a:t>diagnóstico</a:t>
            </a:r>
            <a:endParaRPr lang="en-US" sz="2000" dirty="0">
              <a:latin typeface="Tahoma" panose="020B0604030504040204" pitchFamily="34" charset="0"/>
              <a:ea typeface="Tahoma" panose="020B0604030504040204" pitchFamily="34" charset="0"/>
              <a:cs typeface="Tahoma" panose="020B0604030504040204" pitchFamily="34" charset="0"/>
            </a:endParaRP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7.1608005892754595E-2"/>
          <c:y val="0.16800655260108938"/>
          <c:w val="0.87892760487816357"/>
          <c:h val="0.72246934026893073"/>
        </c:manualLayout>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dPt>
            <c:idx val="0"/>
            <c:invertIfNegative val="0"/>
            <c:bubble3D val="0"/>
            <c:spPr>
              <a:solidFill>
                <a:srgbClr val="4B8852"/>
              </a:solidFill>
              <a:ln>
                <a:noFill/>
              </a:ln>
              <a:effectLst/>
            </c:spPr>
            <c:extLst>
              <c:ext xmlns:c16="http://schemas.microsoft.com/office/drawing/2014/chart" uri="{C3380CC4-5D6E-409C-BE32-E72D297353CC}">
                <c16:uniqueId val="{00000003-47CE-A34B-BD3E-16366DF26E77}"/>
              </c:ext>
            </c:extLst>
          </c:dPt>
          <c:dPt>
            <c:idx val="1"/>
            <c:invertIfNegative val="0"/>
            <c:bubble3D val="0"/>
            <c:spPr>
              <a:solidFill>
                <a:srgbClr val="085138"/>
              </a:solidFill>
              <a:ln>
                <a:noFill/>
              </a:ln>
              <a:effectLst/>
            </c:spPr>
            <c:extLst>
              <c:ext xmlns:c16="http://schemas.microsoft.com/office/drawing/2014/chart" uri="{C3380CC4-5D6E-409C-BE32-E72D297353CC}">
                <c16:uniqueId val="{00000000-47CE-A34B-BD3E-16366DF26E77}"/>
              </c:ext>
            </c:extLst>
          </c:dPt>
          <c:dPt>
            <c:idx val="2"/>
            <c:invertIfNegative val="0"/>
            <c:bubble3D val="0"/>
            <c:spPr>
              <a:solidFill>
                <a:srgbClr val="B93D07"/>
              </a:solidFill>
              <a:ln>
                <a:noFill/>
              </a:ln>
              <a:effectLst/>
            </c:spPr>
            <c:extLst>
              <c:ext xmlns:c16="http://schemas.microsoft.com/office/drawing/2014/chart" uri="{C3380CC4-5D6E-409C-BE32-E72D297353CC}">
                <c16:uniqueId val="{00000001-47CE-A34B-BD3E-16366DF26E77}"/>
              </c:ext>
            </c:extLst>
          </c:dPt>
          <c:dPt>
            <c:idx val="3"/>
            <c:invertIfNegative val="0"/>
            <c:bubble3D val="0"/>
            <c:spPr>
              <a:solidFill>
                <a:srgbClr val="B67014"/>
              </a:solidFill>
              <a:ln>
                <a:noFill/>
              </a:ln>
              <a:effectLst/>
            </c:spPr>
            <c:extLst>
              <c:ext xmlns:c16="http://schemas.microsoft.com/office/drawing/2014/chart" uri="{C3380CC4-5D6E-409C-BE32-E72D297353CC}">
                <c16:uniqueId val="{00000002-47CE-A34B-BD3E-16366DF26E77}"/>
              </c:ext>
            </c:extLst>
          </c:dPt>
          <c:dLbls>
            <c:dLbl>
              <c:idx val="1"/>
              <c:tx>
                <c:rich>
                  <a:bodyPr/>
                  <a:lstStyle/>
                  <a:p>
                    <a:fld id="{2559A13E-D914-2F41-8B03-7E0152CD98A7}" type="VALUE">
                      <a:rPr lang="en-US" smtClean="0"/>
                      <a:pPr/>
                      <a:t>[VALOR]</a:t>
                    </a:fld>
                    <a:endParaRPr lang="es-E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7CE-A34B-BD3E-16366DF26E77}"/>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IIB</c:v>
                </c:pt>
                <c:pt idx="1">
                  <c:v>IIIA</c:v>
                </c:pt>
                <c:pt idx="2">
                  <c:v>IIIB</c:v>
                </c:pt>
                <c:pt idx="3">
                  <c:v>IVA</c:v>
                </c:pt>
              </c:strCache>
            </c:strRef>
          </c:cat>
          <c:val>
            <c:numRef>
              <c:f>Hoja1!$B$2:$B$5</c:f>
              <c:numCache>
                <c:formatCode>General</c:formatCode>
                <c:ptCount val="4"/>
                <c:pt idx="0">
                  <c:v>1</c:v>
                </c:pt>
                <c:pt idx="1">
                  <c:v>41</c:v>
                </c:pt>
                <c:pt idx="2">
                  <c:v>12</c:v>
                </c:pt>
                <c:pt idx="3">
                  <c:v>4</c:v>
                </c:pt>
              </c:numCache>
            </c:numRef>
          </c:val>
          <c:extLst>
            <c:ext xmlns:c16="http://schemas.microsoft.com/office/drawing/2014/chart" uri="{C3380CC4-5D6E-409C-BE32-E72D297353CC}">
              <c16:uniqueId val="{00000000-904A-B640-8480-B21778598CEC}"/>
            </c:ext>
          </c:extLst>
        </c:ser>
        <c:dLbls>
          <c:showLegendKey val="0"/>
          <c:showVal val="0"/>
          <c:showCatName val="0"/>
          <c:showSerName val="0"/>
          <c:showPercent val="0"/>
          <c:showBubbleSize val="0"/>
        </c:dLbls>
        <c:gapWidth val="219"/>
        <c:overlap val="-27"/>
        <c:axId val="274454096"/>
        <c:axId val="274455808"/>
      </c:barChart>
      <c:catAx>
        <c:axId val="27445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s-ES"/>
          </a:p>
        </c:txPr>
        <c:crossAx val="274455808"/>
        <c:crosses val="autoZero"/>
        <c:auto val="1"/>
        <c:lblAlgn val="ctr"/>
        <c:lblOffset val="100"/>
        <c:noMultiLvlLbl val="0"/>
      </c:catAx>
      <c:valAx>
        <c:axId val="27445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s-ES"/>
          </a:p>
        </c:txPr>
        <c:crossAx val="274454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Pt>
            <c:idx val="0"/>
            <c:bubble3D val="0"/>
            <c:spPr>
              <a:solidFill>
                <a:srgbClr val="1B0800"/>
              </a:solidFill>
              <a:ln w="19050">
                <a:solidFill>
                  <a:schemeClr val="lt1"/>
                </a:solidFill>
              </a:ln>
              <a:effectLst/>
            </c:spPr>
            <c:extLst>
              <c:ext xmlns:c16="http://schemas.microsoft.com/office/drawing/2014/chart" uri="{C3380CC4-5D6E-409C-BE32-E72D297353CC}">
                <c16:uniqueId val="{00000001-9263-E745-B06F-1E349702255A}"/>
              </c:ext>
            </c:extLst>
          </c:dPt>
          <c:dPt>
            <c:idx val="1"/>
            <c:bubble3D val="0"/>
            <c:spPr>
              <a:solidFill>
                <a:srgbClr val="4B8852"/>
              </a:solidFill>
              <a:ln w="19050">
                <a:solidFill>
                  <a:schemeClr val="lt1"/>
                </a:solidFill>
              </a:ln>
              <a:effectLst/>
            </c:spPr>
            <c:extLst>
              <c:ext xmlns:c16="http://schemas.microsoft.com/office/drawing/2014/chart" uri="{C3380CC4-5D6E-409C-BE32-E72D297353CC}">
                <c16:uniqueId val="{00000003-9263-E745-B06F-1E349702255A}"/>
              </c:ext>
            </c:extLst>
          </c:dPt>
          <c:dPt>
            <c:idx val="2"/>
            <c:bubble3D val="0"/>
            <c:spPr>
              <a:solidFill>
                <a:srgbClr val="B93D07"/>
              </a:solidFill>
              <a:ln w="19050">
                <a:solidFill>
                  <a:schemeClr val="lt1"/>
                </a:solidFill>
              </a:ln>
              <a:effectLst/>
            </c:spPr>
            <c:extLst>
              <c:ext xmlns:c16="http://schemas.microsoft.com/office/drawing/2014/chart" uri="{C3380CC4-5D6E-409C-BE32-E72D297353CC}">
                <c16:uniqueId val="{00000005-9263-E745-B06F-1E349702255A}"/>
              </c:ext>
            </c:extLst>
          </c:dPt>
          <c:dPt>
            <c:idx val="3"/>
            <c:bubble3D val="0"/>
            <c:spPr>
              <a:solidFill>
                <a:srgbClr val="085138"/>
              </a:solidFill>
              <a:ln w="19050">
                <a:solidFill>
                  <a:schemeClr val="lt1"/>
                </a:solidFill>
              </a:ln>
              <a:effectLst/>
            </c:spPr>
            <c:extLst>
              <c:ext xmlns:c16="http://schemas.microsoft.com/office/drawing/2014/chart" uri="{C3380CC4-5D6E-409C-BE32-E72D297353CC}">
                <c16:uniqueId val="{00000007-9263-E745-B06F-1E349702255A}"/>
              </c:ext>
            </c:extLst>
          </c:dPt>
          <c:dPt>
            <c:idx val="4"/>
            <c:bubble3D val="0"/>
            <c:spPr>
              <a:solidFill>
                <a:srgbClr val="B67014"/>
              </a:solidFill>
              <a:ln w="19050">
                <a:solidFill>
                  <a:schemeClr val="lt1"/>
                </a:solidFill>
              </a:ln>
              <a:effectLst/>
            </c:spPr>
            <c:extLst>
              <c:ext xmlns:c16="http://schemas.microsoft.com/office/drawing/2014/chart" uri="{C3380CC4-5D6E-409C-BE32-E72D297353CC}">
                <c16:uniqueId val="{00000009-9263-E745-B06F-1E349702255A}"/>
              </c:ext>
            </c:extLst>
          </c:dPt>
          <c:dLbls>
            <c:dLbl>
              <c:idx val="0"/>
              <c:layout>
                <c:manualLayout>
                  <c:x val="-8.1381830590251877E-2"/>
                  <c:y val="2.5014062337540446E-3"/>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fld id="{3B991F45-58D0-8543-9353-F2D737A03CD0}" type="CATEGORYNAME">
                      <a:rPr lang="en-US" sz="1400">
                        <a:solidFill>
                          <a:schemeClr val="tx1"/>
                        </a:solidFill>
                        <a:latin typeface="Tahoma" panose="020B0604030504040204" pitchFamily="34" charset="0"/>
                        <a:ea typeface="Tahoma" panose="020B0604030504040204" pitchFamily="34" charset="0"/>
                        <a:cs typeface="Tahoma" panose="020B0604030504040204" pitchFamily="34" charset="0"/>
                      </a:rPr>
                      <a:pPr>
                        <a:defRPr sz="1400">
                          <a:solidFill>
                            <a:schemeClr val="tx1"/>
                          </a:solidFill>
                          <a:latin typeface="Tahoma" panose="020B0604030504040204" pitchFamily="34" charset="0"/>
                          <a:ea typeface="Tahoma" panose="020B0604030504040204" pitchFamily="34" charset="0"/>
                          <a:cs typeface="Tahoma" panose="020B0604030504040204" pitchFamily="34" charset="0"/>
                        </a:defRPr>
                      </a:pPr>
                      <a:t>[NOMBRE DE CATEGORÍA]</a:t>
                    </a:fld>
                    <a:r>
                      <a:rPr lang="en-US" sz="1400" baseline="0" dirty="0">
                        <a:solidFill>
                          <a:schemeClr val="tx1"/>
                        </a:solidFill>
                        <a:latin typeface="Tahoma" panose="020B0604030504040204" pitchFamily="34" charset="0"/>
                        <a:ea typeface="Tahoma" panose="020B0604030504040204" pitchFamily="34" charset="0"/>
                        <a:cs typeface="Tahoma" panose="020B0604030504040204" pitchFamily="34" charset="0"/>
                      </a:rPr>
                      <a:t>
</a:t>
                    </a:r>
                    <a:fld id="{52F8F332-5377-A74F-BE85-8CA592503B4D}" type="PERCENTAGE">
                      <a:rPr lang="en-US" sz="1200" baseline="0">
                        <a:solidFill>
                          <a:schemeClr val="tx1"/>
                        </a:solidFill>
                        <a:latin typeface="Tahoma" panose="020B0604030504040204" pitchFamily="34" charset="0"/>
                        <a:ea typeface="Tahoma" panose="020B0604030504040204" pitchFamily="34" charset="0"/>
                        <a:cs typeface="Tahoma" panose="020B0604030504040204" pitchFamily="34" charset="0"/>
                      </a:rPr>
                      <a:pPr>
                        <a:defRPr sz="1400">
                          <a:solidFill>
                            <a:schemeClr val="tx1"/>
                          </a:solidFill>
                          <a:latin typeface="Tahoma" panose="020B0604030504040204" pitchFamily="34" charset="0"/>
                          <a:ea typeface="Tahoma" panose="020B0604030504040204" pitchFamily="34" charset="0"/>
                          <a:cs typeface="Tahoma" panose="020B0604030504040204" pitchFamily="34" charset="0"/>
                        </a:defRPr>
                      </a:pPr>
                      <a:t>[PORCENTAJE]</a:t>
                    </a:fld>
                    <a:endParaRPr lang="en-US" sz="1400" baseline="0" dirty="0">
                      <a:solidFill>
                        <a:schemeClr val="tx1"/>
                      </a:solidFill>
                      <a:latin typeface="Tahoma" panose="020B0604030504040204" pitchFamily="34" charset="0"/>
                      <a:ea typeface="Tahoma" panose="020B0604030504040204" pitchFamily="34" charset="0"/>
                      <a:cs typeface="Tahoma" panose="020B0604030504040204" pitchFamily="34" charset="0"/>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1"/>
              <c:showSerName val="0"/>
              <c:showPercent val="1"/>
              <c:showBubbleSize val="0"/>
              <c:extLst>
                <c:ext xmlns:c15="http://schemas.microsoft.com/office/drawing/2012/chart" uri="{CE6537A1-D6FC-4f65-9D91-7224C49458BB}">
                  <c15:layout>
                    <c:manualLayout>
                      <c:w val="0.31662255781103693"/>
                      <c:h val="0.11352853917230146"/>
                    </c:manualLayout>
                  </c15:layout>
                  <c15:dlblFieldTable/>
                  <c15:showDataLabelsRange val="0"/>
                </c:ext>
                <c:ext xmlns:c16="http://schemas.microsoft.com/office/drawing/2014/chart" uri="{C3380CC4-5D6E-409C-BE32-E72D297353CC}">
                  <c16:uniqueId val="{00000001-9263-E745-B06F-1E349702255A}"/>
                </c:ext>
              </c:extLst>
            </c:dLbl>
            <c:dLbl>
              <c:idx val="1"/>
              <c:delete val="1"/>
              <c:extLst>
                <c:ext xmlns:c15="http://schemas.microsoft.com/office/drawing/2012/chart" uri="{CE6537A1-D6FC-4f65-9D91-7224C49458BB}">
                  <c15:layout>
                    <c:manualLayout>
                      <c:w val="0.22114523650811285"/>
                      <c:h val="0.10766853224499917"/>
                    </c:manualLayout>
                  </c15:layout>
                </c:ext>
                <c:ext xmlns:c16="http://schemas.microsoft.com/office/drawing/2014/chart" uri="{C3380CC4-5D6E-409C-BE32-E72D297353CC}">
                  <c16:uniqueId val="{00000003-9263-E745-B06F-1E349702255A}"/>
                </c:ext>
              </c:extLst>
            </c:dLbl>
            <c:dLbl>
              <c:idx val="2"/>
              <c:layout>
                <c:manualLayout>
                  <c:x val="0.19526608485300576"/>
                  <c:y val="-0.18186644083689907"/>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1"/>
              <c:showSerName val="0"/>
              <c:showPercent val="1"/>
              <c:showBubbleSize val="0"/>
              <c:extLst>
                <c:ext xmlns:c15="http://schemas.microsoft.com/office/drawing/2012/chart" uri="{CE6537A1-D6FC-4f65-9D91-7224C49458BB}">
                  <c15:layout>
                    <c:manualLayout>
                      <c:w val="0.31620494548224798"/>
                      <c:h val="0.22735070296618989"/>
                    </c:manualLayout>
                  </c15:layout>
                </c:ext>
                <c:ext xmlns:c16="http://schemas.microsoft.com/office/drawing/2014/chart" uri="{C3380CC4-5D6E-409C-BE32-E72D297353CC}">
                  <c16:uniqueId val="{00000005-9263-E745-B06F-1E349702255A}"/>
                </c:ext>
              </c:extLst>
            </c:dLbl>
            <c:dLbl>
              <c:idx val="3"/>
              <c:layout>
                <c:manualLayout>
                  <c:x val="-0.23687554888081228"/>
                  <c:y val="0.23211220077035563"/>
                </c:manualLayout>
              </c:layout>
              <c:showLegendKey val="0"/>
              <c:showVal val="0"/>
              <c:showCatName val="1"/>
              <c:showSerName val="0"/>
              <c:showPercent val="1"/>
              <c:showBubbleSize val="0"/>
              <c:extLst>
                <c:ext xmlns:c15="http://schemas.microsoft.com/office/drawing/2012/chart" uri="{CE6537A1-D6FC-4f65-9D91-7224C49458BB}">
                  <c15:layout>
                    <c:manualLayout>
                      <c:w val="0.26159345390194738"/>
                      <c:h val="0.12696208087722294"/>
                    </c:manualLayout>
                  </c15:layout>
                </c:ext>
                <c:ext xmlns:c16="http://schemas.microsoft.com/office/drawing/2014/chart" uri="{C3380CC4-5D6E-409C-BE32-E72D297353CC}">
                  <c16:uniqueId val="{00000007-9263-E745-B06F-1E349702255A}"/>
                </c:ext>
              </c:extLst>
            </c:dLbl>
            <c:dLbl>
              <c:idx val="4"/>
              <c:layout>
                <c:manualLayout>
                  <c:x val="-2.6033813703240094E-3"/>
                  <c:y val="-2.9991473261538813E-2"/>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1"/>
              <c:showSerName val="0"/>
              <c:showPercent val="1"/>
              <c:showBubbleSize val="0"/>
              <c:extLst>
                <c:ext xmlns:c15="http://schemas.microsoft.com/office/drawing/2012/chart" uri="{CE6537A1-D6FC-4f65-9D91-7224C49458BB}">
                  <c15:layout>
                    <c:manualLayout>
                      <c:w val="0.31389534760687965"/>
                      <c:h val="0.10593842881120562"/>
                    </c:manualLayout>
                  </c15:layout>
                </c:ext>
                <c:ext xmlns:c16="http://schemas.microsoft.com/office/drawing/2014/chart" uri="{C3380CC4-5D6E-409C-BE32-E72D297353CC}">
                  <c16:uniqueId val="{00000009-9263-E745-B06F-1E349702255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1"/>
            <c:showSerName val="0"/>
            <c:showPercent val="1"/>
            <c:showBubbleSize val="0"/>
            <c:showLeaderLines val="0"/>
            <c:extLst>
              <c:ext xmlns:c15="http://schemas.microsoft.com/office/drawing/2012/chart" uri="{CE6537A1-D6FC-4f65-9D91-7224C49458BB}"/>
            </c:extLst>
          </c:dLbls>
          <c:cat>
            <c:strRef>
              <c:f>Hoja1!$A$2:$A$6</c:f>
              <c:strCache>
                <c:ptCount val="5"/>
                <c:pt idx="0">
                  <c:v>Anaplásico</c:v>
                </c:pt>
                <c:pt idx="1">
                  <c:v>Otros</c:v>
                </c:pt>
                <c:pt idx="2">
                  <c:v>Adenocarcinoma</c:v>
                </c:pt>
                <c:pt idx="3">
                  <c:v>Escamoso</c:v>
                </c:pt>
                <c:pt idx="4">
                  <c:v>Indiferenciado</c:v>
                </c:pt>
              </c:strCache>
            </c:strRef>
          </c:cat>
          <c:val>
            <c:numRef>
              <c:f>Hoja1!$B$2:$B$6</c:f>
              <c:numCache>
                <c:formatCode>General</c:formatCode>
                <c:ptCount val="5"/>
                <c:pt idx="0">
                  <c:v>1</c:v>
                </c:pt>
                <c:pt idx="1">
                  <c:v>2</c:v>
                </c:pt>
                <c:pt idx="2">
                  <c:v>25</c:v>
                </c:pt>
                <c:pt idx="3">
                  <c:v>27</c:v>
                </c:pt>
                <c:pt idx="4">
                  <c:v>3</c:v>
                </c:pt>
              </c:numCache>
            </c:numRef>
          </c:val>
          <c:extLst>
            <c:ext xmlns:c16="http://schemas.microsoft.com/office/drawing/2014/chart" uri="{C3380CC4-5D6E-409C-BE32-E72D297353CC}">
              <c16:uniqueId val="{0000000A-9263-E745-B06F-1E349702255A}"/>
            </c:ext>
          </c:extLst>
        </c:ser>
        <c:dLbls>
          <c:showLegendKey val="0"/>
          <c:showVal val="0"/>
          <c:showCatName val="0"/>
          <c:showSerName val="0"/>
          <c:showPercent val="0"/>
          <c:showBubbleSize val="0"/>
          <c:showLeaderLines val="0"/>
        </c:dLbls>
        <c:firstSliceAng val="14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explosion val="1"/>
          <c:dPt>
            <c:idx val="0"/>
            <c:bubble3D val="0"/>
            <c:spPr>
              <a:solidFill>
                <a:srgbClr val="B93D07"/>
              </a:solidFill>
              <a:ln w="19050">
                <a:solidFill>
                  <a:schemeClr val="lt1"/>
                </a:solidFill>
              </a:ln>
              <a:effectLst/>
            </c:spPr>
            <c:extLst>
              <c:ext xmlns:c16="http://schemas.microsoft.com/office/drawing/2014/chart" uri="{C3380CC4-5D6E-409C-BE32-E72D297353CC}">
                <c16:uniqueId val="{00000001-683B-104F-B24D-5176CB9422FD}"/>
              </c:ext>
            </c:extLst>
          </c:dPt>
          <c:dPt>
            <c:idx val="1"/>
            <c:bubble3D val="0"/>
            <c:spPr>
              <a:solidFill>
                <a:srgbClr val="085138"/>
              </a:solidFill>
              <a:ln w="19050">
                <a:solidFill>
                  <a:schemeClr val="lt1"/>
                </a:solidFill>
              </a:ln>
              <a:effectLst/>
            </c:spPr>
            <c:extLst>
              <c:ext xmlns:c16="http://schemas.microsoft.com/office/drawing/2014/chart" uri="{C3380CC4-5D6E-409C-BE32-E72D297353CC}">
                <c16:uniqueId val="{00000003-683B-104F-B24D-5176CB9422FD}"/>
              </c:ext>
            </c:extLst>
          </c:dPt>
          <c:dLbls>
            <c:dLbl>
              <c:idx val="0"/>
              <c:layout>
                <c:manualLayout>
                  <c:x val="-0.23370122139274688"/>
                  <c:y val="-0.16073863707156011"/>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1"/>
              <c:showSerName val="0"/>
              <c:showPercent val="1"/>
              <c:showBubbleSize val="0"/>
              <c:extLst>
                <c:ext xmlns:c15="http://schemas.microsoft.com/office/drawing/2012/chart" uri="{CE6537A1-D6FC-4f65-9D91-7224C49458BB}">
                  <c15:layout>
                    <c:manualLayout>
                      <c:w val="0.31081974498279791"/>
                      <c:h val="0.17479675460896499"/>
                    </c:manualLayout>
                  </c15:layout>
                </c:ext>
                <c:ext xmlns:c16="http://schemas.microsoft.com/office/drawing/2014/chart" uri="{C3380CC4-5D6E-409C-BE32-E72D297353CC}">
                  <c16:uniqueId val="{00000001-683B-104F-B24D-5176CB9422FD}"/>
                </c:ext>
              </c:extLst>
            </c:dLbl>
            <c:dLbl>
              <c:idx val="1"/>
              <c:layout>
                <c:manualLayout>
                  <c:x val="0.22714501640701798"/>
                  <c:y val="0.22605474391734248"/>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1"/>
              <c:showSerName val="0"/>
              <c:showPercent val="1"/>
              <c:showBubbleSize val="0"/>
              <c:separator>, </c:separator>
              <c:extLst>
                <c:ext xmlns:c15="http://schemas.microsoft.com/office/drawing/2012/chart" uri="{CE6537A1-D6FC-4f65-9D91-7224C49458BB}">
                  <c15:layout>
                    <c:manualLayout>
                      <c:w val="0.26682782622451601"/>
                      <c:h val="0.28994761519239859"/>
                    </c:manualLayout>
                  </c15:layout>
                </c:ext>
                <c:ext xmlns:c16="http://schemas.microsoft.com/office/drawing/2014/chart" uri="{C3380CC4-5D6E-409C-BE32-E72D297353CC}">
                  <c16:uniqueId val="{00000003-683B-104F-B24D-5176CB9422F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QT aislada</c:v>
                </c:pt>
                <c:pt idx="1">
                  <c:v>QT+IT</c:v>
                </c:pt>
              </c:strCache>
            </c:strRef>
          </c:cat>
          <c:val>
            <c:numRef>
              <c:f>Hoja1!$B$2:$B$3</c:f>
              <c:numCache>
                <c:formatCode>General</c:formatCode>
                <c:ptCount val="2"/>
                <c:pt idx="0">
                  <c:v>40</c:v>
                </c:pt>
                <c:pt idx="1">
                  <c:v>18</c:v>
                </c:pt>
              </c:numCache>
            </c:numRef>
          </c:val>
          <c:extLst>
            <c:ext xmlns:c16="http://schemas.microsoft.com/office/drawing/2014/chart" uri="{C3380CC4-5D6E-409C-BE32-E72D297353CC}">
              <c16:uniqueId val="{00000004-683B-104F-B24D-5176CB9422F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2000" dirty="0" err="1">
                <a:latin typeface="Tahoma" panose="020B0604030504040204" pitchFamily="34" charset="0"/>
                <a:ea typeface="Tahoma" panose="020B0604030504040204" pitchFamily="34" charset="0"/>
                <a:cs typeface="Tahoma" panose="020B0604030504040204" pitchFamily="34" charset="0"/>
              </a:rPr>
              <a:t>Intervención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quirúrgica</a:t>
            </a:r>
            <a:endParaRPr lang="en-US" sz="2000" dirty="0">
              <a:latin typeface="Tahoma" panose="020B0604030504040204" pitchFamily="34" charset="0"/>
              <a:ea typeface="Tahoma" panose="020B0604030504040204" pitchFamily="34" charset="0"/>
              <a:cs typeface="Tahoma" panose="020B0604030504040204" pitchFamily="34" charset="0"/>
            </a:endParaRPr>
          </a:p>
        </c:rich>
      </c:tx>
      <c:layout>
        <c:manualLayout>
          <c:xMode val="edge"/>
          <c:yMode val="edge"/>
          <c:x val="0.16027052549716697"/>
          <c:y val="2.1885986302840169E-2"/>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1608005892754595E-2"/>
          <c:y val="0.16800655260108938"/>
          <c:w val="0.87892760487816357"/>
          <c:h val="0.43884558461758216"/>
        </c:manualLayout>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dPt>
            <c:idx val="0"/>
            <c:invertIfNegative val="0"/>
            <c:bubble3D val="0"/>
            <c:spPr>
              <a:solidFill>
                <a:srgbClr val="4B8852"/>
              </a:solidFill>
              <a:ln>
                <a:noFill/>
              </a:ln>
              <a:effectLst/>
            </c:spPr>
            <c:extLst>
              <c:ext xmlns:c16="http://schemas.microsoft.com/office/drawing/2014/chart" uri="{C3380CC4-5D6E-409C-BE32-E72D297353CC}">
                <c16:uniqueId val="{00000001-AA96-1B45-BED2-ACA87C43B735}"/>
              </c:ext>
            </c:extLst>
          </c:dPt>
          <c:dPt>
            <c:idx val="1"/>
            <c:invertIfNegative val="0"/>
            <c:bubble3D val="0"/>
            <c:spPr>
              <a:solidFill>
                <a:srgbClr val="085138"/>
              </a:solidFill>
              <a:ln>
                <a:noFill/>
              </a:ln>
              <a:effectLst/>
            </c:spPr>
            <c:extLst>
              <c:ext xmlns:c16="http://schemas.microsoft.com/office/drawing/2014/chart" uri="{C3380CC4-5D6E-409C-BE32-E72D297353CC}">
                <c16:uniqueId val="{00000003-AA96-1B45-BED2-ACA87C43B735}"/>
              </c:ext>
            </c:extLst>
          </c:dPt>
          <c:dPt>
            <c:idx val="2"/>
            <c:invertIfNegative val="0"/>
            <c:bubble3D val="0"/>
            <c:spPr>
              <a:solidFill>
                <a:srgbClr val="B93D07"/>
              </a:solidFill>
              <a:ln>
                <a:noFill/>
              </a:ln>
              <a:effectLst/>
            </c:spPr>
            <c:extLst>
              <c:ext xmlns:c16="http://schemas.microsoft.com/office/drawing/2014/chart" uri="{C3380CC4-5D6E-409C-BE32-E72D297353CC}">
                <c16:uniqueId val="{00000005-AA96-1B45-BED2-ACA87C43B735}"/>
              </c:ext>
            </c:extLst>
          </c:dPt>
          <c:dPt>
            <c:idx val="3"/>
            <c:invertIfNegative val="0"/>
            <c:bubble3D val="0"/>
            <c:spPr>
              <a:solidFill>
                <a:srgbClr val="B67014"/>
              </a:solidFill>
              <a:ln>
                <a:noFill/>
              </a:ln>
              <a:effectLst/>
            </c:spPr>
            <c:extLst>
              <c:ext xmlns:c16="http://schemas.microsoft.com/office/drawing/2014/chart" uri="{C3380CC4-5D6E-409C-BE32-E72D297353CC}">
                <c16:uniqueId val="{00000007-AA96-1B45-BED2-ACA87C43B735}"/>
              </c:ext>
            </c:extLst>
          </c:dPt>
          <c:dLbls>
            <c:dLbl>
              <c:idx val="1"/>
              <c:tx>
                <c:rich>
                  <a:bodyPr/>
                  <a:lstStyle/>
                  <a:p>
                    <a:fld id="{2559A13E-D914-2F41-8B03-7E0152CD98A7}" type="VALUE">
                      <a:rPr lang="en-US" smtClean="0"/>
                      <a:pPr/>
                      <a:t>[VALOR]</a:t>
                    </a:fld>
                    <a:endParaRPr lang="es-E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A96-1B45-BED2-ACA87C43B735}"/>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Lobectomía</c:v>
                </c:pt>
                <c:pt idx="1">
                  <c:v>Neumonectomía</c:v>
                </c:pt>
                <c:pt idx="2">
                  <c:v>Bilobectomía</c:v>
                </c:pt>
                <c:pt idx="3">
                  <c:v>Resección atípica</c:v>
                </c:pt>
              </c:strCache>
            </c:strRef>
          </c:cat>
          <c:val>
            <c:numRef>
              <c:f>Hoja1!$B$2:$B$5</c:f>
              <c:numCache>
                <c:formatCode>General</c:formatCode>
                <c:ptCount val="4"/>
                <c:pt idx="0">
                  <c:v>41</c:v>
                </c:pt>
                <c:pt idx="1">
                  <c:v>11</c:v>
                </c:pt>
                <c:pt idx="2">
                  <c:v>4</c:v>
                </c:pt>
                <c:pt idx="3">
                  <c:v>2</c:v>
                </c:pt>
              </c:numCache>
            </c:numRef>
          </c:val>
          <c:extLst>
            <c:ext xmlns:c16="http://schemas.microsoft.com/office/drawing/2014/chart" uri="{C3380CC4-5D6E-409C-BE32-E72D297353CC}">
              <c16:uniqueId val="{00000008-AA96-1B45-BED2-ACA87C43B735}"/>
            </c:ext>
          </c:extLst>
        </c:ser>
        <c:dLbls>
          <c:showLegendKey val="0"/>
          <c:showVal val="0"/>
          <c:showCatName val="0"/>
          <c:showSerName val="0"/>
          <c:showPercent val="0"/>
          <c:showBubbleSize val="0"/>
        </c:dLbls>
        <c:gapWidth val="219"/>
        <c:overlap val="-27"/>
        <c:axId val="274454096"/>
        <c:axId val="274455808"/>
      </c:barChart>
      <c:catAx>
        <c:axId val="27445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s-ES"/>
          </a:p>
        </c:txPr>
        <c:crossAx val="274455808"/>
        <c:crosses val="autoZero"/>
        <c:auto val="1"/>
        <c:lblAlgn val="ctr"/>
        <c:lblOffset val="100"/>
        <c:noMultiLvlLbl val="0"/>
      </c:catAx>
      <c:valAx>
        <c:axId val="27445580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74454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sz="2000" dirty="0">
                <a:latin typeface="Tahoma" panose="020B0604030504040204" pitchFamily="34" charset="0"/>
                <a:ea typeface="Tahoma" panose="020B0604030504040204" pitchFamily="34" charset="0"/>
                <a:cs typeface="Tahoma" panose="020B0604030504040204" pitchFamily="34" charset="0"/>
              </a:rPr>
              <a:t>Vía de </a:t>
            </a:r>
            <a:r>
              <a:rPr lang="en-US" sz="2000" dirty="0" err="1">
                <a:latin typeface="Tahoma" panose="020B0604030504040204" pitchFamily="34" charset="0"/>
                <a:ea typeface="Tahoma" panose="020B0604030504040204" pitchFamily="34" charset="0"/>
                <a:cs typeface="Tahoma" panose="020B0604030504040204" pitchFamily="34" charset="0"/>
              </a:rPr>
              <a:t>abordaje</a:t>
            </a:r>
            <a:endParaRPr lang="en-US" sz="2000" dirty="0">
              <a:latin typeface="Tahoma" panose="020B0604030504040204" pitchFamily="34" charset="0"/>
              <a:ea typeface="Tahoma" panose="020B0604030504040204" pitchFamily="34" charset="0"/>
              <a:cs typeface="Tahoma" panose="020B0604030504040204" pitchFamily="34" charset="0"/>
            </a:endParaRPr>
          </a:p>
        </c:rich>
      </c:tx>
      <c:layout>
        <c:manualLayout>
          <c:xMode val="edge"/>
          <c:yMode val="edge"/>
          <c:x val="0.27785004341081437"/>
          <c:y val="1.8303616635558885E-2"/>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1608005892754595E-2"/>
          <c:y val="0.16800655260108938"/>
          <c:w val="0.87892760487816357"/>
          <c:h val="0.43884558461758216"/>
        </c:manualLayout>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dPt>
            <c:idx val="0"/>
            <c:invertIfNegative val="0"/>
            <c:bubble3D val="0"/>
            <c:spPr>
              <a:solidFill>
                <a:srgbClr val="4B8852"/>
              </a:solidFill>
              <a:ln>
                <a:noFill/>
              </a:ln>
              <a:effectLst/>
            </c:spPr>
            <c:extLst>
              <c:ext xmlns:c16="http://schemas.microsoft.com/office/drawing/2014/chart" uri="{C3380CC4-5D6E-409C-BE32-E72D297353CC}">
                <c16:uniqueId val="{00000001-361A-214D-9717-FB4356ABBCFB}"/>
              </c:ext>
            </c:extLst>
          </c:dPt>
          <c:dPt>
            <c:idx val="1"/>
            <c:invertIfNegative val="0"/>
            <c:bubble3D val="0"/>
            <c:spPr>
              <a:solidFill>
                <a:srgbClr val="085138"/>
              </a:solidFill>
              <a:ln>
                <a:noFill/>
              </a:ln>
              <a:effectLst/>
            </c:spPr>
            <c:extLst>
              <c:ext xmlns:c16="http://schemas.microsoft.com/office/drawing/2014/chart" uri="{C3380CC4-5D6E-409C-BE32-E72D297353CC}">
                <c16:uniqueId val="{00000003-361A-214D-9717-FB4356ABBCFB}"/>
              </c:ext>
            </c:extLst>
          </c:dPt>
          <c:dPt>
            <c:idx val="2"/>
            <c:invertIfNegative val="0"/>
            <c:bubble3D val="0"/>
            <c:spPr>
              <a:solidFill>
                <a:srgbClr val="B93D07"/>
              </a:solidFill>
              <a:ln>
                <a:noFill/>
              </a:ln>
              <a:effectLst/>
            </c:spPr>
            <c:extLst>
              <c:ext xmlns:c16="http://schemas.microsoft.com/office/drawing/2014/chart" uri="{C3380CC4-5D6E-409C-BE32-E72D297353CC}">
                <c16:uniqueId val="{00000005-361A-214D-9717-FB4356ABBCFB}"/>
              </c:ext>
            </c:extLst>
          </c:dPt>
          <c:dPt>
            <c:idx val="3"/>
            <c:invertIfNegative val="0"/>
            <c:bubble3D val="0"/>
            <c:spPr>
              <a:solidFill>
                <a:srgbClr val="B67014"/>
              </a:solidFill>
              <a:ln>
                <a:noFill/>
              </a:ln>
              <a:effectLst/>
            </c:spPr>
            <c:extLst>
              <c:ext xmlns:c16="http://schemas.microsoft.com/office/drawing/2014/chart" uri="{C3380CC4-5D6E-409C-BE32-E72D297353CC}">
                <c16:uniqueId val="{00000007-361A-214D-9717-FB4356ABBCFB}"/>
              </c:ext>
            </c:extLst>
          </c:dPt>
          <c:dLbls>
            <c:dLbl>
              <c:idx val="0"/>
              <c:layout>
                <c:manualLayout>
                  <c:x val="1.2858653565241722E-7"/>
                  <c:y val="6.0420746068605653E-2"/>
                </c:manualLayout>
              </c:layout>
              <c:tx>
                <c:rich>
                  <a:bodyPr/>
                  <a:lstStyle/>
                  <a:p>
                    <a:fld id="{3831BF04-1512-9248-B82E-B00C10289E1F}" type="VALUE">
                      <a:rPr lang="en-US" smtClean="0"/>
                      <a:pPr/>
                      <a:t>[VALOR]</a:t>
                    </a:fld>
                    <a:r>
                      <a:rPr lang="en-US" dirty="0"/>
                      <a:t> (77,6%)</a:t>
                    </a:r>
                  </a:p>
                </c:rich>
              </c:tx>
              <c:showLegendKey val="0"/>
              <c:showVal val="1"/>
              <c:showCatName val="0"/>
              <c:showSerName val="0"/>
              <c:showPercent val="0"/>
              <c:showBubbleSize val="0"/>
              <c:extLst>
                <c:ext xmlns:c15="http://schemas.microsoft.com/office/drawing/2012/chart" uri="{CE6537A1-D6FC-4f65-9D91-7224C49458BB}">
                  <c15:layout>
                    <c:manualLayout>
                      <c:w val="0.4944381179868903"/>
                      <c:h val="0.24417007667548327"/>
                    </c:manualLayout>
                  </c15:layout>
                  <c15:dlblFieldTable/>
                  <c15:showDataLabelsRange val="0"/>
                </c:ext>
                <c:ext xmlns:c16="http://schemas.microsoft.com/office/drawing/2014/chart" uri="{C3380CC4-5D6E-409C-BE32-E72D297353CC}">
                  <c16:uniqueId val="{00000001-361A-214D-9717-FB4356ABBCFB}"/>
                </c:ext>
              </c:extLst>
            </c:dLbl>
            <c:dLbl>
              <c:idx val="1"/>
              <c:layout>
                <c:manualLayout>
                  <c:x val="-6.5320674246071428E-3"/>
                  <c:y val="3.224076716665706E-2"/>
                </c:manualLayout>
              </c:layout>
              <c:tx>
                <c:rich>
                  <a:bodyPr/>
                  <a:lstStyle/>
                  <a:p>
                    <a:fld id="{2559A13E-D914-2F41-8B03-7E0152CD98A7}" type="VALUE">
                      <a:rPr lang="en-US" smtClean="0"/>
                      <a:pPr/>
                      <a:t>[VALOR]</a:t>
                    </a:fld>
                    <a:r>
                      <a:rPr lang="en-US"/>
                      <a:t> (19%)</a:t>
                    </a:r>
                  </a:p>
                </c:rich>
              </c:tx>
              <c:showLegendKey val="0"/>
              <c:showVal val="1"/>
              <c:showCatName val="0"/>
              <c:showSerName val="0"/>
              <c:showPercent val="0"/>
              <c:showBubbleSize val="0"/>
              <c:extLst>
                <c:ext xmlns:c15="http://schemas.microsoft.com/office/drawing/2012/chart" uri="{CE6537A1-D6FC-4f65-9D91-7224C49458BB}">
                  <c15:layout>
                    <c:manualLayout>
                      <c:w val="0.27765099145362443"/>
                      <c:h val="0.16636235857995077"/>
                    </c:manualLayout>
                  </c15:layout>
                  <c15:dlblFieldTable/>
                  <c15:showDataLabelsRange val="0"/>
                </c:ext>
                <c:ext xmlns:c16="http://schemas.microsoft.com/office/drawing/2014/chart" uri="{C3380CC4-5D6E-409C-BE32-E72D297353CC}">
                  <c16:uniqueId val="{00000003-361A-214D-9717-FB4356ABBCFB}"/>
                </c:ext>
              </c:extLst>
            </c:dLbl>
            <c:dLbl>
              <c:idx val="2"/>
              <c:layout>
                <c:manualLayout>
                  <c:x val="-9.7981654301785397E-3"/>
                  <c:y val="3.5823074629619027E-2"/>
                </c:manualLayout>
              </c:layout>
              <c:tx>
                <c:rich>
                  <a:bodyPr/>
                  <a:lstStyle/>
                  <a:p>
                    <a:fld id="{6785484C-671D-864E-9A07-11DF2F9A9B0D}" type="VALUE">
                      <a:rPr lang="en-US" smtClean="0"/>
                      <a:pPr/>
                      <a:t>[VALOR]</a:t>
                    </a:fld>
                    <a:r>
                      <a:rPr lang="en-US" dirty="0"/>
                      <a:t> (3,4%)</a:t>
                    </a:r>
                  </a:p>
                </c:rich>
              </c:tx>
              <c:showLegendKey val="0"/>
              <c:showVal val="1"/>
              <c:showCatName val="0"/>
              <c:showSerName val="0"/>
              <c:showPercent val="0"/>
              <c:showBubbleSize val="0"/>
              <c:extLst>
                <c:ext xmlns:c15="http://schemas.microsoft.com/office/drawing/2012/chart" uri="{CE6537A1-D6FC-4f65-9D91-7224C49458BB}">
                  <c15:layout>
                    <c:manualLayout>
                      <c:w val="0.28601220234788721"/>
                      <c:h val="0.16636235857995077"/>
                    </c:manualLayout>
                  </c15:layout>
                  <c15:dlblFieldTable/>
                  <c15:showDataLabelsRange val="0"/>
                </c:ext>
                <c:ext xmlns:c16="http://schemas.microsoft.com/office/drawing/2014/chart" uri="{C3380CC4-5D6E-409C-BE32-E72D297353CC}">
                  <c16:uniqueId val="{00000005-361A-214D-9717-FB4356ABBCFB}"/>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Toracotomía</c:v>
                </c:pt>
                <c:pt idx="1">
                  <c:v>VATS</c:v>
                </c:pt>
                <c:pt idx="2">
                  <c:v>RATS</c:v>
                </c:pt>
              </c:strCache>
            </c:strRef>
          </c:cat>
          <c:val>
            <c:numRef>
              <c:f>Hoja1!$B$2:$B$4</c:f>
              <c:numCache>
                <c:formatCode>General</c:formatCode>
                <c:ptCount val="3"/>
                <c:pt idx="0">
                  <c:v>45</c:v>
                </c:pt>
                <c:pt idx="1">
                  <c:v>11</c:v>
                </c:pt>
                <c:pt idx="2">
                  <c:v>2</c:v>
                </c:pt>
              </c:numCache>
            </c:numRef>
          </c:val>
          <c:extLst>
            <c:ext xmlns:c16="http://schemas.microsoft.com/office/drawing/2014/chart" uri="{C3380CC4-5D6E-409C-BE32-E72D297353CC}">
              <c16:uniqueId val="{00000008-361A-214D-9717-FB4356ABBCFB}"/>
            </c:ext>
          </c:extLst>
        </c:ser>
        <c:dLbls>
          <c:showLegendKey val="0"/>
          <c:showVal val="0"/>
          <c:showCatName val="0"/>
          <c:showSerName val="0"/>
          <c:showPercent val="0"/>
          <c:showBubbleSize val="0"/>
        </c:dLbls>
        <c:gapWidth val="219"/>
        <c:overlap val="-27"/>
        <c:axId val="274454096"/>
        <c:axId val="274455808"/>
      </c:barChart>
      <c:catAx>
        <c:axId val="27445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s-ES"/>
          </a:p>
        </c:txPr>
        <c:crossAx val="274455808"/>
        <c:crosses val="autoZero"/>
        <c:auto val="1"/>
        <c:lblAlgn val="ctr"/>
        <c:lblOffset val="100"/>
        <c:noMultiLvlLbl val="0"/>
      </c:catAx>
      <c:valAx>
        <c:axId val="27445580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74454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170A8D-0D5A-384E-A64A-1B311C9B52BD}" type="datetimeFigureOut">
              <a:rPr lang="es-ES" smtClean="0"/>
              <a:t>2/3/26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1035E4-2B30-214A-8D6A-66D8AE0228CA}" type="slidenum">
              <a:rPr lang="es-ES" smtClean="0"/>
              <a:t>‹Nº›</a:t>
            </a:fld>
            <a:endParaRPr lang="es-ES"/>
          </a:p>
        </p:txBody>
      </p:sp>
    </p:spTree>
    <p:extLst>
      <p:ext uri="{BB962C8B-B14F-4D97-AF65-F5344CB8AC3E}">
        <p14:creationId xmlns:p14="http://schemas.microsoft.com/office/powerpoint/2010/main" val="1901909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BE98C-AB74-0930-8761-68EE8C6D343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94D3849-3376-3E72-CCFC-650AEF8C87A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1AEF1DD-B772-0F88-8B00-EF6B20A2835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90E10C1F-AF67-D286-F38D-26749C991FBF}"/>
              </a:ext>
            </a:extLst>
          </p:cNvPr>
          <p:cNvSpPr>
            <a:spLocks noGrp="1"/>
          </p:cNvSpPr>
          <p:nvPr>
            <p:ph type="sldNum" sz="quarter" idx="5"/>
          </p:nvPr>
        </p:nvSpPr>
        <p:spPr/>
        <p:txBody>
          <a:bodyPr/>
          <a:lstStyle/>
          <a:p>
            <a:fld id="{6C1035E4-2B30-214A-8D6A-66D8AE0228CA}" type="slidenum">
              <a:rPr lang="es-ES" smtClean="0"/>
              <a:t>2</a:t>
            </a:fld>
            <a:endParaRPr lang="es-ES"/>
          </a:p>
        </p:txBody>
      </p:sp>
    </p:spTree>
    <p:extLst>
      <p:ext uri="{BB962C8B-B14F-4D97-AF65-F5344CB8AC3E}">
        <p14:creationId xmlns:p14="http://schemas.microsoft.com/office/powerpoint/2010/main" val="3974309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F060D-FEB0-539E-773F-3ACBB87C666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D9455BF-2E97-6E5D-E0AB-8C0EE98BC7C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87E5D60-46E2-D1A8-EC91-D21D83A0C748}"/>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C3F8922A-C85C-0CEB-55EB-01ADA2CD75A4}"/>
              </a:ext>
            </a:extLst>
          </p:cNvPr>
          <p:cNvSpPr>
            <a:spLocks noGrp="1"/>
          </p:cNvSpPr>
          <p:nvPr>
            <p:ph type="sldNum" sz="quarter" idx="5"/>
          </p:nvPr>
        </p:nvSpPr>
        <p:spPr/>
        <p:txBody>
          <a:bodyPr/>
          <a:lstStyle/>
          <a:p>
            <a:fld id="{6C1035E4-2B30-214A-8D6A-66D8AE0228CA}" type="slidenum">
              <a:rPr lang="es-ES" smtClean="0"/>
              <a:t>3</a:t>
            </a:fld>
            <a:endParaRPr lang="es-ES"/>
          </a:p>
        </p:txBody>
      </p:sp>
    </p:spTree>
    <p:extLst>
      <p:ext uri="{BB962C8B-B14F-4D97-AF65-F5344CB8AC3E}">
        <p14:creationId xmlns:p14="http://schemas.microsoft.com/office/powerpoint/2010/main" val="419963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146FF-62B0-A55D-43A7-29D78C35469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F641FAD-4688-189A-619F-5C7A8FD5D20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7BD8170-C20A-1254-57C9-5A3B043E655C}"/>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080B38B1-8333-AD70-0DF9-860485ACB48F}"/>
              </a:ext>
            </a:extLst>
          </p:cNvPr>
          <p:cNvSpPr>
            <a:spLocks noGrp="1"/>
          </p:cNvSpPr>
          <p:nvPr>
            <p:ph type="sldNum" sz="quarter" idx="5"/>
          </p:nvPr>
        </p:nvSpPr>
        <p:spPr/>
        <p:txBody>
          <a:bodyPr/>
          <a:lstStyle/>
          <a:p>
            <a:fld id="{6C1035E4-2B30-214A-8D6A-66D8AE0228CA}" type="slidenum">
              <a:rPr lang="es-ES" smtClean="0"/>
              <a:t>4</a:t>
            </a:fld>
            <a:endParaRPr lang="es-ES"/>
          </a:p>
        </p:txBody>
      </p:sp>
    </p:spTree>
    <p:extLst>
      <p:ext uri="{BB962C8B-B14F-4D97-AF65-F5344CB8AC3E}">
        <p14:creationId xmlns:p14="http://schemas.microsoft.com/office/powerpoint/2010/main" val="1516243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C1035E4-2B30-214A-8D6A-66D8AE0228CA}" type="slidenum">
              <a:rPr lang="es-ES" smtClean="0"/>
              <a:t>5</a:t>
            </a:fld>
            <a:endParaRPr lang="es-ES"/>
          </a:p>
        </p:txBody>
      </p:sp>
    </p:spTree>
    <p:extLst>
      <p:ext uri="{BB962C8B-B14F-4D97-AF65-F5344CB8AC3E}">
        <p14:creationId xmlns:p14="http://schemas.microsoft.com/office/powerpoint/2010/main" val="727376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D56F-9292-9AD7-552A-35215FC9328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AC42E29-7FA0-48D2-6B72-5B16ACBC17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81A2E53-2212-31FF-EC8C-A4AEB4DA580D}"/>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E651BC00-8200-1639-1DB8-55564C44271F}"/>
              </a:ext>
            </a:extLst>
          </p:cNvPr>
          <p:cNvSpPr>
            <a:spLocks noGrp="1"/>
          </p:cNvSpPr>
          <p:nvPr>
            <p:ph type="sldNum" sz="quarter" idx="5"/>
          </p:nvPr>
        </p:nvSpPr>
        <p:spPr/>
        <p:txBody>
          <a:bodyPr/>
          <a:lstStyle/>
          <a:p>
            <a:fld id="{6C1035E4-2B30-214A-8D6A-66D8AE0228CA}" type="slidenum">
              <a:rPr lang="es-ES" smtClean="0"/>
              <a:t>6</a:t>
            </a:fld>
            <a:endParaRPr lang="es-ES"/>
          </a:p>
        </p:txBody>
      </p:sp>
    </p:spTree>
    <p:extLst>
      <p:ext uri="{BB962C8B-B14F-4D97-AF65-F5344CB8AC3E}">
        <p14:creationId xmlns:p14="http://schemas.microsoft.com/office/powerpoint/2010/main" val="4136261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AF14D-8AE8-B2CF-C02A-71CF57E9510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A209E0A-790C-7146-2009-3E9AF3D32A9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3E3E9DF-6CFE-4D4E-D50B-71F723C690F3}"/>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63751885-D01A-7496-2D07-CC1A2A407C84}"/>
              </a:ext>
            </a:extLst>
          </p:cNvPr>
          <p:cNvSpPr>
            <a:spLocks noGrp="1"/>
          </p:cNvSpPr>
          <p:nvPr>
            <p:ph type="sldNum" sz="quarter" idx="5"/>
          </p:nvPr>
        </p:nvSpPr>
        <p:spPr/>
        <p:txBody>
          <a:bodyPr/>
          <a:lstStyle/>
          <a:p>
            <a:fld id="{6C1035E4-2B30-214A-8D6A-66D8AE0228CA}" type="slidenum">
              <a:rPr lang="es-ES" smtClean="0"/>
              <a:t>7</a:t>
            </a:fld>
            <a:endParaRPr lang="es-ES"/>
          </a:p>
        </p:txBody>
      </p:sp>
    </p:spTree>
    <p:extLst>
      <p:ext uri="{BB962C8B-B14F-4D97-AF65-F5344CB8AC3E}">
        <p14:creationId xmlns:p14="http://schemas.microsoft.com/office/powerpoint/2010/main" val="3361914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0052C-AA58-2B6A-462E-C97EA1D440E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2781E19-911D-D100-90EB-A498BB90208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3F2BE74-0665-AF97-2D3F-773DD9BF7C38}"/>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14372864-9709-2CD9-69FD-DA3F532D9449}"/>
              </a:ext>
            </a:extLst>
          </p:cNvPr>
          <p:cNvSpPr>
            <a:spLocks noGrp="1"/>
          </p:cNvSpPr>
          <p:nvPr>
            <p:ph type="sldNum" sz="quarter" idx="5"/>
          </p:nvPr>
        </p:nvSpPr>
        <p:spPr/>
        <p:txBody>
          <a:bodyPr/>
          <a:lstStyle/>
          <a:p>
            <a:fld id="{6C1035E4-2B30-214A-8D6A-66D8AE0228CA}" type="slidenum">
              <a:rPr lang="es-ES" smtClean="0"/>
              <a:t>8</a:t>
            </a:fld>
            <a:endParaRPr lang="es-ES"/>
          </a:p>
        </p:txBody>
      </p:sp>
    </p:spTree>
    <p:extLst>
      <p:ext uri="{BB962C8B-B14F-4D97-AF65-F5344CB8AC3E}">
        <p14:creationId xmlns:p14="http://schemas.microsoft.com/office/powerpoint/2010/main" val="1396063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4B521-B128-C802-B11E-9434F7ED2EA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BA70F38-5B93-71DB-C99E-9D61F2E49C1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68E991C-D5F2-8109-DA4C-AA582CBA8652}"/>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9D6D8222-4138-D86C-70A6-B4E96DA8F629}"/>
              </a:ext>
            </a:extLst>
          </p:cNvPr>
          <p:cNvSpPr>
            <a:spLocks noGrp="1"/>
          </p:cNvSpPr>
          <p:nvPr>
            <p:ph type="sldNum" sz="quarter" idx="5"/>
          </p:nvPr>
        </p:nvSpPr>
        <p:spPr/>
        <p:txBody>
          <a:bodyPr/>
          <a:lstStyle/>
          <a:p>
            <a:fld id="{6C1035E4-2B30-214A-8D6A-66D8AE0228CA}" type="slidenum">
              <a:rPr lang="es-ES" smtClean="0"/>
              <a:t>9</a:t>
            </a:fld>
            <a:endParaRPr lang="es-ES"/>
          </a:p>
        </p:txBody>
      </p:sp>
    </p:spTree>
    <p:extLst>
      <p:ext uri="{BB962C8B-B14F-4D97-AF65-F5344CB8AC3E}">
        <p14:creationId xmlns:p14="http://schemas.microsoft.com/office/powerpoint/2010/main" val="207518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5C8D-63E1-10AF-8C33-0C23DED1C1E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14ECF6D-462A-E311-2E3B-CBC771C782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7193FE7-58D9-C53D-2530-5C5761E9A8A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D02B705-42C7-AD8C-61B6-79A40F4380AA}"/>
              </a:ext>
            </a:extLst>
          </p:cNvPr>
          <p:cNvSpPr>
            <a:spLocks noGrp="1"/>
          </p:cNvSpPr>
          <p:nvPr>
            <p:ph type="sldNum" sz="quarter" idx="5"/>
          </p:nvPr>
        </p:nvSpPr>
        <p:spPr/>
        <p:txBody>
          <a:bodyPr/>
          <a:lstStyle/>
          <a:p>
            <a:fld id="{6C1035E4-2B30-214A-8D6A-66D8AE0228CA}" type="slidenum">
              <a:rPr lang="es-ES" smtClean="0"/>
              <a:t>10</a:t>
            </a:fld>
            <a:endParaRPr lang="es-ES"/>
          </a:p>
        </p:txBody>
      </p:sp>
    </p:spTree>
    <p:extLst>
      <p:ext uri="{BB962C8B-B14F-4D97-AF65-F5344CB8AC3E}">
        <p14:creationId xmlns:p14="http://schemas.microsoft.com/office/powerpoint/2010/main" val="1878091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B0890-EFF3-255F-8DBD-6EECFFE5B93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6E71BF1-CDDA-546A-5AF5-932C0DF8563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A61636E-6829-E598-0CFE-521D3BC5091D}"/>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182F483-EAB2-7894-EB74-A2B33E164321}"/>
              </a:ext>
            </a:extLst>
          </p:cNvPr>
          <p:cNvSpPr>
            <a:spLocks noGrp="1"/>
          </p:cNvSpPr>
          <p:nvPr>
            <p:ph type="sldNum" sz="quarter" idx="5"/>
          </p:nvPr>
        </p:nvSpPr>
        <p:spPr/>
        <p:txBody>
          <a:bodyPr/>
          <a:lstStyle/>
          <a:p>
            <a:fld id="{6C1035E4-2B30-214A-8D6A-66D8AE0228CA}" type="slidenum">
              <a:rPr lang="es-ES" smtClean="0"/>
              <a:t>11</a:t>
            </a:fld>
            <a:endParaRPr lang="es-ES"/>
          </a:p>
        </p:txBody>
      </p:sp>
    </p:spTree>
    <p:extLst>
      <p:ext uri="{BB962C8B-B14F-4D97-AF65-F5344CB8AC3E}">
        <p14:creationId xmlns:p14="http://schemas.microsoft.com/office/powerpoint/2010/main" val="2035799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E1FAB-2F8C-AF73-C0DD-76CB2E5530A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D4D2DD6-F134-6EF9-194E-F048D0D4332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1BDF19B-AE45-C2B3-66D8-2BBD3E820AD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C4119A0-0A32-57AB-5A4E-3C3AA6B56F36}"/>
              </a:ext>
            </a:extLst>
          </p:cNvPr>
          <p:cNvSpPr>
            <a:spLocks noGrp="1"/>
          </p:cNvSpPr>
          <p:nvPr>
            <p:ph type="sldNum" sz="quarter" idx="5"/>
          </p:nvPr>
        </p:nvSpPr>
        <p:spPr/>
        <p:txBody>
          <a:bodyPr/>
          <a:lstStyle/>
          <a:p>
            <a:fld id="{6C1035E4-2B30-214A-8D6A-66D8AE0228CA}" type="slidenum">
              <a:rPr lang="es-ES" smtClean="0"/>
              <a:t>12</a:t>
            </a:fld>
            <a:endParaRPr lang="es-ES"/>
          </a:p>
        </p:txBody>
      </p:sp>
    </p:spTree>
    <p:extLst>
      <p:ext uri="{BB962C8B-B14F-4D97-AF65-F5344CB8AC3E}">
        <p14:creationId xmlns:p14="http://schemas.microsoft.com/office/powerpoint/2010/main" val="1193229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2/3/26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ubtítulo">
            <a:extLst>
              <a:ext uri="{FF2B5EF4-FFF2-40B4-BE49-F238E27FC236}">
                <a16:creationId xmlns:a16="http://schemas.microsoft.com/office/drawing/2014/main" id="{567A97F9-972B-6C1B-9B47-E01868C5F03E}"/>
              </a:ext>
            </a:extLst>
          </p:cNvPr>
          <p:cNvSpPr txBox="1">
            <a:spLocks/>
          </p:cNvSpPr>
          <p:nvPr/>
        </p:nvSpPr>
        <p:spPr>
          <a:xfrm>
            <a:off x="982793" y="3695837"/>
            <a:ext cx="7183099" cy="775843"/>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sz="1400" dirty="0">
                <a:latin typeface="Tahoma" panose="020B0604030504040204" pitchFamily="34" charset="0"/>
                <a:ea typeface="Tahoma" panose="020B0604030504040204" pitchFamily="34" charset="0"/>
                <a:cs typeface="Tahoma" panose="020B0604030504040204" pitchFamily="34" charset="0"/>
              </a:rPr>
              <a:t>María Mercedes Congregado González</a:t>
            </a:r>
          </a:p>
          <a:p>
            <a:pPr marL="0" indent="0" algn="ctr">
              <a:buNone/>
            </a:pPr>
            <a:r>
              <a:rPr lang="es-ES" sz="1400" dirty="0">
                <a:latin typeface="Tahoma" panose="020B0604030504040204" pitchFamily="34" charset="0"/>
                <a:ea typeface="Tahoma" panose="020B0604030504040204" pitchFamily="34" charset="0"/>
                <a:cs typeface="Tahoma" panose="020B0604030504040204" pitchFamily="34" charset="0"/>
              </a:rPr>
              <a:t>Cirugía Torácica - Unidad Médico-Quirúrgica de Enfermedades Respiratorias</a:t>
            </a:r>
          </a:p>
          <a:p>
            <a:pPr marL="0" indent="0" algn="ctr">
              <a:buNone/>
            </a:pPr>
            <a:r>
              <a:rPr lang="es-ES" sz="1400" dirty="0">
                <a:latin typeface="Tahoma" panose="020B0604030504040204" pitchFamily="34" charset="0"/>
                <a:ea typeface="Tahoma" panose="020B0604030504040204" pitchFamily="34" charset="0"/>
                <a:cs typeface="Tahoma" panose="020B0604030504040204" pitchFamily="34" charset="0"/>
              </a:rPr>
              <a:t>Hospital Universitario Virgen del Rocío</a:t>
            </a:r>
          </a:p>
          <a:p>
            <a:pPr marL="0" indent="0" algn="ctr">
              <a:buNone/>
            </a:pPr>
            <a:r>
              <a:rPr lang="es-ES" sz="1400" dirty="0">
                <a:latin typeface="Tahoma" panose="020B0604030504040204" pitchFamily="34" charset="0"/>
                <a:ea typeface="Tahoma" panose="020B0604030504040204" pitchFamily="34" charset="0"/>
                <a:cs typeface="Tahoma" panose="020B0604030504040204" pitchFamily="34" charset="0"/>
              </a:rPr>
              <a:t>Mérida, Marzo 2026</a:t>
            </a:r>
          </a:p>
        </p:txBody>
      </p:sp>
      <p:sp>
        <p:nvSpPr>
          <p:cNvPr id="3" name="CuadroTexto 2">
            <a:extLst>
              <a:ext uri="{FF2B5EF4-FFF2-40B4-BE49-F238E27FC236}">
                <a16:creationId xmlns:a16="http://schemas.microsoft.com/office/drawing/2014/main" id="{3BCB846D-D65D-5113-2858-0994243DA05B}"/>
              </a:ext>
            </a:extLst>
          </p:cNvPr>
          <p:cNvSpPr txBox="1"/>
          <p:nvPr/>
        </p:nvSpPr>
        <p:spPr>
          <a:xfrm>
            <a:off x="827584" y="1203598"/>
            <a:ext cx="7488832" cy="2215991"/>
          </a:xfrm>
          <a:prstGeom prst="rect">
            <a:avLst/>
          </a:prstGeom>
          <a:noFill/>
        </p:spPr>
        <p:txBody>
          <a:bodyPr wrap="square" rtlCol="0">
            <a:spAutoFit/>
          </a:bodyPr>
          <a:lstStyle/>
          <a:p>
            <a:pPr algn="ctr"/>
            <a:r>
              <a:rPr lang="es-ES" sz="3000" dirty="0">
                <a:solidFill>
                  <a:srgbClr val="085138"/>
                </a:solidFill>
                <a:latin typeface="Tahoma" panose="020B0604030504040204" pitchFamily="34" charset="0"/>
                <a:ea typeface="Tahoma" panose="020B0604030504040204" pitchFamily="34" charset="0"/>
                <a:cs typeface="Tahoma" panose="020B0604030504040204" pitchFamily="34" charset="0"/>
              </a:rPr>
              <a:t>COMPLICACIONES PERIOPERATORIAS EN CIRUGÍA DE RESECCIÓN PULMONAR TRAS</a:t>
            </a:r>
          </a:p>
          <a:p>
            <a:pPr algn="ctr"/>
            <a:r>
              <a:rPr lang="es-ES" sz="3000" dirty="0">
                <a:solidFill>
                  <a:srgbClr val="085138"/>
                </a:solidFill>
                <a:latin typeface="Tahoma" panose="020B0604030504040204" pitchFamily="34" charset="0"/>
                <a:ea typeface="Tahoma" panose="020B0604030504040204" pitchFamily="34" charset="0"/>
                <a:cs typeface="Tahoma" panose="020B0604030504040204" pitchFamily="34" charset="0"/>
              </a:rPr>
              <a:t>TRATAMIENTO NEOADYUVANTE: </a:t>
            </a:r>
          </a:p>
          <a:p>
            <a:pPr algn="ctr"/>
            <a:r>
              <a:rPr lang="es-ES" sz="3000" dirty="0">
                <a:solidFill>
                  <a:srgbClr val="085138"/>
                </a:solidFill>
                <a:latin typeface="Tahoma" panose="020B0604030504040204" pitchFamily="34" charset="0"/>
                <a:ea typeface="Tahoma" panose="020B0604030504040204" pitchFamily="34" charset="0"/>
                <a:cs typeface="Tahoma" panose="020B0604030504040204" pitchFamily="34" charset="0"/>
              </a:rPr>
              <a:t>UN ESTUDIO DESCRIPTIVO</a:t>
            </a:r>
          </a:p>
          <a:p>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A6FE2-6AD1-7AC9-0AB8-98ACA5ADA481}"/>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BF4F85A2-EA1B-AA70-C346-1ABEFB27933E}"/>
              </a:ext>
            </a:extLst>
          </p:cNvPr>
          <p:cNvSpPr txBox="1"/>
          <p:nvPr/>
        </p:nvSpPr>
        <p:spPr>
          <a:xfrm>
            <a:off x="1331640" y="339502"/>
            <a:ext cx="7632848" cy="523220"/>
          </a:xfrm>
          <a:prstGeom prst="rect">
            <a:avLst/>
          </a:prstGeom>
          <a:noFill/>
        </p:spPr>
        <p:txBody>
          <a:bodyPr wrap="square" rtlCol="0">
            <a:spAutoFit/>
          </a:bodyPr>
          <a:lstStyle/>
          <a:p>
            <a:r>
              <a:rPr lang="es-ES" sz="2800" dirty="0">
                <a:solidFill>
                  <a:srgbClr val="085138"/>
                </a:solidFill>
                <a:latin typeface="Tahoma" panose="020B0604030504040204" pitchFamily="34" charset="0"/>
                <a:ea typeface="Tahoma" panose="020B0604030504040204" pitchFamily="34" charset="0"/>
                <a:cs typeface="Tahoma" panose="020B0604030504040204" pitchFamily="34" charset="0"/>
              </a:rPr>
              <a:t>Cáncer de pulmón y tratamiento neoadyuvante</a:t>
            </a:r>
          </a:p>
        </p:txBody>
      </p:sp>
      <p:sp>
        <p:nvSpPr>
          <p:cNvPr id="3" name="CuadroTexto 2">
            <a:extLst>
              <a:ext uri="{FF2B5EF4-FFF2-40B4-BE49-F238E27FC236}">
                <a16:creationId xmlns:a16="http://schemas.microsoft.com/office/drawing/2014/main" id="{96032B8A-2E2A-BC10-383C-2461EFDFC0D3}"/>
              </a:ext>
            </a:extLst>
          </p:cNvPr>
          <p:cNvSpPr txBox="1"/>
          <p:nvPr/>
        </p:nvSpPr>
        <p:spPr>
          <a:xfrm>
            <a:off x="467544" y="1910030"/>
            <a:ext cx="8208912" cy="1323439"/>
          </a:xfrm>
          <a:prstGeom prst="rect">
            <a:avLst/>
          </a:prstGeom>
          <a:noFill/>
        </p:spPr>
        <p:txBody>
          <a:bodyPr wrap="square" rtlCol="0">
            <a:spAutoFit/>
          </a:bodyPr>
          <a:lstStyle/>
          <a:p>
            <a:pPr algn="just"/>
            <a:r>
              <a:rPr lang="es-ES" sz="2000" dirty="0">
                <a:latin typeface="Tahoma" panose="020B0604030504040204" pitchFamily="34" charset="0"/>
                <a:ea typeface="Tahoma" panose="020B0604030504040204" pitchFamily="34" charset="0"/>
                <a:cs typeface="Tahoma" panose="020B0604030504040204" pitchFamily="34" charset="0"/>
              </a:rPr>
              <a:t>Actualmente, el tratamiento neoadyuvante con quimioterapia aislada o asociada a inmunoterapia forma parte del manejo de los pacientes afectos de carcinoma no microcítico de pulmón en estadios localmente avanzados. </a:t>
            </a:r>
            <a:endParaRPr lang="es-ES" dirty="0"/>
          </a:p>
        </p:txBody>
      </p:sp>
    </p:spTree>
    <p:extLst>
      <p:ext uri="{BB962C8B-B14F-4D97-AF65-F5344CB8AC3E}">
        <p14:creationId xmlns:p14="http://schemas.microsoft.com/office/powerpoint/2010/main" val="3139696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235D2-B9A8-A1D9-8A3C-AA44D256FF36}"/>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D011B0D6-61D4-148C-81A6-FE2B9DA3D9EE}"/>
              </a:ext>
            </a:extLst>
          </p:cNvPr>
          <p:cNvSpPr txBox="1"/>
          <p:nvPr/>
        </p:nvSpPr>
        <p:spPr>
          <a:xfrm>
            <a:off x="1331640" y="339502"/>
            <a:ext cx="6840760" cy="584775"/>
          </a:xfrm>
          <a:prstGeom prst="rect">
            <a:avLst/>
          </a:prstGeom>
          <a:noFill/>
        </p:spPr>
        <p:txBody>
          <a:bodyPr wrap="square" rtlCol="0">
            <a:spAutoFit/>
          </a:bodyPr>
          <a:lstStyle/>
          <a:p>
            <a:r>
              <a:rPr lang="es-ES" sz="3200" dirty="0">
                <a:solidFill>
                  <a:srgbClr val="085138"/>
                </a:solidFill>
                <a:latin typeface="Tahoma" panose="020B0604030504040204" pitchFamily="34" charset="0"/>
                <a:ea typeface="Tahoma" panose="020B0604030504040204" pitchFamily="34" charset="0"/>
                <a:cs typeface="Tahoma" panose="020B0604030504040204" pitchFamily="34" charset="0"/>
              </a:rPr>
              <a:t>Tratamiento neoadyuvante y Cirugía</a:t>
            </a:r>
          </a:p>
        </p:txBody>
      </p:sp>
      <p:pic>
        <p:nvPicPr>
          <p:cNvPr id="19" name="Imagen 18" descr="Interfaz de usuario gráfica, Texto, Aplicación&#10;&#10;El contenido generado por IA puede ser incorrecto.">
            <a:extLst>
              <a:ext uri="{FF2B5EF4-FFF2-40B4-BE49-F238E27FC236}">
                <a16:creationId xmlns:a16="http://schemas.microsoft.com/office/drawing/2014/main" id="{87282ED9-5EC3-07B7-B443-C7CA94630633}"/>
              </a:ext>
            </a:extLst>
          </p:cNvPr>
          <p:cNvPicPr>
            <a:picLocks noChangeAspect="1"/>
          </p:cNvPicPr>
          <p:nvPr/>
        </p:nvPicPr>
        <p:blipFill>
          <a:blip r:embed="rId3">
            <a:extLst>
              <a:ext uri="{28A0092B-C50C-407E-A947-70E740481C1C}">
                <a14:useLocalDpi xmlns:a14="http://schemas.microsoft.com/office/drawing/2010/main" val="0"/>
              </a:ext>
            </a:extLst>
          </a:blip>
          <a:srcRect l="12860" b="19131"/>
          <a:stretch>
            <a:fillRect/>
          </a:stretch>
        </p:blipFill>
        <p:spPr>
          <a:xfrm>
            <a:off x="237543" y="1235093"/>
            <a:ext cx="4203989" cy="1420895"/>
          </a:xfrm>
          <a:prstGeom prst="rect">
            <a:avLst/>
          </a:prstGeom>
        </p:spPr>
      </p:pic>
      <p:pic>
        <p:nvPicPr>
          <p:cNvPr id="23" name="Imagen 22" descr="Interfaz de usuario gráfica, Texto, Aplicación, Correo electrónico&#10;&#10;El contenido generado por IA puede ser incorrecto.">
            <a:extLst>
              <a:ext uri="{FF2B5EF4-FFF2-40B4-BE49-F238E27FC236}">
                <a16:creationId xmlns:a16="http://schemas.microsoft.com/office/drawing/2014/main" id="{585C0764-4B2E-F47E-D667-066FED417E1E}"/>
              </a:ext>
            </a:extLst>
          </p:cNvPr>
          <p:cNvPicPr>
            <a:picLocks noChangeAspect="1"/>
          </p:cNvPicPr>
          <p:nvPr/>
        </p:nvPicPr>
        <p:blipFill>
          <a:blip r:embed="rId4">
            <a:extLst>
              <a:ext uri="{28A0092B-C50C-407E-A947-70E740481C1C}">
                <a14:useLocalDpi xmlns:a14="http://schemas.microsoft.com/office/drawing/2010/main" val="0"/>
              </a:ext>
            </a:extLst>
          </a:blip>
          <a:srcRect l="11168" r="4274" b="27060"/>
          <a:stretch>
            <a:fillRect/>
          </a:stretch>
        </p:blipFill>
        <p:spPr>
          <a:xfrm>
            <a:off x="4383400" y="1278748"/>
            <a:ext cx="3561679" cy="983447"/>
          </a:xfrm>
          <a:prstGeom prst="rect">
            <a:avLst/>
          </a:prstGeom>
        </p:spPr>
      </p:pic>
      <p:pic>
        <p:nvPicPr>
          <p:cNvPr id="17" name="Imagen 16" descr="Interfaz de usuario gráfica, Texto, Aplicación&#10;&#10;El contenido generado por IA puede ser incorrecto.">
            <a:extLst>
              <a:ext uri="{FF2B5EF4-FFF2-40B4-BE49-F238E27FC236}">
                <a16:creationId xmlns:a16="http://schemas.microsoft.com/office/drawing/2014/main" id="{A4CE18CC-6C05-B99C-9A3E-53DC2BAD042D}"/>
              </a:ext>
            </a:extLst>
          </p:cNvPr>
          <p:cNvPicPr>
            <a:picLocks noChangeAspect="1"/>
          </p:cNvPicPr>
          <p:nvPr/>
        </p:nvPicPr>
        <p:blipFill>
          <a:blip r:embed="rId5">
            <a:extLst>
              <a:ext uri="{28A0092B-C50C-407E-A947-70E740481C1C}">
                <a14:useLocalDpi xmlns:a14="http://schemas.microsoft.com/office/drawing/2010/main" val="0"/>
              </a:ext>
            </a:extLst>
          </a:blip>
          <a:srcRect l="13439" r="10465" b="25114"/>
          <a:stretch>
            <a:fillRect/>
          </a:stretch>
        </p:blipFill>
        <p:spPr>
          <a:xfrm>
            <a:off x="1977674" y="2290316"/>
            <a:ext cx="3960126" cy="1266908"/>
          </a:xfrm>
          <a:prstGeom prst="rect">
            <a:avLst/>
          </a:prstGeom>
        </p:spPr>
      </p:pic>
      <p:pic>
        <p:nvPicPr>
          <p:cNvPr id="21" name="Imagen 20" descr="Interfaz de usuario gráfica, Texto, Aplicación, Correo electrónico&#10;&#10;El contenido generado por IA puede ser incorrecto.">
            <a:extLst>
              <a:ext uri="{FF2B5EF4-FFF2-40B4-BE49-F238E27FC236}">
                <a16:creationId xmlns:a16="http://schemas.microsoft.com/office/drawing/2014/main" id="{BA034ADB-3BA2-BB80-AFEE-78672E483AA9}"/>
              </a:ext>
            </a:extLst>
          </p:cNvPr>
          <p:cNvPicPr>
            <a:picLocks noChangeAspect="1"/>
          </p:cNvPicPr>
          <p:nvPr/>
        </p:nvPicPr>
        <p:blipFill>
          <a:blip r:embed="rId6">
            <a:extLst>
              <a:ext uri="{28A0092B-C50C-407E-A947-70E740481C1C}">
                <a14:useLocalDpi xmlns:a14="http://schemas.microsoft.com/office/drawing/2010/main" val="0"/>
              </a:ext>
            </a:extLst>
          </a:blip>
          <a:srcRect l="8242" b="17762"/>
          <a:stretch>
            <a:fillRect/>
          </a:stretch>
        </p:blipFill>
        <p:spPr>
          <a:xfrm>
            <a:off x="4383400" y="3489953"/>
            <a:ext cx="3816424" cy="1470281"/>
          </a:xfrm>
          <a:prstGeom prst="rect">
            <a:avLst/>
          </a:prstGeom>
        </p:spPr>
      </p:pic>
      <p:pic>
        <p:nvPicPr>
          <p:cNvPr id="15" name="Imagen 14" descr="Interfaz de usuario gráfica, Texto, Aplicación&#10;&#10;El contenido generado por IA puede ser incorrecto.">
            <a:extLst>
              <a:ext uri="{FF2B5EF4-FFF2-40B4-BE49-F238E27FC236}">
                <a16:creationId xmlns:a16="http://schemas.microsoft.com/office/drawing/2014/main" id="{D94E592F-C9A5-25B0-37D5-8B5D67E51851}"/>
              </a:ext>
            </a:extLst>
          </p:cNvPr>
          <p:cNvPicPr>
            <a:picLocks noChangeAspect="1"/>
          </p:cNvPicPr>
          <p:nvPr/>
        </p:nvPicPr>
        <p:blipFill>
          <a:blip r:embed="rId7">
            <a:extLst>
              <a:ext uri="{28A0092B-C50C-407E-A947-70E740481C1C}">
                <a14:useLocalDpi xmlns:a14="http://schemas.microsoft.com/office/drawing/2010/main" val="0"/>
              </a:ext>
            </a:extLst>
          </a:blip>
          <a:srcRect l="9682" r="5949" b="18182"/>
          <a:stretch>
            <a:fillRect/>
          </a:stretch>
        </p:blipFill>
        <p:spPr>
          <a:xfrm>
            <a:off x="287734" y="3561502"/>
            <a:ext cx="3670003" cy="1271086"/>
          </a:xfrm>
          <a:prstGeom prst="rect">
            <a:avLst/>
          </a:prstGeom>
        </p:spPr>
      </p:pic>
    </p:spTree>
    <p:extLst>
      <p:ext uri="{BB962C8B-B14F-4D97-AF65-F5344CB8AC3E}">
        <p14:creationId xmlns:p14="http://schemas.microsoft.com/office/powerpoint/2010/main" val="165537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E424F-0AFB-A613-403D-E0CD708B195B}"/>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7374E96-A07A-643A-65E0-BCB714F022D2}"/>
              </a:ext>
            </a:extLst>
          </p:cNvPr>
          <p:cNvSpPr txBox="1"/>
          <p:nvPr/>
        </p:nvSpPr>
        <p:spPr>
          <a:xfrm>
            <a:off x="1331640" y="339502"/>
            <a:ext cx="6840760"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Objetivo</a:t>
            </a:r>
          </a:p>
        </p:txBody>
      </p:sp>
      <p:sp>
        <p:nvSpPr>
          <p:cNvPr id="3" name="CuadroTexto 2">
            <a:extLst>
              <a:ext uri="{FF2B5EF4-FFF2-40B4-BE49-F238E27FC236}">
                <a16:creationId xmlns:a16="http://schemas.microsoft.com/office/drawing/2014/main" id="{A99C89B3-69EC-FE0D-D32F-59C59FBAF98A}"/>
              </a:ext>
            </a:extLst>
          </p:cNvPr>
          <p:cNvSpPr txBox="1"/>
          <p:nvPr/>
        </p:nvSpPr>
        <p:spPr>
          <a:xfrm>
            <a:off x="467544" y="2063918"/>
            <a:ext cx="8208912" cy="1015663"/>
          </a:xfrm>
          <a:prstGeom prst="rect">
            <a:avLst/>
          </a:prstGeom>
          <a:noFill/>
        </p:spPr>
        <p:txBody>
          <a:bodyPr wrap="square" rtlCol="0">
            <a:spAutoFit/>
          </a:bodyPr>
          <a:lstStyle/>
          <a:p>
            <a:pPr algn="just"/>
            <a:r>
              <a:rPr lang="es-ES" sz="2000" dirty="0">
                <a:latin typeface="Tahoma" panose="020B0604030504040204" pitchFamily="34" charset="0"/>
                <a:ea typeface="Tahoma" panose="020B0604030504040204" pitchFamily="34" charset="0"/>
                <a:cs typeface="Tahoma" panose="020B0604030504040204" pitchFamily="34" charset="0"/>
              </a:rPr>
              <a:t>Describir la experiencia de nuestro centro en cuanto a complejidad en la técnica quirúrgica e incidencia de complicaciones perioperatorias de una cirugía de resección pulmonar tras tratamiento neoadyuvante.</a:t>
            </a:r>
          </a:p>
        </p:txBody>
      </p:sp>
    </p:spTree>
    <p:extLst>
      <p:ext uri="{BB962C8B-B14F-4D97-AF65-F5344CB8AC3E}">
        <p14:creationId xmlns:p14="http://schemas.microsoft.com/office/powerpoint/2010/main" val="305642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27F46-B50F-4625-1A39-3D1B25BA617A}"/>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5B41D7C-4EC9-DBBE-C465-64CCA7A3B4D5}"/>
              </a:ext>
            </a:extLst>
          </p:cNvPr>
          <p:cNvSpPr txBox="1"/>
          <p:nvPr/>
        </p:nvSpPr>
        <p:spPr>
          <a:xfrm>
            <a:off x="1331640" y="267494"/>
            <a:ext cx="5040560"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Material y métodos</a:t>
            </a:r>
          </a:p>
        </p:txBody>
      </p:sp>
      <p:sp>
        <p:nvSpPr>
          <p:cNvPr id="4" name="CuadroTexto 3">
            <a:extLst>
              <a:ext uri="{FF2B5EF4-FFF2-40B4-BE49-F238E27FC236}">
                <a16:creationId xmlns:a16="http://schemas.microsoft.com/office/drawing/2014/main" id="{5697ACB4-D666-FFD3-C8A9-38783B5BC6C9}"/>
              </a:ext>
            </a:extLst>
          </p:cNvPr>
          <p:cNvSpPr txBox="1"/>
          <p:nvPr/>
        </p:nvSpPr>
        <p:spPr>
          <a:xfrm>
            <a:off x="359532" y="1349255"/>
            <a:ext cx="8424936" cy="1908215"/>
          </a:xfrm>
          <a:prstGeom prst="rect">
            <a:avLst/>
          </a:prstGeom>
          <a:noFill/>
        </p:spPr>
        <p:txBody>
          <a:bodyPr wrap="square" rtlCol="0">
            <a:spAutoFit/>
          </a:bodyPr>
          <a:lstStyle/>
          <a:p>
            <a:pPr algn="just"/>
            <a:r>
              <a:rPr lang="es-ES" sz="2000" dirty="0">
                <a:latin typeface="Tahoma" panose="020B0604030504040204" pitchFamily="34" charset="0"/>
                <a:ea typeface="Tahoma" panose="020B0604030504040204" pitchFamily="34" charset="0"/>
                <a:cs typeface="Tahoma" panose="020B0604030504040204" pitchFamily="34" charset="0"/>
              </a:rPr>
              <a:t>Estudio descriptivo retrospectivo incluyendo a los pacientes diagnosticados de carcinoma de pulmón no microcítico que hubieran recibido tratamiento neoadyuvante para posteriormente ser intervenidos de cirugía de resección pulmonar en el Hospital Universitario Virgen del Rocío desde el 1 de enero de 2008 al 1 de septiembre de 2025.</a:t>
            </a:r>
          </a:p>
          <a:p>
            <a:endParaRPr lang="es-ES" dirty="0"/>
          </a:p>
        </p:txBody>
      </p:sp>
      <p:sp>
        <p:nvSpPr>
          <p:cNvPr id="5" name="Rectángulo 4">
            <a:extLst>
              <a:ext uri="{FF2B5EF4-FFF2-40B4-BE49-F238E27FC236}">
                <a16:creationId xmlns:a16="http://schemas.microsoft.com/office/drawing/2014/main" id="{BDF98BC8-9414-5C95-882D-E614A1DAF6B9}"/>
              </a:ext>
            </a:extLst>
          </p:cNvPr>
          <p:cNvSpPr/>
          <p:nvPr/>
        </p:nvSpPr>
        <p:spPr>
          <a:xfrm>
            <a:off x="359532" y="3147814"/>
            <a:ext cx="1440160" cy="433789"/>
          </a:xfrm>
          <a:prstGeom prst="rect">
            <a:avLst/>
          </a:prstGeom>
          <a:solidFill>
            <a:srgbClr val="0851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dirty="0">
                <a:latin typeface="Tahoma" panose="020B0604030504040204" pitchFamily="34" charset="0"/>
                <a:ea typeface="Tahoma" panose="020B0604030504040204" pitchFamily="34" charset="0"/>
                <a:cs typeface="Tahoma" panose="020B0604030504040204" pitchFamily="34" charset="0"/>
              </a:rPr>
              <a:t>Variables</a:t>
            </a:r>
          </a:p>
        </p:txBody>
      </p:sp>
      <p:sp>
        <p:nvSpPr>
          <p:cNvPr id="6" name="CuadroTexto 5">
            <a:extLst>
              <a:ext uri="{FF2B5EF4-FFF2-40B4-BE49-F238E27FC236}">
                <a16:creationId xmlns:a16="http://schemas.microsoft.com/office/drawing/2014/main" id="{C8044E73-D9D4-2690-5AFD-ECC0762BD0FB}"/>
              </a:ext>
            </a:extLst>
          </p:cNvPr>
          <p:cNvSpPr txBox="1"/>
          <p:nvPr/>
        </p:nvSpPr>
        <p:spPr>
          <a:xfrm>
            <a:off x="349994" y="3581603"/>
            <a:ext cx="322603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Edad</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Sexo</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Diagnóstico AP</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Estadio</a:t>
            </a:r>
          </a:p>
          <a:p>
            <a:pPr marL="342900" indent="-342900">
              <a:buFont typeface="Arial" panose="020B0604020202020204" pitchFamily="34" charset="0"/>
              <a:buChar char="•"/>
            </a:pPr>
            <a:r>
              <a:rPr lang="es-ES" dirty="0" err="1">
                <a:latin typeface="Tahoma" panose="020B0604030504040204" pitchFamily="34" charset="0"/>
                <a:ea typeface="Tahoma" panose="020B0604030504040204" pitchFamily="34" charset="0"/>
                <a:cs typeface="Tahoma" panose="020B0604030504040204" pitchFamily="34" charset="0"/>
              </a:rPr>
              <a:t>Tto</a:t>
            </a:r>
            <a:r>
              <a:rPr lang="es-ES" dirty="0">
                <a:latin typeface="Tahoma" panose="020B0604030504040204" pitchFamily="34" charset="0"/>
                <a:ea typeface="Tahoma" panose="020B0604030504040204" pitchFamily="34" charset="0"/>
                <a:cs typeface="Tahoma" panose="020B0604030504040204" pitchFamily="34" charset="0"/>
              </a:rPr>
              <a:t> neoadyuvante</a:t>
            </a:r>
          </a:p>
        </p:txBody>
      </p:sp>
      <p:sp>
        <p:nvSpPr>
          <p:cNvPr id="7" name="CuadroTexto 6">
            <a:extLst>
              <a:ext uri="{FF2B5EF4-FFF2-40B4-BE49-F238E27FC236}">
                <a16:creationId xmlns:a16="http://schemas.microsoft.com/office/drawing/2014/main" id="{8B1BFA3A-99BE-0C17-EFD4-597E2036A57D}"/>
              </a:ext>
            </a:extLst>
          </p:cNvPr>
          <p:cNvSpPr txBox="1"/>
          <p:nvPr/>
        </p:nvSpPr>
        <p:spPr>
          <a:xfrm>
            <a:off x="2730570" y="3581603"/>
            <a:ext cx="433784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Intervención quirúrgica</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Adherencias</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Fibrosis hiliar</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Abordaje y conversión</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Complicaciones postoperatorias</a:t>
            </a:r>
          </a:p>
        </p:txBody>
      </p:sp>
      <p:sp>
        <p:nvSpPr>
          <p:cNvPr id="3" name="CuadroTexto 2">
            <a:extLst>
              <a:ext uri="{FF2B5EF4-FFF2-40B4-BE49-F238E27FC236}">
                <a16:creationId xmlns:a16="http://schemas.microsoft.com/office/drawing/2014/main" id="{903BA889-2CA4-E7FD-FCBF-B5088C6376E1}"/>
              </a:ext>
            </a:extLst>
          </p:cNvPr>
          <p:cNvSpPr txBox="1"/>
          <p:nvPr/>
        </p:nvSpPr>
        <p:spPr>
          <a:xfrm>
            <a:off x="6372200" y="3581603"/>
            <a:ext cx="2664296"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Días de ingreso</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Días de drenaje</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Reingreso</a:t>
            </a:r>
          </a:p>
          <a:p>
            <a:pPr marL="342900" indent="-342900">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Mortalidad</a:t>
            </a:r>
          </a:p>
          <a:p>
            <a:endParaRPr lang="es-E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39773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69E2A-F062-8FA7-360B-CBD3BD1C1E17}"/>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B38EE45-73AD-11F8-0EEE-280D2E392685}"/>
              </a:ext>
            </a:extLst>
          </p:cNvPr>
          <p:cNvSpPr txBox="1"/>
          <p:nvPr/>
        </p:nvSpPr>
        <p:spPr>
          <a:xfrm>
            <a:off x="1331640" y="339502"/>
            <a:ext cx="3096344"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Resultados</a:t>
            </a:r>
          </a:p>
        </p:txBody>
      </p:sp>
      <p:sp>
        <p:nvSpPr>
          <p:cNvPr id="3" name="CuadroTexto 2">
            <a:extLst>
              <a:ext uri="{FF2B5EF4-FFF2-40B4-BE49-F238E27FC236}">
                <a16:creationId xmlns:a16="http://schemas.microsoft.com/office/drawing/2014/main" id="{A4EA1EE2-0726-CC02-CCA3-6CD20FC4D90B}"/>
              </a:ext>
            </a:extLst>
          </p:cNvPr>
          <p:cNvSpPr txBox="1"/>
          <p:nvPr/>
        </p:nvSpPr>
        <p:spPr>
          <a:xfrm>
            <a:off x="459812" y="1509220"/>
            <a:ext cx="5231164" cy="1708160"/>
          </a:xfrm>
          <a:prstGeom prst="rect">
            <a:avLst/>
          </a:prstGeom>
          <a:noFill/>
        </p:spPr>
        <p:txBody>
          <a:bodyPr wrap="square" rtlCol="0">
            <a:spAutoFit/>
          </a:bodyPr>
          <a:lstStyle/>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58 pacientes</a:t>
            </a:r>
          </a:p>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Edad media: 64,1 años</a:t>
            </a:r>
          </a:p>
          <a:p>
            <a:pPr marL="800100" lvl="1" indent="-342900" algn="just">
              <a:spcAft>
                <a:spcPts val="1000"/>
              </a:spcAft>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Edad mínima: 46 años</a:t>
            </a:r>
          </a:p>
          <a:p>
            <a:pPr marL="800100" lvl="1" indent="-342900" algn="just">
              <a:spcAft>
                <a:spcPts val="1000"/>
              </a:spcAft>
              <a:buFont typeface="Arial" panose="020B0604020202020204" pitchFamily="34" charset="0"/>
              <a:buChar char="•"/>
            </a:pPr>
            <a:r>
              <a:rPr lang="es-ES" dirty="0">
                <a:latin typeface="Tahoma" panose="020B0604030504040204" pitchFamily="34" charset="0"/>
                <a:ea typeface="Tahoma" panose="020B0604030504040204" pitchFamily="34" charset="0"/>
                <a:cs typeface="Tahoma" panose="020B0604030504040204" pitchFamily="34" charset="0"/>
              </a:rPr>
              <a:t>Edad máxima: 79 años</a:t>
            </a:r>
          </a:p>
        </p:txBody>
      </p:sp>
      <p:grpSp>
        <p:nvGrpSpPr>
          <p:cNvPr id="9" name="Grupo 8">
            <a:extLst>
              <a:ext uri="{FF2B5EF4-FFF2-40B4-BE49-F238E27FC236}">
                <a16:creationId xmlns:a16="http://schemas.microsoft.com/office/drawing/2014/main" id="{5988B70D-86F5-CFE5-6FB3-19C34FFA59F2}"/>
              </a:ext>
            </a:extLst>
          </p:cNvPr>
          <p:cNvGrpSpPr/>
          <p:nvPr/>
        </p:nvGrpSpPr>
        <p:grpSpPr>
          <a:xfrm>
            <a:off x="3851920" y="627534"/>
            <a:ext cx="5038221" cy="4285347"/>
            <a:chOff x="3499130" y="267494"/>
            <a:chExt cx="3096344" cy="2413467"/>
          </a:xfrm>
        </p:grpSpPr>
        <p:graphicFrame>
          <p:nvGraphicFramePr>
            <p:cNvPr id="6" name="Gráfico 5">
              <a:extLst>
                <a:ext uri="{FF2B5EF4-FFF2-40B4-BE49-F238E27FC236}">
                  <a16:creationId xmlns:a16="http://schemas.microsoft.com/office/drawing/2014/main" id="{2A8645E7-942A-C0E5-C7D9-711A8C580EDB}"/>
                </a:ext>
              </a:extLst>
            </p:cNvPr>
            <p:cNvGraphicFramePr/>
            <p:nvPr>
              <p:extLst>
                <p:ext uri="{D42A27DB-BD31-4B8C-83A1-F6EECF244321}">
                  <p14:modId xmlns:p14="http://schemas.microsoft.com/office/powerpoint/2010/main" val="3149676552"/>
                </p:ext>
              </p:extLst>
            </p:nvPr>
          </p:nvGraphicFramePr>
          <p:xfrm>
            <a:off x="3499130" y="267494"/>
            <a:ext cx="3096344" cy="2413467"/>
          </p:xfrm>
          <a:graphic>
            <a:graphicData uri="http://schemas.openxmlformats.org/drawingml/2006/chart">
              <c:chart xmlns:c="http://schemas.openxmlformats.org/drawingml/2006/chart" xmlns:r="http://schemas.openxmlformats.org/officeDocument/2006/relationships" r:id="rId3"/>
            </a:graphicData>
          </a:graphic>
        </p:graphicFrame>
        <p:pic>
          <p:nvPicPr>
            <p:cNvPr id="5" name="Imagen 4">
              <a:extLst>
                <a:ext uri="{FF2B5EF4-FFF2-40B4-BE49-F238E27FC236}">
                  <a16:creationId xmlns:a16="http://schemas.microsoft.com/office/drawing/2014/main" id="{D07BE9D5-A070-8924-2C3C-A4D11799202B}"/>
                </a:ext>
              </a:extLst>
            </p:cNvPr>
            <p:cNvPicPr>
              <a:picLocks noChangeAspect="1"/>
            </p:cNvPicPr>
            <p:nvPr/>
          </p:nvPicPr>
          <p:blipFill>
            <a:blip r:embed="rId4"/>
            <a:stretch>
              <a:fillRect/>
            </a:stretch>
          </p:blipFill>
          <p:spPr>
            <a:xfrm flipH="1">
              <a:off x="4519017" y="1113049"/>
              <a:ext cx="220686" cy="504056"/>
            </a:xfrm>
            <a:prstGeom prst="rect">
              <a:avLst/>
            </a:prstGeom>
          </p:spPr>
        </p:pic>
        <p:pic>
          <p:nvPicPr>
            <p:cNvPr id="4" name="Imagen 3">
              <a:extLst>
                <a:ext uri="{FF2B5EF4-FFF2-40B4-BE49-F238E27FC236}">
                  <a16:creationId xmlns:a16="http://schemas.microsoft.com/office/drawing/2014/main" id="{B055DF4A-EEF7-2923-0BB3-78ED637070BA}"/>
                </a:ext>
              </a:extLst>
            </p:cNvPr>
            <p:cNvPicPr>
              <a:picLocks noChangeAspect="1"/>
            </p:cNvPicPr>
            <p:nvPr/>
          </p:nvPicPr>
          <p:blipFill>
            <a:blip r:embed="rId5"/>
            <a:stretch>
              <a:fillRect/>
            </a:stretch>
          </p:blipFill>
          <p:spPr>
            <a:xfrm>
              <a:off x="5350363" y="673036"/>
              <a:ext cx="220686" cy="452518"/>
            </a:xfrm>
            <a:prstGeom prst="rect">
              <a:avLst/>
            </a:prstGeom>
          </p:spPr>
        </p:pic>
      </p:grpSp>
    </p:spTree>
    <p:extLst>
      <p:ext uri="{BB962C8B-B14F-4D97-AF65-F5344CB8AC3E}">
        <p14:creationId xmlns:p14="http://schemas.microsoft.com/office/powerpoint/2010/main" val="1982000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86984-6D64-04B3-C19B-999A272BB57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0B84F3B-3D87-69B9-DF00-843403D92C02}"/>
              </a:ext>
            </a:extLst>
          </p:cNvPr>
          <p:cNvSpPr txBox="1"/>
          <p:nvPr/>
        </p:nvSpPr>
        <p:spPr>
          <a:xfrm>
            <a:off x="1331640" y="339502"/>
            <a:ext cx="3096344"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Resultados</a:t>
            </a:r>
          </a:p>
        </p:txBody>
      </p:sp>
      <p:graphicFrame>
        <p:nvGraphicFramePr>
          <p:cNvPr id="11" name="Gráfico 10">
            <a:extLst>
              <a:ext uri="{FF2B5EF4-FFF2-40B4-BE49-F238E27FC236}">
                <a16:creationId xmlns:a16="http://schemas.microsoft.com/office/drawing/2014/main" id="{EAB35280-5E6E-62AB-7665-0CF27CD98D84}"/>
              </a:ext>
            </a:extLst>
          </p:cNvPr>
          <p:cNvGraphicFramePr/>
          <p:nvPr>
            <p:extLst>
              <p:ext uri="{D42A27DB-BD31-4B8C-83A1-F6EECF244321}">
                <p14:modId xmlns:p14="http://schemas.microsoft.com/office/powerpoint/2010/main" val="4280569421"/>
              </p:ext>
            </p:extLst>
          </p:nvPr>
        </p:nvGraphicFramePr>
        <p:xfrm>
          <a:off x="5220072" y="1131590"/>
          <a:ext cx="3610860" cy="34001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áfico 6">
            <a:extLst>
              <a:ext uri="{FF2B5EF4-FFF2-40B4-BE49-F238E27FC236}">
                <a16:creationId xmlns:a16="http://schemas.microsoft.com/office/drawing/2014/main" id="{721FFA4A-AAC1-3DB9-F3D6-F1E132A16AF0}"/>
              </a:ext>
            </a:extLst>
          </p:cNvPr>
          <p:cNvGraphicFramePr/>
          <p:nvPr>
            <p:extLst>
              <p:ext uri="{D42A27DB-BD31-4B8C-83A1-F6EECF244321}">
                <p14:modId xmlns:p14="http://schemas.microsoft.com/office/powerpoint/2010/main" val="1431617206"/>
              </p:ext>
            </p:extLst>
          </p:nvPr>
        </p:nvGraphicFramePr>
        <p:xfrm>
          <a:off x="-651289" y="611758"/>
          <a:ext cx="6048672" cy="46453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96043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BE042-9F3A-CECF-3F3B-4C4018238A7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7CEFB21-1A48-22B3-DAE3-D27CCBB60769}"/>
              </a:ext>
            </a:extLst>
          </p:cNvPr>
          <p:cNvSpPr txBox="1"/>
          <p:nvPr/>
        </p:nvSpPr>
        <p:spPr>
          <a:xfrm>
            <a:off x="1331640" y="339502"/>
            <a:ext cx="3096344"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Resultados</a:t>
            </a:r>
          </a:p>
        </p:txBody>
      </p:sp>
      <p:graphicFrame>
        <p:nvGraphicFramePr>
          <p:cNvPr id="4" name="Gráfico 3">
            <a:extLst>
              <a:ext uri="{FF2B5EF4-FFF2-40B4-BE49-F238E27FC236}">
                <a16:creationId xmlns:a16="http://schemas.microsoft.com/office/drawing/2014/main" id="{2A77D59B-B6B0-7569-327F-916F68763A99}"/>
              </a:ext>
            </a:extLst>
          </p:cNvPr>
          <p:cNvGraphicFramePr/>
          <p:nvPr>
            <p:extLst>
              <p:ext uri="{D42A27DB-BD31-4B8C-83A1-F6EECF244321}">
                <p14:modId xmlns:p14="http://schemas.microsoft.com/office/powerpoint/2010/main" val="2313403518"/>
              </p:ext>
            </p:extLst>
          </p:nvPr>
        </p:nvGraphicFramePr>
        <p:xfrm>
          <a:off x="-252536" y="1275606"/>
          <a:ext cx="4248471" cy="35283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áfico 7">
            <a:extLst>
              <a:ext uri="{FF2B5EF4-FFF2-40B4-BE49-F238E27FC236}">
                <a16:creationId xmlns:a16="http://schemas.microsoft.com/office/drawing/2014/main" id="{A9F24827-3AA2-9276-F66C-282F35BE2F82}"/>
              </a:ext>
            </a:extLst>
          </p:cNvPr>
          <p:cNvGraphicFramePr/>
          <p:nvPr>
            <p:extLst>
              <p:ext uri="{D42A27DB-BD31-4B8C-83A1-F6EECF244321}">
                <p14:modId xmlns:p14="http://schemas.microsoft.com/office/powerpoint/2010/main" val="2942884563"/>
              </p:ext>
            </p:extLst>
          </p:nvPr>
        </p:nvGraphicFramePr>
        <p:xfrm>
          <a:off x="4211960" y="919295"/>
          <a:ext cx="4032448" cy="38847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a:extLst>
              <a:ext uri="{FF2B5EF4-FFF2-40B4-BE49-F238E27FC236}">
                <a16:creationId xmlns:a16="http://schemas.microsoft.com/office/drawing/2014/main" id="{4CE8A43B-9452-395C-EEBD-5ACE4628BEA9}"/>
              </a:ext>
            </a:extLst>
          </p:cNvPr>
          <p:cNvGraphicFramePr/>
          <p:nvPr>
            <p:extLst>
              <p:ext uri="{D42A27DB-BD31-4B8C-83A1-F6EECF244321}">
                <p14:modId xmlns:p14="http://schemas.microsoft.com/office/powerpoint/2010/main" val="1272074873"/>
              </p:ext>
            </p:extLst>
          </p:nvPr>
        </p:nvGraphicFramePr>
        <p:xfrm>
          <a:off x="-36511" y="1419622"/>
          <a:ext cx="4248471" cy="352839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74753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6EF4D-90B0-00D5-0E2B-5FBA7DC45B66}"/>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2D76475-3762-4B06-E545-37BBC33FD3B7}"/>
              </a:ext>
            </a:extLst>
          </p:cNvPr>
          <p:cNvSpPr txBox="1"/>
          <p:nvPr/>
        </p:nvSpPr>
        <p:spPr>
          <a:xfrm>
            <a:off x="1331640" y="339502"/>
            <a:ext cx="3096344"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Resultados</a:t>
            </a:r>
          </a:p>
        </p:txBody>
      </p:sp>
      <p:graphicFrame>
        <p:nvGraphicFramePr>
          <p:cNvPr id="3" name="Gráfico 2">
            <a:extLst>
              <a:ext uri="{FF2B5EF4-FFF2-40B4-BE49-F238E27FC236}">
                <a16:creationId xmlns:a16="http://schemas.microsoft.com/office/drawing/2014/main" id="{8709C802-8878-D850-B9A1-330BCFC767C8}"/>
              </a:ext>
            </a:extLst>
          </p:cNvPr>
          <p:cNvGraphicFramePr/>
          <p:nvPr>
            <p:extLst>
              <p:ext uri="{D42A27DB-BD31-4B8C-83A1-F6EECF244321}">
                <p14:modId xmlns:p14="http://schemas.microsoft.com/office/powerpoint/2010/main" val="4145180602"/>
              </p:ext>
            </p:extLst>
          </p:nvPr>
        </p:nvGraphicFramePr>
        <p:xfrm>
          <a:off x="539552" y="1203599"/>
          <a:ext cx="3888432" cy="3625940"/>
        </p:xfrm>
        <a:graphic>
          <a:graphicData uri="http://schemas.openxmlformats.org/drawingml/2006/chart">
            <c:chart xmlns:c="http://schemas.openxmlformats.org/drawingml/2006/chart" xmlns:r="http://schemas.openxmlformats.org/officeDocument/2006/relationships" r:id="rId3"/>
          </a:graphicData>
        </a:graphic>
      </p:graphicFrame>
      <p:sp>
        <p:nvSpPr>
          <p:cNvPr id="5" name="CuadroTexto 4">
            <a:extLst>
              <a:ext uri="{FF2B5EF4-FFF2-40B4-BE49-F238E27FC236}">
                <a16:creationId xmlns:a16="http://schemas.microsoft.com/office/drawing/2014/main" id="{814D540F-7C7B-B370-626B-F65D69F2336A}"/>
              </a:ext>
            </a:extLst>
          </p:cNvPr>
          <p:cNvSpPr txBox="1"/>
          <p:nvPr/>
        </p:nvSpPr>
        <p:spPr>
          <a:xfrm>
            <a:off x="5004048" y="2211710"/>
            <a:ext cx="3707904" cy="1272143"/>
          </a:xfrm>
          <a:prstGeom prst="rect">
            <a:avLst/>
          </a:prstGeom>
          <a:solidFill>
            <a:srgbClr val="4B8852">
              <a:alpha val="64000"/>
            </a:srgbClr>
          </a:solidFill>
          <a:ln w="57150">
            <a:noFill/>
          </a:ln>
        </p:spPr>
        <p:txBody>
          <a:bodyPr wrap="square" rtlCol="0">
            <a:spAutoFit/>
          </a:bodyPr>
          <a:lstStyle/>
          <a:p>
            <a:pPr algn="just">
              <a:spcAft>
                <a:spcPts val="1000"/>
              </a:spcAft>
            </a:pPr>
            <a:r>
              <a:rPr lang="es-ES" sz="2000" dirty="0">
                <a:latin typeface="Tahoma" panose="020B0604030504040204" pitchFamily="34" charset="0"/>
                <a:ea typeface="Tahoma" panose="020B0604030504040204" pitchFamily="34" charset="0"/>
                <a:cs typeface="Tahoma" panose="020B0604030504040204" pitchFamily="34" charset="0"/>
              </a:rPr>
              <a:t>Adherencias 53,4%</a:t>
            </a:r>
          </a:p>
          <a:p>
            <a:pPr algn="just">
              <a:spcAft>
                <a:spcPts val="1000"/>
              </a:spcAft>
            </a:pPr>
            <a:r>
              <a:rPr lang="es-ES" sz="2000" dirty="0">
                <a:latin typeface="Tahoma" panose="020B0604030504040204" pitchFamily="34" charset="0"/>
                <a:ea typeface="Tahoma" panose="020B0604030504040204" pitchFamily="34" charset="0"/>
                <a:cs typeface="Tahoma" panose="020B0604030504040204" pitchFamily="34" charset="0"/>
              </a:rPr>
              <a:t>Fibrosis hiliar 39,5%</a:t>
            </a:r>
          </a:p>
          <a:p>
            <a:pPr algn="just">
              <a:spcAft>
                <a:spcPts val="1000"/>
              </a:spcAft>
            </a:pPr>
            <a:r>
              <a:rPr lang="es-ES" sz="2000" dirty="0">
                <a:latin typeface="Tahoma" panose="020B0604030504040204" pitchFamily="34" charset="0"/>
                <a:ea typeface="Tahoma" panose="020B0604030504040204" pitchFamily="34" charset="0"/>
                <a:cs typeface="Tahoma" panose="020B0604030504040204" pitchFamily="34" charset="0"/>
              </a:rPr>
              <a:t>Conversión </a:t>
            </a:r>
            <a:r>
              <a:rPr lang="es-ES" sz="2000" dirty="0">
                <a:latin typeface="Tahoma" panose="020B0604030504040204" pitchFamily="34" charset="0"/>
                <a:ea typeface="Tahoma" panose="020B0604030504040204" pitchFamily="34" charset="0"/>
                <a:cs typeface="Tahoma" panose="020B0604030504040204" pitchFamily="34" charset="0"/>
                <a:sym typeface="Wingdings" pitchFamily="2" charset="2"/>
              </a:rPr>
              <a:t></a:t>
            </a:r>
            <a:r>
              <a:rPr lang="es-ES" sz="2000" dirty="0">
                <a:latin typeface="Tahoma" panose="020B0604030504040204" pitchFamily="34" charset="0"/>
                <a:ea typeface="Tahoma" panose="020B0604030504040204" pitchFamily="34" charset="0"/>
                <a:cs typeface="Tahoma" panose="020B0604030504040204" pitchFamily="34" charset="0"/>
              </a:rPr>
              <a:t> 6 casos (10,3%)</a:t>
            </a:r>
          </a:p>
        </p:txBody>
      </p:sp>
    </p:spTree>
    <p:extLst>
      <p:ext uri="{BB962C8B-B14F-4D97-AF65-F5344CB8AC3E}">
        <p14:creationId xmlns:p14="http://schemas.microsoft.com/office/powerpoint/2010/main" val="1186594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E41D9-7563-035A-FA00-D858CFC8FBF1}"/>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9DC9521-A5DF-E107-0C91-2EFD95CCB6EA}"/>
              </a:ext>
            </a:extLst>
          </p:cNvPr>
          <p:cNvSpPr txBox="1"/>
          <p:nvPr/>
        </p:nvSpPr>
        <p:spPr>
          <a:xfrm>
            <a:off x="1331640" y="339502"/>
            <a:ext cx="3096344"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Resultados</a:t>
            </a:r>
          </a:p>
        </p:txBody>
      </p:sp>
      <p:sp>
        <p:nvSpPr>
          <p:cNvPr id="3" name="CuadroTexto 2">
            <a:extLst>
              <a:ext uri="{FF2B5EF4-FFF2-40B4-BE49-F238E27FC236}">
                <a16:creationId xmlns:a16="http://schemas.microsoft.com/office/drawing/2014/main" id="{B138FB13-2EF8-B5AD-0217-63808FE79762}"/>
              </a:ext>
            </a:extLst>
          </p:cNvPr>
          <p:cNvSpPr txBox="1"/>
          <p:nvPr/>
        </p:nvSpPr>
        <p:spPr>
          <a:xfrm>
            <a:off x="726221" y="1360728"/>
            <a:ext cx="5231164" cy="836126"/>
          </a:xfrm>
          <a:prstGeom prst="rect">
            <a:avLst/>
          </a:prstGeom>
          <a:noFill/>
        </p:spPr>
        <p:txBody>
          <a:bodyPr wrap="square" rtlCol="0">
            <a:spAutoFit/>
          </a:bodyPr>
          <a:lstStyle/>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Media de estancia: 5 días</a:t>
            </a:r>
          </a:p>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Media drenaje pleural: 3 días</a:t>
            </a:r>
          </a:p>
        </p:txBody>
      </p:sp>
      <p:grpSp>
        <p:nvGrpSpPr>
          <p:cNvPr id="6" name="Grupo 5">
            <a:extLst>
              <a:ext uri="{FF2B5EF4-FFF2-40B4-BE49-F238E27FC236}">
                <a16:creationId xmlns:a16="http://schemas.microsoft.com/office/drawing/2014/main" id="{16EAE04E-8293-1EB9-38E4-163C109C745D}"/>
              </a:ext>
            </a:extLst>
          </p:cNvPr>
          <p:cNvGrpSpPr/>
          <p:nvPr/>
        </p:nvGrpSpPr>
        <p:grpSpPr>
          <a:xfrm>
            <a:off x="758275" y="2571750"/>
            <a:ext cx="7339418" cy="2117005"/>
            <a:chOff x="459812" y="3075806"/>
            <a:chExt cx="5526928" cy="2117005"/>
          </a:xfrm>
        </p:grpSpPr>
        <p:sp>
          <p:nvSpPr>
            <p:cNvPr id="4" name="CuadroTexto 3">
              <a:extLst>
                <a:ext uri="{FF2B5EF4-FFF2-40B4-BE49-F238E27FC236}">
                  <a16:creationId xmlns:a16="http://schemas.microsoft.com/office/drawing/2014/main" id="{91CE9CE4-24F1-BBB6-9700-0AF5091567A0}"/>
                </a:ext>
              </a:extLst>
            </p:cNvPr>
            <p:cNvSpPr txBox="1"/>
            <p:nvPr/>
          </p:nvSpPr>
          <p:spPr>
            <a:xfrm>
              <a:off x="459812" y="3075806"/>
              <a:ext cx="3707904" cy="400110"/>
            </a:xfrm>
            <a:prstGeom prst="rect">
              <a:avLst/>
            </a:prstGeom>
            <a:solidFill>
              <a:srgbClr val="4B8852">
                <a:alpha val="64000"/>
              </a:srgbClr>
            </a:solidFill>
            <a:ln w="57150">
              <a:noFill/>
            </a:ln>
          </p:spPr>
          <p:txBody>
            <a:bodyPr wrap="square" rtlCol="0">
              <a:spAutoFit/>
            </a:bodyPr>
            <a:lstStyle/>
            <a:p>
              <a:pPr algn="just">
                <a:spcAft>
                  <a:spcPts val="1000"/>
                </a:spcAft>
              </a:pPr>
              <a:r>
                <a:rPr lang="es-ES" sz="2000" dirty="0">
                  <a:latin typeface="Tahoma" panose="020B0604030504040204" pitchFamily="34" charset="0"/>
                  <a:ea typeface="Tahoma" panose="020B0604030504040204" pitchFamily="34" charset="0"/>
                  <a:cs typeface="Tahoma" panose="020B0604030504040204" pitchFamily="34" charset="0"/>
                </a:rPr>
                <a:t>Complicaciones postoperatorias</a:t>
              </a:r>
            </a:p>
          </p:txBody>
        </p:sp>
        <p:sp>
          <p:nvSpPr>
            <p:cNvPr id="5" name="CuadroTexto 4">
              <a:extLst>
                <a:ext uri="{FF2B5EF4-FFF2-40B4-BE49-F238E27FC236}">
                  <a16:creationId xmlns:a16="http://schemas.microsoft.com/office/drawing/2014/main" id="{003B0E67-D874-F94B-E696-FBF2947C378E}"/>
                </a:ext>
              </a:extLst>
            </p:cNvPr>
            <p:cNvSpPr txBox="1"/>
            <p:nvPr/>
          </p:nvSpPr>
          <p:spPr>
            <a:xfrm>
              <a:off x="755576" y="3484651"/>
              <a:ext cx="5231164" cy="1708160"/>
            </a:xfrm>
            <a:prstGeom prst="rect">
              <a:avLst/>
            </a:prstGeom>
            <a:noFill/>
          </p:spPr>
          <p:txBody>
            <a:bodyPr wrap="square" rtlCol="0">
              <a:spAutoFit/>
            </a:bodyPr>
            <a:lstStyle/>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Durante el ingreso </a:t>
              </a:r>
              <a:r>
                <a:rPr lang="es-ES" sz="2000" dirty="0">
                  <a:latin typeface="Tahoma" panose="020B0604030504040204" pitchFamily="34" charset="0"/>
                  <a:ea typeface="Tahoma" panose="020B0604030504040204" pitchFamily="34" charset="0"/>
                  <a:cs typeface="Tahoma" panose="020B0604030504040204" pitchFamily="34" charset="0"/>
                  <a:sym typeface="Wingdings" pitchFamily="2" charset="2"/>
                </a:rPr>
                <a:t></a:t>
              </a:r>
              <a:r>
                <a:rPr lang="es-ES" sz="2000" dirty="0">
                  <a:latin typeface="Tahoma" panose="020B0604030504040204" pitchFamily="34" charset="0"/>
                  <a:ea typeface="Tahoma" panose="020B0604030504040204" pitchFamily="34" charset="0"/>
                  <a:cs typeface="Tahoma" panose="020B0604030504040204" pitchFamily="34" charset="0"/>
                </a:rPr>
                <a:t> 32,8%</a:t>
              </a:r>
            </a:p>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Al alta </a:t>
              </a:r>
              <a:r>
                <a:rPr lang="es-ES" sz="2000" dirty="0">
                  <a:latin typeface="Tahoma" panose="020B0604030504040204" pitchFamily="34" charset="0"/>
                  <a:ea typeface="Tahoma" panose="020B0604030504040204" pitchFamily="34" charset="0"/>
                  <a:cs typeface="Tahoma" panose="020B0604030504040204" pitchFamily="34" charset="0"/>
                  <a:sym typeface="Wingdings" pitchFamily="2" charset="2"/>
                </a:rPr>
                <a:t></a:t>
              </a:r>
              <a:r>
                <a:rPr lang="es-ES" sz="2000" dirty="0">
                  <a:latin typeface="Tahoma" panose="020B0604030504040204" pitchFamily="34" charset="0"/>
                  <a:ea typeface="Tahoma" panose="020B0604030504040204" pitchFamily="34" charset="0"/>
                  <a:cs typeface="Tahoma" panose="020B0604030504040204" pitchFamily="34" charset="0"/>
                </a:rPr>
                <a:t> 19%</a:t>
              </a:r>
            </a:p>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Reingreso </a:t>
              </a:r>
              <a:r>
                <a:rPr lang="es-ES" sz="2000" dirty="0">
                  <a:latin typeface="Tahoma" panose="020B0604030504040204" pitchFamily="34" charset="0"/>
                  <a:ea typeface="Tahoma" panose="020B0604030504040204" pitchFamily="34" charset="0"/>
                  <a:cs typeface="Tahoma" panose="020B0604030504040204" pitchFamily="34" charset="0"/>
                  <a:sym typeface="Wingdings" pitchFamily="2" charset="2"/>
                </a:rPr>
                <a:t> 8 pacientes (13,8%)</a:t>
              </a:r>
              <a:endParaRPr lang="es-ES" sz="2000" dirty="0">
                <a:latin typeface="Tahoma" panose="020B0604030504040204" pitchFamily="34" charset="0"/>
                <a:ea typeface="Tahoma" panose="020B0604030504040204" pitchFamily="34" charset="0"/>
                <a:cs typeface="Tahoma" panose="020B0604030504040204" pitchFamily="34" charset="0"/>
              </a:endParaRPr>
            </a:p>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Mortalidad al año de la intervención </a:t>
              </a:r>
              <a:r>
                <a:rPr lang="es-ES" sz="2000" dirty="0">
                  <a:latin typeface="Tahoma" panose="020B0604030504040204" pitchFamily="34" charset="0"/>
                  <a:ea typeface="Tahoma" panose="020B0604030504040204" pitchFamily="34" charset="0"/>
                  <a:cs typeface="Tahoma" panose="020B0604030504040204" pitchFamily="34" charset="0"/>
                  <a:sym typeface="Wingdings" pitchFamily="2" charset="2"/>
                </a:rPr>
                <a:t> 9 pacientes</a:t>
              </a:r>
              <a:endParaRPr lang="es-ES" sz="2000" dirty="0">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2525265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F7E10-C021-4B03-8D1B-6AB1ED64393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407AA823-7FBE-BB61-CC88-12395EB0DA99}"/>
              </a:ext>
            </a:extLst>
          </p:cNvPr>
          <p:cNvSpPr txBox="1"/>
          <p:nvPr/>
        </p:nvSpPr>
        <p:spPr>
          <a:xfrm>
            <a:off x="1331640" y="339502"/>
            <a:ext cx="3096344"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Resultados</a:t>
            </a:r>
          </a:p>
        </p:txBody>
      </p:sp>
      <p:pic>
        <p:nvPicPr>
          <p:cNvPr id="12" name="Imagen 11" descr="Interfaz de usuario gráfica, Aplicación, Tabla&#10;&#10;El contenido generado por IA puede ser incorrecto.">
            <a:extLst>
              <a:ext uri="{FF2B5EF4-FFF2-40B4-BE49-F238E27FC236}">
                <a16:creationId xmlns:a16="http://schemas.microsoft.com/office/drawing/2014/main" id="{0AE625E8-21F5-95CA-A81F-677A076B72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6168" y="957174"/>
            <a:ext cx="6211664" cy="4103401"/>
          </a:xfrm>
          <a:prstGeom prst="rect">
            <a:avLst/>
          </a:prstGeom>
        </p:spPr>
      </p:pic>
      <p:sp>
        <p:nvSpPr>
          <p:cNvPr id="13" name="Rectángulo 12">
            <a:extLst>
              <a:ext uri="{FF2B5EF4-FFF2-40B4-BE49-F238E27FC236}">
                <a16:creationId xmlns:a16="http://schemas.microsoft.com/office/drawing/2014/main" id="{336999A4-E1F7-31D8-45B5-E8FBB5284456}"/>
              </a:ext>
            </a:extLst>
          </p:cNvPr>
          <p:cNvSpPr/>
          <p:nvPr/>
        </p:nvSpPr>
        <p:spPr>
          <a:xfrm>
            <a:off x="1466168" y="1275606"/>
            <a:ext cx="6211664" cy="360040"/>
          </a:xfrm>
          <a:prstGeom prst="rect">
            <a:avLst/>
          </a:prstGeom>
          <a:noFill/>
          <a:ln w="60325">
            <a:solidFill>
              <a:srgbClr val="B93D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80553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365B0-1480-11DB-C130-0833B6EF02E6}"/>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45669274-E8B6-E7D1-0838-4B9026294092}"/>
              </a:ext>
            </a:extLst>
          </p:cNvPr>
          <p:cNvSpPr txBox="1"/>
          <p:nvPr/>
        </p:nvSpPr>
        <p:spPr>
          <a:xfrm>
            <a:off x="1331640" y="339502"/>
            <a:ext cx="3096344"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Resultados</a:t>
            </a:r>
          </a:p>
        </p:txBody>
      </p:sp>
      <p:pic>
        <p:nvPicPr>
          <p:cNvPr id="5" name="Imagen 4" descr="Interfaz de usuario gráfica, Aplicación, Tabla&#10;&#10;El contenido generado por IA puede ser incorrecto.">
            <a:extLst>
              <a:ext uri="{FF2B5EF4-FFF2-40B4-BE49-F238E27FC236}">
                <a16:creationId xmlns:a16="http://schemas.microsoft.com/office/drawing/2014/main" id="{2271F227-D850-9DF7-9144-94C88A404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985833"/>
            <a:ext cx="6347333" cy="4024882"/>
          </a:xfrm>
          <a:prstGeom prst="rect">
            <a:avLst/>
          </a:prstGeom>
        </p:spPr>
      </p:pic>
      <p:sp>
        <p:nvSpPr>
          <p:cNvPr id="6" name="Rectángulo 5">
            <a:extLst>
              <a:ext uri="{FF2B5EF4-FFF2-40B4-BE49-F238E27FC236}">
                <a16:creationId xmlns:a16="http://schemas.microsoft.com/office/drawing/2014/main" id="{D2A6CF72-C82D-8F43-CE50-E7BEE09817E2}"/>
              </a:ext>
            </a:extLst>
          </p:cNvPr>
          <p:cNvSpPr/>
          <p:nvPr/>
        </p:nvSpPr>
        <p:spPr>
          <a:xfrm>
            <a:off x="1641564" y="1274515"/>
            <a:ext cx="6530836" cy="357649"/>
          </a:xfrm>
          <a:prstGeom prst="rect">
            <a:avLst/>
          </a:prstGeom>
          <a:noFill/>
          <a:ln w="60325">
            <a:solidFill>
              <a:srgbClr val="B93D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64257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86462-5CB7-1E1B-4171-356A10DC858E}"/>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E9A7C01-E090-01FC-7525-B77600C0134A}"/>
              </a:ext>
            </a:extLst>
          </p:cNvPr>
          <p:cNvSpPr txBox="1"/>
          <p:nvPr/>
        </p:nvSpPr>
        <p:spPr>
          <a:xfrm>
            <a:off x="1331640" y="341243"/>
            <a:ext cx="3024336" cy="646331"/>
          </a:xfrm>
          <a:prstGeom prst="rect">
            <a:avLst/>
          </a:prstGeom>
          <a:noFill/>
        </p:spPr>
        <p:txBody>
          <a:bodyPr wrap="square" rtlCol="0">
            <a:spAutoFit/>
          </a:bodyPr>
          <a:lstStyle/>
          <a:p>
            <a:r>
              <a:rPr lang="es-ES" sz="3600" dirty="0">
                <a:solidFill>
                  <a:srgbClr val="085138"/>
                </a:solidFill>
                <a:latin typeface="Tahoma" panose="020B0604030504040204" pitchFamily="34" charset="0"/>
                <a:ea typeface="Tahoma" panose="020B0604030504040204" pitchFamily="34" charset="0"/>
                <a:cs typeface="Tahoma" panose="020B0604030504040204" pitchFamily="34" charset="0"/>
              </a:rPr>
              <a:t>Conclusiones</a:t>
            </a:r>
          </a:p>
        </p:txBody>
      </p:sp>
      <p:sp>
        <p:nvSpPr>
          <p:cNvPr id="4" name="CuadroTexto 3">
            <a:extLst>
              <a:ext uri="{FF2B5EF4-FFF2-40B4-BE49-F238E27FC236}">
                <a16:creationId xmlns:a16="http://schemas.microsoft.com/office/drawing/2014/main" id="{4CFC14E4-B3AE-3DEF-C98B-22F9664EF51C}"/>
              </a:ext>
            </a:extLst>
          </p:cNvPr>
          <p:cNvSpPr txBox="1"/>
          <p:nvPr/>
        </p:nvSpPr>
        <p:spPr>
          <a:xfrm>
            <a:off x="323528" y="1275606"/>
            <a:ext cx="8208912" cy="3652282"/>
          </a:xfrm>
          <a:prstGeom prst="rect">
            <a:avLst/>
          </a:prstGeom>
          <a:noFill/>
        </p:spPr>
        <p:txBody>
          <a:bodyPr wrap="square" rtlCol="0">
            <a:spAutoFit/>
          </a:bodyPr>
          <a:lstStyle/>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En más de la mitad de los pacientes intervenidos tras recibir tratamiento neoadyuvante se describió la presencia de adherencias significativas.</a:t>
            </a:r>
          </a:p>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La mayoría de los pacientes no sufrió complicaciones postoperatorias. </a:t>
            </a:r>
          </a:p>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Dentro de los que presentaron complicaciones la más frecuente fue la anemia postoperatoria en rango transfusional. </a:t>
            </a:r>
          </a:p>
          <a:p>
            <a:pPr marL="342900" indent="-342900" algn="just">
              <a:spcAft>
                <a:spcPts val="1000"/>
              </a:spcAft>
              <a:buFont typeface="Arial" panose="020B0604020202020204" pitchFamily="34" charset="0"/>
              <a:buChar char="•"/>
            </a:pPr>
            <a:r>
              <a:rPr lang="es-ES" sz="2000" dirty="0">
                <a:latin typeface="Tahoma" panose="020B0604030504040204" pitchFamily="34" charset="0"/>
                <a:ea typeface="Tahoma" panose="020B0604030504040204" pitchFamily="34" charset="0"/>
                <a:cs typeface="Tahoma" panose="020B0604030504040204" pitchFamily="34" charset="0"/>
              </a:rPr>
              <a:t>La mediana de días de drenaje e ingreso fue similar a la descrita en la literatura.</a:t>
            </a:r>
          </a:p>
          <a:p>
            <a:pPr marL="285750" indent="-285750">
              <a:buFont typeface="Arial" panose="020B0604020202020204" pitchFamily="34" charset="0"/>
              <a:buChar char="•"/>
            </a:pPr>
            <a:endParaRPr lang="es-ES" dirty="0"/>
          </a:p>
        </p:txBody>
      </p:sp>
    </p:spTree>
    <p:extLst>
      <p:ext uri="{BB962C8B-B14F-4D97-AF65-F5344CB8AC3E}">
        <p14:creationId xmlns:p14="http://schemas.microsoft.com/office/powerpoint/2010/main" val="19234977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1438</TotalTime>
  <Words>382</Words>
  <Application>Microsoft Macintosh PowerPoint</Application>
  <PresentationFormat>Presentación en pantalla (16:9)</PresentationFormat>
  <Paragraphs>82</Paragraphs>
  <Slides>13</Slides>
  <Notes>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Aptos</vt:lpstr>
      <vt:lpstr>Arial</vt:lpstr>
      <vt:lpstr>Calibri</vt:lpstr>
      <vt:lpstr>Tahoma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Maria Mercedes Congregado Gonzalez</cp:lastModifiedBy>
  <cp:revision>30</cp:revision>
  <dcterms:created xsi:type="dcterms:W3CDTF">2025-10-16T09:08:13Z</dcterms:created>
  <dcterms:modified xsi:type="dcterms:W3CDTF">2026-03-02T22:54:36Z</dcterms:modified>
</cp:coreProperties>
</file>