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4"/>
  </p:normalViewPr>
  <p:slideViewPr>
    <p:cSldViewPr>
      <p:cViewPr>
        <p:scale>
          <a:sx n="150" d="100"/>
          <a:sy n="150" d="100"/>
        </p:scale>
        <p:origin x="1064" y="40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4B05538-8D64-A2A9-E981-024FDD697EE8}"/>
              </a:ext>
            </a:extLst>
          </p:cNvPr>
          <p:cNvSpPr txBox="1"/>
          <p:nvPr/>
        </p:nvSpPr>
        <p:spPr>
          <a:xfrm>
            <a:off x="1907704" y="1419622"/>
            <a:ext cx="56886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CORRECCIÓN DEL PECTUS EXCAVATUM MEDIANTE PRÓTESIS DE SILICONA PERSONALIZADAS: EXPERIENCIA EN NUESTRA UNIDAD</a:t>
            </a:r>
          </a:p>
          <a:p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EC45FD1-3E8D-A04B-2B3E-30653746F10B}"/>
              </a:ext>
            </a:extLst>
          </p:cNvPr>
          <p:cNvSpPr txBox="1"/>
          <p:nvPr/>
        </p:nvSpPr>
        <p:spPr>
          <a:xfrm>
            <a:off x="2915816" y="3435846"/>
            <a:ext cx="52565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DIEGO FABIAN TAVERA ARCE</a:t>
            </a:r>
          </a:p>
          <a:p>
            <a:pPr algn="r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CIRUGIA TORACICA</a:t>
            </a:r>
          </a:p>
          <a:p>
            <a:pPr algn="r"/>
            <a:r>
              <a:rPr lang="es-E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Hospital Universitario Puerta del Mar, Cádiz, España</a:t>
            </a:r>
          </a:p>
          <a:p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65FCAA13-BF44-D277-A490-69F28A94ADA3}"/>
              </a:ext>
            </a:extLst>
          </p:cNvPr>
          <p:cNvSpPr txBox="1"/>
          <p:nvPr/>
        </p:nvSpPr>
        <p:spPr>
          <a:xfrm>
            <a:off x="1259632" y="1419622"/>
            <a:ext cx="655272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Introducción/Objetivos</a:t>
            </a:r>
            <a:endParaRPr lang="es-ES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s-ES" sz="1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</a:t>
            </a:r>
            <a:r>
              <a:rPr lang="es-E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pectus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excavatum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es la malformación congénita de la pared torácica más frecuente.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Incidencia estimada de 1/400–1000 nacidos vivos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838ACC-8766-CCB1-7B9F-1100D6E14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2571750"/>
            <a:ext cx="2496277" cy="18722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513FE42-F5E5-D393-2059-FC98897A024C}"/>
              </a:ext>
            </a:extLst>
          </p:cNvPr>
          <p:cNvSpPr txBox="1"/>
          <p:nvPr/>
        </p:nvSpPr>
        <p:spPr>
          <a:xfrm>
            <a:off x="899592" y="1851670"/>
            <a:ext cx="63367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Tradicionalmente se han empleado la técnica abierta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Ravitch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y la reparación mínimamente invasiva con la técnica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Nuss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nuestra unidad hemos incorporado una alternativa menos invasiva basada en prótesis de silicona personalizadas.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Recuperación postoperatoria más rápida y excelentes resultados estéticos.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A3D361F-F64C-34AE-526A-21AD1AE89C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843" y="1225854"/>
            <a:ext cx="1323130" cy="2872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918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D540CAF7-71B9-B00B-4849-9AD1020B0C9C}"/>
              </a:ext>
            </a:extLst>
          </p:cNvPr>
          <p:cNvSpPr txBox="1"/>
          <p:nvPr/>
        </p:nvSpPr>
        <p:spPr>
          <a:xfrm>
            <a:off x="1943708" y="1494532"/>
            <a:ext cx="52565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El objetivo de este estudio es describir nuestra experiencia en la corrección del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pectus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dirty="0" err="1">
                <a:latin typeface="Arial" panose="020B0604020202020204" pitchFamily="34" charset="0"/>
                <a:cs typeface="Arial" panose="020B0604020202020204" pitchFamily="34" charset="0"/>
              </a:rPr>
              <a:t>excavatum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 mediante implantes personalizados, evaluando sus resultados clínicos y estéticos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B140F6-93DE-5E6F-6DA9-3C2B6202F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787774"/>
            <a:ext cx="2400267" cy="18002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9174450-FDF9-FE2E-7AF4-7BD04FC01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087" y="2787774"/>
            <a:ext cx="2400267" cy="18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52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F8DEBA7-2A38-4007-74CA-ED12053D4C9E}"/>
              </a:ext>
            </a:extLst>
          </p:cNvPr>
          <p:cNvSpPr txBox="1"/>
          <p:nvPr/>
        </p:nvSpPr>
        <p:spPr>
          <a:xfrm>
            <a:off x="1403648" y="1275606"/>
            <a:ext cx="640871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Entre 2017 y 2025 se intervinieron 13 pacientes con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pectus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excavatum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(12 varones, 1 mujer; media de edad: 22.5 años).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Excepto un caso moderado, el resto presentaban deformidades leves, pero con repercusión psicológica significativa. Ningún caso presentaba alteraciones respiratorias ni cardiológicas previas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Se realizó una tomografía computarizada (TC) torácica con parámetros específicos para el diseño de las prótesis. 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067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F94BD0D-CDD6-1955-164E-8BD15D0FAB54}"/>
              </a:ext>
            </a:extLst>
          </p:cNvPr>
          <p:cNvSpPr txBox="1"/>
          <p:nvPr/>
        </p:nvSpPr>
        <p:spPr>
          <a:xfrm>
            <a:off x="539552" y="1566964"/>
            <a:ext cx="52565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técnica quirúrgica consistió en una incisión esternal vertical pequeña, disección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subpectoral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según el defecto a corregir, colocación del implante y cierre por planos, dejando drenaje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periprotésico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El seguimiento incluyó revisiones semanales para revisión de la herida, monitorización del débito y retirada del drenaje, así como valoración de la satisfacción estética de los pacientes.</a:t>
            </a:r>
          </a:p>
          <a:p>
            <a:endParaRPr lang="es-E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FBD341E-6306-3AB9-971B-EC5192B73C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90" y="1219227"/>
            <a:ext cx="3003798" cy="3003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783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01D48AB-45C1-4B1A-3F71-F4418102CC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046690"/>
              </p:ext>
            </p:extLst>
          </p:nvPr>
        </p:nvGraphicFramePr>
        <p:xfrm>
          <a:off x="1403648" y="627534"/>
          <a:ext cx="6624736" cy="42553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>
                  <a:extLst>
                    <a:ext uri="{9D8B030D-6E8A-4147-A177-3AD203B41FA5}">
                      <a16:colId xmlns:a16="http://schemas.microsoft.com/office/drawing/2014/main" val="428651652"/>
                    </a:ext>
                  </a:extLst>
                </a:gridCol>
                <a:gridCol w="3312368">
                  <a:extLst>
                    <a:ext uri="{9D8B030D-6E8A-4147-A177-3AD203B41FA5}">
                      <a16:colId xmlns:a16="http://schemas.microsoft.com/office/drawing/2014/main" val="143218150"/>
                    </a:ext>
                  </a:extLst>
                </a:gridCol>
              </a:tblGrid>
              <a:tr h="496973">
                <a:tc>
                  <a:txBody>
                    <a:bodyPr/>
                    <a:lstStyle/>
                    <a:p>
                      <a:pPr algn="ctr"/>
                      <a:r>
                        <a:rPr lang="es-ES" sz="20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Estancia hospitalaria 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b="0" kern="120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2.07 días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052717"/>
                  </a:ext>
                </a:extLst>
              </a:tr>
              <a:tr h="49697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Duración media del procedimiento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 minutos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33033"/>
                  </a:ext>
                </a:extLst>
              </a:tr>
              <a:tr h="49697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Tiempo medio con drenaje</a:t>
                      </a: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30.2 días</a:t>
                      </a:r>
                      <a:r>
                        <a:rPr lang="es-E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536542"/>
                  </a:ext>
                </a:extLst>
              </a:tr>
              <a:tr h="2009501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Complicaciones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casos con complicaciones. </a:t>
                      </a:r>
                    </a:p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sangrado postoperatorio: reintervención quirúrgica </a:t>
                      </a:r>
                    </a:p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infección protésica con colecciones: retirada del implante.</a:t>
                      </a:r>
                    </a:p>
                    <a:p>
                      <a:pPr algn="ctr"/>
                      <a:r>
                        <a:rPr lang="es-ES" sz="180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seroma tras la retirada del drenaje: tratamiento conservador</a:t>
                      </a:r>
                      <a:r>
                        <a:rPr lang="es-ES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s-E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14931"/>
                  </a:ext>
                </a:extLst>
              </a:tr>
            </a:tbl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6AB25DB1-08B6-9AB6-1B36-010B1C95AF01}"/>
              </a:ext>
            </a:extLst>
          </p:cNvPr>
          <p:cNvSpPr txBox="1"/>
          <p:nvPr/>
        </p:nvSpPr>
        <p:spPr>
          <a:xfrm>
            <a:off x="1331640" y="12347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65972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9B1A88D-700A-B94A-E643-27B432605264}"/>
              </a:ext>
            </a:extLst>
          </p:cNvPr>
          <p:cNvSpPr txBox="1"/>
          <p:nvPr/>
        </p:nvSpPr>
        <p:spPr>
          <a:xfrm>
            <a:off x="1655676" y="1419622"/>
            <a:ext cx="583264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corrección del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pectus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excavatum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mediante prótesis de silicona personalizadas constituye una opción segura, con baja morbimortalidad, recuperación postoperatoria precoz y corta estancia hospitalaria. </a:t>
            </a:r>
          </a:p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Constituye una alternativa eficaz a las técnicas convencionales más invasivas, proporcionando resultados estéticos muy satisfactorios y un alto grado de aceptación entre los pacientes.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1620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233CC9-BC2D-29B7-777F-EA1E4E79B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425" y="1059582"/>
            <a:ext cx="6919150" cy="3603724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826DC7CF-338D-1B43-D448-631A7764A926}"/>
              </a:ext>
            </a:extLst>
          </p:cNvPr>
          <p:cNvSpPr txBox="1"/>
          <p:nvPr/>
        </p:nvSpPr>
        <p:spPr>
          <a:xfrm>
            <a:off x="1475656" y="480194"/>
            <a:ext cx="4896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MUCHAS GRACIAS...</a:t>
            </a:r>
          </a:p>
        </p:txBody>
      </p:sp>
    </p:spTree>
    <p:extLst>
      <p:ext uri="{BB962C8B-B14F-4D97-AF65-F5344CB8AC3E}">
        <p14:creationId xmlns:p14="http://schemas.microsoft.com/office/powerpoint/2010/main" val="118132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360</Words>
  <Application>Microsoft Macintosh PowerPoint</Application>
  <PresentationFormat>Presentación en pantalla (16:9)</PresentationFormat>
  <Paragraphs>42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2" baseType="lpstr">
      <vt:lpstr>Arial</vt:lpstr>
      <vt:lpstr>Calibri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Diego Tavera Arce</cp:lastModifiedBy>
  <cp:revision>3</cp:revision>
  <dcterms:created xsi:type="dcterms:W3CDTF">2025-10-16T09:08:13Z</dcterms:created>
  <dcterms:modified xsi:type="dcterms:W3CDTF">2026-03-01T18:51:54Z</dcterms:modified>
</cp:coreProperties>
</file>