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514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057CC-FDD2-4A6D-872F-E4BA5282CED5}" type="datetimeFigureOut">
              <a:rPr lang="es-ES" smtClean="0"/>
              <a:t>28/02/2026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DA420-2ADD-4463-8194-8B6DA0C04C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955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483518"/>
            <a:ext cx="8229600" cy="857250"/>
          </a:xfrm>
        </p:spPr>
        <p:txBody>
          <a:bodyPr>
            <a:no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las mutaciones SERPINA1 en el complejo fibrosis-enfisema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45879" y="2019199"/>
            <a:ext cx="1512168" cy="36933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372200" y="2154573"/>
            <a:ext cx="1512168" cy="36933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7"/>
          <p:cNvCxnSpPr/>
          <p:nvPr/>
        </p:nvCxnSpPr>
        <p:spPr>
          <a:xfrm>
            <a:off x="1115616" y="1203598"/>
            <a:ext cx="75711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179512" y="1203598"/>
            <a:ext cx="914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 err="1"/>
              <a:t>A.Fernández</a:t>
            </a:r>
            <a:r>
              <a:rPr lang="es-ES" sz="800" dirty="0"/>
              <a:t> Boza (1), N. Castelo Branco Carvajal (1), C. López Ramírez (1), J. Antonio Rodríguez Portal (1,2), José Luis López-Campos (1,2), Á. López Bauza (1</a:t>
            </a:r>
            <a:r>
              <a:rPr lang="es-ES" sz="800" dirty="0" smtClean="0"/>
              <a:t>)</a:t>
            </a:r>
          </a:p>
          <a:p>
            <a:pPr algn="ctr"/>
            <a:endParaRPr lang="es-ES" sz="800" dirty="0"/>
          </a:p>
          <a:p>
            <a:pPr algn="ctr"/>
            <a:r>
              <a:rPr lang="es-ES" sz="800" dirty="0" smtClean="0"/>
              <a:t>(</a:t>
            </a:r>
            <a:r>
              <a:rPr lang="es-ES" sz="800" dirty="0"/>
              <a:t>1) Unidad Médico-Quirúrgica de Enfermedades Respiratorias. Instituto de Biomedicina de Sevilla (</a:t>
            </a:r>
            <a:r>
              <a:rPr lang="es-ES" sz="800" dirty="0" err="1"/>
              <a:t>IBiS</a:t>
            </a:r>
            <a:r>
              <a:rPr lang="es-ES" sz="800" dirty="0"/>
              <a:t>). Hospital Universitario Virgen del Rocío/Universidad de Sevilla, </a:t>
            </a:r>
            <a:r>
              <a:rPr lang="es-ES" sz="800" dirty="0" smtClean="0"/>
              <a:t>España.</a:t>
            </a:r>
            <a:endParaRPr lang="es-ES" sz="800" dirty="0"/>
          </a:p>
          <a:p>
            <a:pPr algn="ctr"/>
            <a:r>
              <a:rPr lang="es-ES" sz="800" dirty="0"/>
              <a:t>(2) Centro de Investigación Biomédica en Red de Enfermedades Respiratorias (CIBERES). Instituto de Salud Carlos III, Madrid, </a:t>
            </a:r>
            <a:r>
              <a:rPr lang="es-ES" sz="800" dirty="0" smtClean="0"/>
              <a:t>España.</a:t>
            </a:r>
            <a:endParaRPr lang="es-ES" sz="800" dirty="0"/>
          </a:p>
          <a:p>
            <a:pPr algn="ctr"/>
            <a:endParaRPr lang="es-ES" sz="8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39552" y="4282290"/>
            <a:ext cx="3888432" cy="646331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smtClean="0">
                <a:latin typeface="Arial" panose="020B0604020202020204" pitchFamily="34" charset="0"/>
                <a:cs typeface="Arial" panose="020B0604020202020204" pitchFamily="34" charset="0"/>
              </a:rPr>
              <a:t>Analizar la frecuencia de mutaciones de SERPINA1 en CFPE frente a fibrosis no CFPE y evaluar su impacto clínico-funcional.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91924" y="2026245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/>
              <a:t>🔎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07504" y="4405400"/>
            <a:ext cx="561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🎯</a:t>
            </a:r>
          </a:p>
        </p:txBody>
      </p:sp>
      <p:pic>
        <p:nvPicPr>
          <p:cNvPr id="19" name="Marcador de contenido 1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81" y="2467097"/>
            <a:ext cx="2901603" cy="1744241"/>
          </a:xfrm>
        </p:spPr>
      </p:pic>
      <p:sp>
        <p:nvSpPr>
          <p:cNvPr id="21" name="CuadroTexto 20"/>
          <p:cNvSpPr txBox="1"/>
          <p:nvPr/>
        </p:nvSpPr>
        <p:spPr>
          <a:xfrm>
            <a:off x="3178984" y="3651870"/>
            <a:ext cx="600928" cy="30529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DAAT</a:t>
            </a:r>
            <a:endParaRPr lang="es-ES" sz="1400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30" y="1968871"/>
            <a:ext cx="1242828" cy="996452"/>
          </a:xfrm>
          <a:prstGeom prst="rect">
            <a:avLst/>
          </a:prstGeom>
        </p:spPr>
      </p:pic>
      <p:pic>
        <p:nvPicPr>
          <p:cNvPr id="23" name="Marcador de contenido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59782"/>
            <a:ext cx="1442186" cy="1298787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5846861" y="2139184"/>
            <a:ext cx="5418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📝</a:t>
            </a:r>
          </a:p>
        </p:txBody>
      </p:sp>
      <p:sp>
        <p:nvSpPr>
          <p:cNvPr id="32" name="CuadroTexto 31"/>
          <p:cNvSpPr txBox="1"/>
          <p:nvPr/>
        </p:nvSpPr>
        <p:spPr>
          <a:xfrm>
            <a:off x="5626655" y="2711294"/>
            <a:ext cx="3266465" cy="338554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Diseño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observacional</a:t>
            </a:r>
          </a:p>
        </p:txBody>
      </p:sp>
      <p:cxnSp>
        <p:nvCxnSpPr>
          <p:cNvPr id="34" name="Conector recto 33"/>
          <p:cNvCxnSpPr/>
          <p:nvPr/>
        </p:nvCxnSpPr>
        <p:spPr>
          <a:xfrm>
            <a:off x="3178984" y="2931790"/>
            <a:ext cx="7449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/>
          <p:cNvCxnSpPr/>
          <p:nvPr/>
        </p:nvCxnSpPr>
        <p:spPr>
          <a:xfrm>
            <a:off x="318356" y="1851670"/>
            <a:ext cx="86461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CuadroTexto 36"/>
          <p:cNvSpPr txBox="1"/>
          <p:nvPr/>
        </p:nvSpPr>
        <p:spPr>
          <a:xfrm>
            <a:off x="5724128" y="3427500"/>
            <a:ext cx="889222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CFPE</a:t>
            </a:r>
          </a:p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(n 22)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6789312" y="3173406"/>
            <a:ext cx="2175176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</a:t>
            </a:r>
            <a:r>
              <a:rPr lang="es-ES" dirty="0" smtClean="0"/>
              <a:t>nfermedad </a:t>
            </a:r>
            <a:r>
              <a:rPr lang="es-ES" dirty="0"/>
              <a:t>pulmonar </a:t>
            </a:r>
            <a:r>
              <a:rPr lang="es-ES" dirty="0" err="1"/>
              <a:t>fibrosante</a:t>
            </a:r>
            <a:r>
              <a:rPr lang="es-ES" dirty="0"/>
              <a:t> sin enfisema </a:t>
            </a:r>
            <a:endParaRPr lang="es-ES" dirty="0" smtClean="0"/>
          </a:p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(n 29)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5724128" y="4518478"/>
            <a:ext cx="2520280" cy="369332"/>
          </a:xfrm>
          <a:prstGeom prst="rect">
            <a:avLst/>
          </a:prstGeom>
          <a:noFill/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PFR, ATT, RFA, </a:t>
            </a:r>
            <a:r>
              <a:rPr lang="es-ES" dirty="0" err="1"/>
              <a:t>AlphaID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626" y="4977079"/>
            <a:ext cx="933484" cy="110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483518"/>
            <a:ext cx="8229600" cy="857250"/>
          </a:xfrm>
        </p:spPr>
        <p:txBody>
          <a:bodyPr>
            <a:noAutofit/>
          </a:bodyPr>
          <a:lstStyle/>
          <a:p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 de las mutaciones SERPINA1 en el complejo fibrosis-enfisema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699792" y="1914386"/>
            <a:ext cx="1512168" cy="36933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981824" y="2014850"/>
            <a:ext cx="1728192" cy="36933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1115616" y="1203598"/>
            <a:ext cx="75711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107504" y="1203598"/>
            <a:ext cx="9145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 err="1"/>
              <a:t>A.Fernández</a:t>
            </a:r>
            <a:r>
              <a:rPr lang="es-ES" sz="800" dirty="0"/>
              <a:t> Boza (1), N. Castelo Branco Carvajal (1), C. López Ramírez (1), J. Antonio Rodríguez Portal (1,2), José Luis López-Campos (1,2), Á. López Bauza (1</a:t>
            </a:r>
            <a:r>
              <a:rPr lang="es-ES" sz="800" dirty="0" smtClean="0"/>
              <a:t>)</a:t>
            </a:r>
          </a:p>
          <a:p>
            <a:pPr algn="ctr"/>
            <a:endParaRPr lang="es-ES" sz="800" dirty="0"/>
          </a:p>
          <a:p>
            <a:pPr algn="ctr"/>
            <a:r>
              <a:rPr lang="es-ES" sz="800" dirty="0" smtClean="0"/>
              <a:t>(</a:t>
            </a:r>
            <a:r>
              <a:rPr lang="es-ES" sz="800" dirty="0"/>
              <a:t>1) Unidad Médico-Quirúrgica de Enfermedades Respiratorias. Instituto de Biomedicina de Sevilla (</a:t>
            </a:r>
            <a:r>
              <a:rPr lang="es-ES" sz="800" dirty="0" err="1"/>
              <a:t>IBiS</a:t>
            </a:r>
            <a:r>
              <a:rPr lang="es-ES" sz="800" dirty="0"/>
              <a:t>). Hospital Universitario Virgen del Rocío/Universidad de Sevilla, </a:t>
            </a:r>
            <a:r>
              <a:rPr lang="es-ES" sz="800" dirty="0" smtClean="0"/>
              <a:t>España.</a:t>
            </a:r>
            <a:endParaRPr lang="es-ES" sz="800" dirty="0"/>
          </a:p>
          <a:p>
            <a:pPr algn="ctr"/>
            <a:r>
              <a:rPr lang="es-ES" sz="800" dirty="0"/>
              <a:t>(2) Centro de Investigación Biomédica en Red de Enfermedades Respiratorias (CIBERES). Instituto de Salud Carlos III, Madrid, </a:t>
            </a:r>
            <a:r>
              <a:rPr lang="es-ES" sz="800" dirty="0" smtClean="0"/>
              <a:t>España.</a:t>
            </a:r>
            <a:endParaRPr lang="es-ES" sz="800" dirty="0"/>
          </a:p>
          <a:p>
            <a:pPr algn="ctr"/>
            <a:endParaRPr lang="es-ES" sz="8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35" y="1888221"/>
            <a:ext cx="355110" cy="41002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519" y="1983342"/>
            <a:ext cx="318687" cy="40084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6670577" y="2487548"/>
            <a:ext cx="2304256" cy="175432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mutaciones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heterocigotas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SERPINA1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no se asociaron a un fenotipo diferenciado en el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CFPE, ni parecen incluir en la aparición de enfisema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pero sí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 observa una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peor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función pulmonar en los pacientes con la combinación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portadores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la mutación.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7" name="Tabla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968723"/>
              </p:ext>
            </p:extLst>
          </p:nvPr>
        </p:nvGraphicFramePr>
        <p:xfrm>
          <a:off x="107504" y="2355726"/>
          <a:ext cx="6261342" cy="2664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0342">
                  <a:extLst>
                    <a:ext uri="{9D8B030D-6E8A-4147-A177-3AD203B41FA5}">
                      <a16:colId xmlns:a16="http://schemas.microsoft.com/office/drawing/2014/main" val="1263288293"/>
                    </a:ext>
                  </a:extLst>
                </a:gridCol>
                <a:gridCol w="1091616">
                  <a:extLst>
                    <a:ext uri="{9D8B030D-6E8A-4147-A177-3AD203B41FA5}">
                      <a16:colId xmlns:a16="http://schemas.microsoft.com/office/drawing/2014/main" val="3552910543"/>
                    </a:ext>
                  </a:extLst>
                </a:gridCol>
                <a:gridCol w="1091616">
                  <a:extLst>
                    <a:ext uri="{9D8B030D-6E8A-4147-A177-3AD203B41FA5}">
                      <a16:colId xmlns:a16="http://schemas.microsoft.com/office/drawing/2014/main" val="634230538"/>
                    </a:ext>
                  </a:extLst>
                </a:gridCol>
                <a:gridCol w="509421">
                  <a:extLst>
                    <a:ext uri="{9D8B030D-6E8A-4147-A177-3AD203B41FA5}">
                      <a16:colId xmlns:a16="http://schemas.microsoft.com/office/drawing/2014/main" val="3162129190"/>
                    </a:ext>
                  </a:extLst>
                </a:gridCol>
                <a:gridCol w="1034171">
                  <a:extLst>
                    <a:ext uri="{9D8B030D-6E8A-4147-A177-3AD203B41FA5}">
                      <a16:colId xmlns:a16="http://schemas.microsoft.com/office/drawing/2014/main" val="349031041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59478679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133101741"/>
                    </a:ext>
                  </a:extLst>
                </a:gridCol>
              </a:tblGrid>
              <a:tr h="515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CPFE – 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PORTADORES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6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CPFE – NO 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PORTADORES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16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FIBROSIS – 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PORTADORES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9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FIBROSIS – NO 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PORTADORES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20</a:t>
                      </a: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98227"/>
                  </a:ext>
                </a:extLst>
              </a:tr>
              <a:tr h="382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años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74,3 (8,6)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68,3 (8,3)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0,145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70,7 (6,2)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70,7 (6,5)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0,995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386318"/>
                  </a:ext>
                </a:extLst>
              </a:tr>
              <a:tr h="382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paq-año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62,2 (34,3)</a:t>
                      </a:r>
                      <a:endParaRPr lang="es-ES" sz="105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62,7 (41,9)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0,977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15,6 (20,5)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 (25,8)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0,667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664826"/>
                  </a:ext>
                </a:extLst>
              </a:tr>
              <a:tr h="5398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Nivel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AAT </a:t>
                      </a:r>
                      <a:r>
                        <a:rPr lang="en-US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sérica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(mg/</a:t>
                      </a:r>
                      <a:r>
                        <a:rPr lang="en-US" sz="105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138,7 (35,7)</a:t>
                      </a:r>
                      <a:endParaRPr lang="es-ES" sz="1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170,8 (30,6)</a:t>
                      </a:r>
                      <a:endParaRPr lang="es-ES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0,048</a:t>
                      </a:r>
                      <a:endParaRPr lang="es-ES" sz="1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141,3 (7,8)</a:t>
                      </a:r>
                      <a:endParaRPr lang="es-ES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155,6 (14,4)</a:t>
                      </a:r>
                      <a:endParaRPr lang="es-ES" sz="11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0,010</a:t>
                      </a:r>
                      <a:endParaRPr lang="es-ES" sz="11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463654"/>
                  </a:ext>
                </a:extLst>
              </a:tr>
              <a:tr h="3554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 de </a:t>
                      </a: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fibrosis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(0,0%)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(12,5%)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1,000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(22,2%)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(5,0%)</a:t>
                      </a:r>
                      <a:endParaRPr lang="es-ES" sz="105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0,220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282386"/>
                  </a:ext>
                </a:extLst>
              </a:tr>
              <a:tr h="2401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(%)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75,2 (15,1)</a:t>
                      </a:r>
                      <a:endParaRPr lang="es-ES" sz="105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85,2 (15,9)</a:t>
                      </a:r>
                      <a:endParaRPr lang="es-ES" sz="105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0,198</a:t>
                      </a:r>
                      <a:endParaRPr lang="es-ES" sz="105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74,1 (24,3)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75,2 (13,0)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0,902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315672"/>
                  </a:ext>
                </a:extLst>
              </a:tr>
              <a:tr h="247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(%)</a:t>
                      </a:r>
                      <a:endParaRPr lang="es-ES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63,3 (21,1)</a:t>
                      </a:r>
                      <a:endParaRPr lang="es-ES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82,8 (18,5)</a:t>
                      </a:r>
                      <a:endParaRPr lang="es-ES" sz="1100" b="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0,089</a:t>
                      </a:r>
                      <a:endParaRPr lang="es-ES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78,8 (23,2)</a:t>
                      </a:r>
                      <a:endParaRPr lang="es-ES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80,5 (14,1)</a:t>
                      </a:r>
                      <a:endParaRPr lang="es-ES" sz="1100" b="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0,811</a:t>
                      </a:r>
                      <a:endParaRPr lang="es-ES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1" marR="46341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384106"/>
                  </a:ext>
                </a:extLst>
              </a:tr>
            </a:tbl>
          </a:graphicData>
        </a:graphic>
      </p:graphicFrame>
      <p:sp>
        <p:nvSpPr>
          <p:cNvPr id="38" name="Conector fuera de página 37"/>
          <p:cNvSpPr/>
          <p:nvPr/>
        </p:nvSpPr>
        <p:spPr>
          <a:xfrm rot="16200000">
            <a:off x="2000392" y="1656326"/>
            <a:ext cx="439073" cy="815710"/>
          </a:xfrm>
          <a:prstGeom prst="flowChartOffpage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/>
          <p:cNvSpPr txBox="1"/>
          <p:nvPr/>
        </p:nvSpPr>
        <p:spPr>
          <a:xfrm>
            <a:off x="1835696" y="1830015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22,7% PI*MS 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onector fuera de página 41"/>
          <p:cNvSpPr/>
          <p:nvPr/>
        </p:nvSpPr>
        <p:spPr>
          <a:xfrm rot="5400000">
            <a:off x="4472287" y="1663352"/>
            <a:ext cx="439073" cy="815710"/>
          </a:xfrm>
          <a:prstGeom prst="flowChartOffpageConnector">
            <a:avLst/>
          </a:prstGeom>
          <a:solidFill>
            <a:srgbClr val="92D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/>
          <p:cNvSpPr txBox="1"/>
          <p:nvPr/>
        </p:nvSpPr>
        <p:spPr>
          <a:xfrm>
            <a:off x="4355976" y="1851670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31% PI*MS 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onector fuera de página 47"/>
          <p:cNvSpPr/>
          <p:nvPr/>
        </p:nvSpPr>
        <p:spPr>
          <a:xfrm rot="16200000">
            <a:off x="1212704" y="1723998"/>
            <a:ext cx="379918" cy="722049"/>
          </a:xfrm>
          <a:prstGeom prst="flowChartOffpage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CuadroTexto 48"/>
          <p:cNvSpPr txBox="1"/>
          <p:nvPr/>
        </p:nvSpPr>
        <p:spPr>
          <a:xfrm>
            <a:off x="971600" y="1851670"/>
            <a:ext cx="7920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1 caso PI*SI 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Conector recto 49"/>
          <p:cNvCxnSpPr/>
          <p:nvPr/>
        </p:nvCxnSpPr>
        <p:spPr>
          <a:xfrm>
            <a:off x="318356" y="1779662"/>
            <a:ext cx="86461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34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472</Words>
  <Application>Microsoft Office PowerPoint</Application>
  <PresentationFormat>Presentación en pantalla (16:9)</PresentationFormat>
  <Paragraphs>83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Evaluación de las mutaciones SERPINA1 en el complejo fibrosis-enfisema </vt:lpstr>
      <vt:lpstr>Evaluación de las mutaciones SERPINA1 en el complejo fibrosis-enfisema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Alba Boza</cp:lastModifiedBy>
  <cp:revision>28</cp:revision>
  <dcterms:created xsi:type="dcterms:W3CDTF">2025-10-16T09:08:13Z</dcterms:created>
  <dcterms:modified xsi:type="dcterms:W3CDTF">2026-02-28T17:54:37Z</dcterms:modified>
</cp:coreProperties>
</file>