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5" r:id="rId2"/>
    <p:sldId id="261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D"/>
    <a:srgbClr val="C00000"/>
    <a:srgbClr val="4E80BB"/>
    <a:srgbClr val="C0504D"/>
    <a:srgbClr val="005C74"/>
    <a:srgbClr val="DCDDDC"/>
    <a:srgbClr val="EB6A4B"/>
    <a:srgbClr val="005569"/>
    <a:srgbClr val="005A74"/>
    <a:srgbClr val="005A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722" autoAdjust="0"/>
    <p:restoredTop sz="94206" autoAdjust="0"/>
  </p:normalViewPr>
  <p:slideViewPr>
    <p:cSldViewPr>
      <p:cViewPr>
        <p:scale>
          <a:sx n="106" d="100"/>
          <a:sy n="106" d="100"/>
        </p:scale>
        <p:origin x="480" y="-30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 dirty="0">
                <a:solidFill>
                  <a:schemeClr val="tx1"/>
                </a:solidFill>
              </a:rPr>
              <a:t>N:</a:t>
            </a:r>
            <a:r>
              <a:rPr lang="en-US" sz="2000" b="1" baseline="0" dirty="0">
                <a:solidFill>
                  <a:schemeClr val="tx1"/>
                </a:solidFill>
              </a:rPr>
              <a:t> 110 PACIENTES</a:t>
            </a:r>
            <a:endParaRPr lang="en-US" sz="2000" b="1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1819107711378061"/>
          <c:y val="3.353088097329322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3D19-459E-B3B3-5B3DBE2E649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3D19-459E-B3B3-5B3DBE2E649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3D19-459E-B3B3-5B3DBE2E649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3D19-459E-B3B3-5B3DBE2E649E}"/>
              </c:ext>
            </c:extLst>
          </c:dPt>
          <c:cat>
            <c:strRef>
              <c:f>Hoja1!$A$2:$A$5</c:f>
              <c:strCache>
                <c:ptCount val="2"/>
                <c:pt idx="0">
                  <c:v>BnE</c:v>
                </c:pt>
                <c:pt idx="1">
                  <c:v>BE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74</c:v>
                </c:pt>
                <c:pt idx="1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0D-45C0-B5A9-239358968F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826246506409427"/>
          <c:y val="7.5279365886602181E-2"/>
          <c:w val="0.82173753493590562"/>
          <c:h val="0.8465714235206769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BnE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Hoja1!$A$2:$A$5</c:f>
              <c:numCache>
                <c:formatCode>General</c:formatCode>
                <c:ptCount val="4"/>
              </c:numCache>
            </c:numRef>
          </c:cat>
          <c:val>
            <c:numRef>
              <c:f>Hoja1!$B$2:$B$5</c:f>
              <c:numCache>
                <c:formatCode>General</c:formatCode>
                <c:ptCount val="4"/>
                <c:pt idx="0" formatCode="0.00%">
                  <c:v>0.41799999999999998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E1-4653-8059-308C62A541A3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BE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Hoja1!$A$2:$A$5</c:f>
              <c:numCache>
                <c:formatCode>General</c:formatCode>
                <c:ptCount val="4"/>
              </c:numCache>
            </c:numRef>
          </c:cat>
          <c:val>
            <c:numRef>
              <c:f>Hoja1!$C$2:$C$5</c:f>
              <c:numCache>
                <c:formatCode>General</c:formatCode>
                <c:ptCount val="4"/>
                <c:pt idx="0" formatCode="0.00%">
                  <c:v>0.66600000000000004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EE1-4653-8059-308C62A541A3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Columna1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Hoja1!$A$2:$A$5</c:f>
              <c:numCache>
                <c:formatCode>General</c:formatCode>
                <c:ptCount val="4"/>
              </c:numCache>
            </c:numRef>
          </c:cat>
          <c:val>
            <c:numRef>
              <c:f>Hoja1!$D$2:$D$5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9EE1-4653-8059-308C62A541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67263423"/>
        <c:axId val="867248063"/>
      </c:barChart>
      <c:catAx>
        <c:axId val="8672634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867248063"/>
        <c:crosses val="autoZero"/>
        <c:auto val="1"/>
        <c:lblAlgn val="ctr"/>
        <c:lblOffset val="100"/>
        <c:noMultiLvlLbl val="0"/>
      </c:catAx>
      <c:valAx>
        <c:axId val="86724806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8672634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6520471289123661E-2"/>
          <c:y val="0.13760963768596923"/>
          <c:w val="0.9571355440771061"/>
          <c:h val="0.6899820374015748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BnE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1"/>
                <c:pt idx="0">
                  <c:v>FEV1 medio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1.68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E1-4167-BD35-CE6ED2032948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BE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1"/>
                <c:pt idx="0">
                  <c:v>FEV1 medio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1.42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DE1-4167-BD35-CE6ED2032948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Columna1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Hoja1!$A$2:$A$5</c:f>
              <c:strCache>
                <c:ptCount val="1"/>
                <c:pt idx="0">
                  <c:v>FEV1 medio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8DE1-4167-BD35-CE6ED20329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82435759"/>
        <c:axId val="1082450159"/>
      </c:barChart>
      <c:catAx>
        <c:axId val="1082435759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082450159"/>
        <c:crosses val="autoZero"/>
        <c:auto val="1"/>
        <c:lblAlgn val="ctr"/>
        <c:lblOffset val="100"/>
        <c:noMultiLvlLbl val="0"/>
      </c:catAx>
      <c:valAx>
        <c:axId val="10824501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0824357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0.31003</cdr:x>
      <cdr:y>0</cdr:y>
    </cdr:from>
    <cdr:to>
      <cdr:x>0.79052</cdr:x>
      <cdr:y>1</cdr:y>
    </cdr:to>
    <cdr:sp macro="" textlink="">
      <cdr:nvSpPr>
        <cdr:cNvPr id="2" name="CuadroTexto 1">
          <a:extLst xmlns:a="http://schemas.openxmlformats.org/drawingml/2006/main">
            <a:ext uri="{FF2B5EF4-FFF2-40B4-BE49-F238E27FC236}">
              <a16:creationId xmlns:a16="http://schemas.microsoft.com/office/drawing/2014/main" id="{B493ADEE-5D44-463C-6196-012464D0355D}"/>
            </a:ext>
          </a:extLst>
        </cdr:cNvPr>
        <cdr:cNvSpPr txBox="1"/>
      </cdr:nvSpPr>
      <cdr:spPr>
        <a:xfrm xmlns:a="http://schemas.openxmlformats.org/drawingml/2006/main">
          <a:off x="2912183" y="0"/>
          <a:ext cx="4513370" cy="1828695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s-ES" sz="1100" kern="1200" dirty="0"/>
        </a:p>
      </cdr:txBody>
    </cdr:sp>
  </cdr:relSizeAnchor>
  <cdr:relSizeAnchor xmlns:cdr="http://schemas.openxmlformats.org/drawingml/2006/chartDrawing">
    <cdr:from>
      <cdr:x>0.24807</cdr:x>
      <cdr:y>0.49812</cdr:y>
    </cdr:from>
    <cdr:to>
      <cdr:x>0.30732</cdr:x>
      <cdr:y>1</cdr:y>
    </cdr:to>
    <cdr:sp macro="" textlink="">
      <cdr:nvSpPr>
        <cdr:cNvPr id="3" name="CuadroTexto 2">
          <a:extLst xmlns:a="http://schemas.openxmlformats.org/drawingml/2006/main">
            <a:ext uri="{FF2B5EF4-FFF2-40B4-BE49-F238E27FC236}">
              <a16:creationId xmlns:a16="http://schemas.microsoft.com/office/drawing/2014/main" id="{1AF1A8D0-7690-DCB0-0AEF-54B670EA478E}"/>
            </a:ext>
          </a:extLst>
        </cdr:cNvPr>
        <cdr:cNvSpPr txBox="1"/>
      </cdr:nvSpPr>
      <cdr:spPr>
        <a:xfrm xmlns:a="http://schemas.openxmlformats.org/drawingml/2006/main">
          <a:off x="2592415" y="910914"/>
          <a:ext cx="619190" cy="9177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l"/>
          <a:r>
            <a:rPr lang="es-ES" sz="1000" b="1" kern="1200" dirty="0"/>
            <a:t>   </a:t>
          </a:r>
          <a:r>
            <a:rPr lang="es-ES" sz="1050" b="1" kern="1200" dirty="0"/>
            <a:t>24/36</a:t>
          </a:r>
          <a:endParaRPr lang="es-ES" sz="1000" b="1" kern="1200" dirty="0"/>
        </a:p>
      </cdr:txBody>
    </cdr:sp>
  </cdr:relSizeAnchor>
  <cdr:relSizeAnchor xmlns:cdr="http://schemas.openxmlformats.org/drawingml/2006/chartDrawing">
    <cdr:from>
      <cdr:x>0.20962</cdr:x>
      <cdr:y>0.62384</cdr:y>
    </cdr:from>
    <cdr:to>
      <cdr:x>0.26887</cdr:x>
      <cdr:y>0.92527</cdr:y>
    </cdr:to>
    <cdr:sp macro="" textlink="">
      <cdr:nvSpPr>
        <cdr:cNvPr id="4" name="CuadroTexto 1">
          <a:extLst xmlns:a="http://schemas.openxmlformats.org/drawingml/2006/main">
            <a:ext uri="{FF2B5EF4-FFF2-40B4-BE49-F238E27FC236}">
              <a16:creationId xmlns:a16="http://schemas.microsoft.com/office/drawing/2014/main" id="{87C838ED-20E8-833D-2E00-CD707D7DB3C8}"/>
            </a:ext>
          </a:extLst>
        </cdr:cNvPr>
        <cdr:cNvSpPr txBox="1"/>
      </cdr:nvSpPr>
      <cdr:spPr>
        <a:xfrm xmlns:a="http://schemas.openxmlformats.org/drawingml/2006/main">
          <a:off x="2190567" y="1140806"/>
          <a:ext cx="619190" cy="55123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r>
            <a:rPr lang="es-ES" sz="1050" b="1" kern="1200" dirty="0"/>
            <a:t>31/74</a:t>
          </a:r>
        </a:p>
      </cdr:txBody>
    </cdr:sp>
  </cdr:relSizeAnchor>
  <cdr:relSizeAnchor xmlns:cdr="http://schemas.openxmlformats.org/drawingml/2006/chartDrawing">
    <cdr:from>
      <cdr:x>0.20091</cdr:x>
      <cdr:y>0.31978</cdr:y>
    </cdr:from>
    <cdr:to>
      <cdr:x>0.28391</cdr:x>
      <cdr:y>0.47728</cdr:y>
    </cdr:to>
    <cdr:sp macro="" textlink="">
      <cdr:nvSpPr>
        <cdr:cNvPr id="5" name="CuadroTexto 4">
          <a:extLst xmlns:a="http://schemas.openxmlformats.org/drawingml/2006/main">
            <a:ext uri="{FF2B5EF4-FFF2-40B4-BE49-F238E27FC236}">
              <a16:creationId xmlns:a16="http://schemas.microsoft.com/office/drawing/2014/main" id="{83D9274E-F365-B1FA-7AB3-3A06078DAD91}"/>
            </a:ext>
          </a:extLst>
        </cdr:cNvPr>
        <cdr:cNvSpPr txBox="1"/>
      </cdr:nvSpPr>
      <cdr:spPr>
        <a:xfrm xmlns:a="http://schemas.openxmlformats.org/drawingml/2006/main">
          <a:off x="1887243" y="584775"/>
          <a:ext cx="779609" cy="2880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ES" sz="1400" b="1" kern="1200" dirty="0">
              <a:solidFill>
                <a:srgbClr val="4F81BD"/>
              </a:solidFill>
            </a:rPr>
            <a:t>41,8%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146964-04D6-4A85-84C9-A58DC306B335}" type="datetimeFigureOut">
              <a:rPr lang="es-ES" smtClean="0"/>
              <a:t>01/03/2026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DF9E5D-EBF1-417D-AB42-1BF6BA9F212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7252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7185F0-44A1-16FA-6637-0350AFC5B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7E108C44-4B4A-77BB-6186-2E05543B4A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B864892-E1E4-6134-8A53-59E33A904F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66762F9-C3D3-DE72-32AA-07BF7C9212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F9E5D-EBF1-417D-AB42-1BF6BA9F2128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30334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01/03/2026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DA9761-C945-5519-F741-B609310385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ángulo 39">
            <a:extLst>
              <a:ext uri="{FF2B5EF4-FFF2-40B4-BE49-F238E27FC236}">
                <a16:creationId xmlns:a16="http://schemas.microsoft.com/office/drawing/2014/main" id="{41A76027-CF74-0F74-4372-6D1F60051620}"/>
              </a:ext>
            </a:extLst>
          </p:cNvPr>
          <p:cNvSpPr/>
          <p:nvPr/>
        </p:nvSpPr>
        <p:spPr>
          <a:xfrm>
            <a:off x="8384319" y="3117509"/>
            <a:ext cx="1489851" cy="22725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2B18ADEF-0E1E-3E77-8C09-C7A76C54E908}"/>
              </a:ext>
            </a:extLst>
          </p:cNvPr>
          <p:cNvSpPr/>
          <p:nvPr/>
        </p:nvSpPr>
        <p:spPr>
          <a:xfrm>
            <a:off x="67394" y="1246465"/>
            <a:ext cx="2056334" cy="3044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6B7B8B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000" b="1" dirty="0"/>
              <a:t>INTRODUCCIÓN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2E77A89-569B-9B4F-914F-A10E75504C94}"/>
              </a:ext>
            </a:extLst>
          </p:cNvPr>
          <p:cNvSpPr txBox="1"/>
          <p:nvPr/>
        </p:nvSpPr>
        <p:spPr>
          <a:xfrm>
            <a:off x="1331640" y="-47515"/>
            <a:ext cx="7716654" cy="992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/>
              <a:t>CARACTERÍSTICAS DIFERENCIALES DE LAS BRONQUIECTASIAS EOSINOFÍLICAS</a:t>
            </a:r>
            <a:r>
              <a:rPr lang="es-ES" sz="2400" b="1" dirty="0">
                <a:latin typeface="+mj-lt"/>
              </a:rPr>
              <a:t>. </a:t>
            </a:r>
          </a:p>
          <a:p>
            <a:pPr algn="ctr"/>
            <a:r>
              <a:rPr lang="es-ES" sz="1050" dirty="0"/>
              <a:t>Andrea Vera Pila, Teresa Mascarell Roda, Francisco Campos Rodríguez. UGC Neumología. Hospital Universitario Virgen de Valme. Sevilla.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E07FD607-28F4-BD56-F3CF-AEC434F5FF8F}"/>
              </a:ext>
            </a:extLst>
          </p:cNvPr>
          <p:cNvSpPr/>
          <p:nvPr/>
        </p:nvSpPr>
        <p:spPr>
          <a:xfrm>
            <a:off x="67394" y="3291831"/>
            <a:ext cx="2848422" cy="2880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6B7B8B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000" b="1" dirty="0"/>
              <a:t>MATERIAL Y MÉTODOS</a:t>
            </a:r>
          </a:p>
        </p:txBody>
      </p:sp>
      <p:sp>
        <p:nvSpPr>
          <p:cNvPr id="9" name="object 13">
            <a:extLst>
              <a:ext uri="{FF2B5EF4-FFF2-40B4-BE49-F238E27FC236}">
                <a16:creationId xmlns:a16="http://schemas.microsoft.com/office/drawing/2014/main" id="{422B91F8-3378-6FE6-DC85-E24B3222018E}"/>
              </a:ext>
            </a:extLst>
          </p:cNvPr>
          <p:cNvSpPr txBox="1"/>
          <p:nvPr/>
        </p:nvSpPr>
        <p:spPr>
          <a:xfrm>
            <a:off x="67393" y="3579862"/>
            <a:ext cx="3553853" cy="1442061"/>
          </a:xfrm>
          <a:prstGeom prst="rect">
            <a:avLst/>
          </a:prstGeom>
          <a:solidFill>
            <a:schemeClr val="bg1"/>
          </a:solidFill>
          <a:ln w="9525">
            <a:solidFill>
              <a:srgbClr val="6B7B8B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90805" marR="82550">
              <a:lnSpc>
                <a:spcPct val="100000"/>
              </a:lnSpc>
              <a:spcBef>
                <a:spcPts val="325"/>
              </a:spcBef>
            </a:pPr>
            <a:r>
              <a:rPr lang="es-ES" sz="1300" dirty="0"/>
              <a:t>Estudio observacional transversal de todos los pacientes valorados en la consulta monográfica de BQ entre marzo 2024 y septiembre 2025. Se analizaron los datos basales obtenidos en la </a:t>
            </a:r>
            <a:r>
              <a:rPr lang="es-ES" sz="1300" b="1" dirty="0">
                <a:solidFill>
                  <a:schemeClr val="accent2">
                    <a:lumMod val="75000"/>
                  </a:schemeClr>
                </a:solidFill>
              </a:rPr>
              <a:t>visita inicial de valoración</a:t>
            </a:r>
            <a:r>
              <a:rPr lang="es-ES" sz="1300" dirty="0"/>
              <a:t>. Se clasificó como BE si el paciente presentaba </a:t>
            </a:r>
            <a:r>
              <a:rPr lang="es-ES" sz="1300" dirty="0">
                <a:solidFill>
                  <a:schemeClr val="accent2">
                    <a:lumMod val="75000"/>
                  </a:schemeClr>
                </a:solidFill>
              </a:rPr>
              <a:t>≥300 eosinófilos </a:t>
            </a:r>
            <a:r>
              <a:rPr lang="es-ES" sz="1300" dirty="0"/>
              <a:t>en sangre periférica en la visita inicial (</a:t>
            </a:r>
            <a:r>
              <a:rPr lang="es-ES" sz="1300" dirty="0">
                <a:solidFill>
                  <a:schemeClr val="accent2">
                    <a:lumMod val="75000"/>
                  </a:schemeClr>
                </a:solidFill>
              </a:rPr>
              <a:t>situación estable</a:t>
            </a:r>
            <a:r>
              <a:rPr lang="es-ES" sz="1300" dirty="0"/>
              <a:t>).</a:t>
            </a:r>
            <a:endParaRPr sz="1300" dirty="0">
              <a:cs typeface="Arial" panose="020B0604020202020204" pitchFamily="34" charset="0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04159C1F-3B7E-6569-617A-A67D57721E1E}"/>
              </a:ext>
            </a:extLst>
          </p:cNvPr>
          <p:cNvSpPr txBox="1"/>
          <p:nvPr/>
        </p:nvSpPr>
        <p:spPr>
          <a:xfrm>
            <a:off x="4072716" y="1316315"/>
            <a:ext cx="720081" cy="18921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0D1892A4-B654-5DFB-B31D-1A3F4CB7646D}"/>
              </a:ext>
            </a:extLst>
          </p:cNvPr>
          <p:cNvSpPr/>
          <p:nvPr/>
        </p:nvSpPr>
        <p:spPr>
          <a:xfrm>
            <a:off x="4653553" y="1362360"/>
            <a:ext cx="148789" cy="94606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F62C93FB-F9FE-04AA-0A05-0F04CE3F49E1}"/>
              </a:ext>
            </a:extLst>
          </p:cNvPr>
          <p:cNvSpPr/>
          <p:nvPr/>
        </p:nvSpPr>
        <p:spPr>
          <a:xfrm>
            <a:off x="6208685" y="2420175"/>
            <a:ext cx="648072" cy="1440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546455F5-2176-54D3-6D83-2F0A585A22A6}"/>
              </a:ext>
            </a:extLst>
          </p:cNvPr>
          <p:cNvSpPr/>
          <p:nvPr/>
        </p:nvSpPr>
        <p:spPr>
          <a:xfrm>
            <a:off x="6068870" y="2486532"/>
            <a:ext cx="587597" cy="164465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object 13">
            <a:extLst>
              <a:ext uri="{FF2B5EF4-FFF2-40B4-BE49-F238E27FC236}">
                <a16:creationId xmlns:a16="http://schemas.microsoft.com/office/drawing/2014/main" id="{8DAC8BE5-FD30-48A3-40F0-0815F0E93A1A}"/>
              </a:ext>
            </a:extLst>
          </p:cNvPr>
          <p:cNvSpPr txBox="1"/>
          <p:nvPr/>
        </p:nvSpPr>
        <p:spPr>
          <a:xfrm>
            <a:off x="67393" y="1542359"/>
            <a:ext cx="3566112" cy="1680588"/>
          </a:xfrm>
          <a:prstGeom prst="rect">
            <a:avLst/>
          </a:prstGeom>
          <a:solidFill>
            <a:srgbClr val="FFFFFF"/>
          </a:solidFill>
          <a:ln w="9525">
            <a:solidFill>
              <a:srgbClr val="6B7B8B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90805" marR="82550">
              <a:lnSpc>
                <a:spcPct val="100000"/>
              </a:lnSpc>
              <a:spcBef>
                <a:spcPts val="325"/>
              </a:spcBef>
            </a:pPr>
            <a:r>
              <a:rPr lang="es-ES" sz="1300" dirty="0"/>
              <a:t>Aunque las bronquiectasias (BQ) se asocian clásicamente a una inflamación neutrofílica, hasta un </a:t>
            </a:r>
            <a:r>
              <a:rPr lang="es-ES" sz="1300" b="1" dirty="0">
                <a:solidFill>
                  <a:schemeClr val="accent2">
                    <a:lumMod val="75000"/>
                  </a:schemeClr>
                </a:solidFill>
              </a:rPr>
              <a:t>20-25%</a:t>
            </a:r>
            <a:r>
              <a:rPr lang="es-ES" sz="1300" b="1" dirty="0">
                <a:solidFill>
                  <a:srgbClr val="1C663F"/>
                </a:solidFill>
              </a:rPr>
              <a:t> </a:t>
            </a:r>
            <a:r>
              <a:rPr lang="es-ES" sz="1300" dirty="0"/>
              <a:t>de casos pueden presentar un </a:t>
            </a:r>
            <a:r>
              <a:rPr lang="es-ES" sz="1300" b="1" dirty="0">
                <a:solidFill>
                  <a:schemeClr val="accent2">
                    <a:lumMod val="75000"/>
                  </a:schemeClr>
                </a:solidFill>
              </a:rPr>
              <a:t>perfil eosinofílico</a:t>
            </a:r>
            <a:r>
              <a:rPr lang="es-ES" sz="1300" dirty="0"/>
              <a:t>. </a:t>
            </a:r>
          </a:p>
          <a:p>
            <a:pPr marL="90805" marR="82550">
              <a:lnSpc>
                <a:spcPct val="100000"/>
              </a:lnSpc>
              <a:spcBef>
                <a:spcPts val="325"/>
              </a:spcBef>
            </a:pPr>
            <a:r>
              <a:rPr lang="es-ES" sz="1300" dirty="0"/>
              <a:t>El</a:t>
            </a:r>
            <a:r>
              <a:rPr lang="es-ES" sz="1300" b="1" dirty="0"/>
              <a:t> objetivo </a:t>
            </a:r>
            <a:r>
              <a:rPr lang="es-ES" sz="1300" dirty="0"/>
              <a:t>de este trabajo es analizar las características basales diferenciales de los pacientes con bronquiectasias eosinofílicas (BE) frente a las no eosinofílicas (</a:t>
            </a:r>
            <a:r>
              <a:rPr lang="es-ES" sz="1300" dirty="0" err="1"/>
              <a:t>BnE</a:t>
            </a:r>
            <a:r>
              <a:rPr lang="es-ES" sz="1300" dirty="0"/>
              <a:t>).</a:t>
            </a:r>
            <a:endParaRPr lang="es-ES" sz="1300" dirty="0">
              <a:cs typeface="Arial" panose="020B0604020202020204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99F10026-7F61-6E0C-3407-25C92ED85D5C}"/>
              </a:ext>
            </a:extLst>
          </p:cNvPr>
          <p:cNvSpPr/>
          <p:nvPr/>
        </p:nvSpPr>
        <p:spPr>
          <a:xfrm>
            <a:off x="4496985" y="1673249"/>
            <a:ext cx="543294" cy="1132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4AEA1802-2E12-A42C-4BE1-10167B2F5875}"/>
              </a:ext>
            </a:extLst>
          </p:cNvPr>
          <p:cNvSpPr/>
          <p:nvPr/>
        </p:nvSpPr>
        <p:spPr>
          <a:xfrm>
            <a:off x="3793563" y="981700"/>
            <a:ext cx="1737675" cy="3806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6B7B8B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2000" b="1" dirty="0"/>
              <a:t>RESULTADOS</a:t>
            </a:r>
          </a:p>
        </p:txBody>
      </p:sp>
      <p:sp>
        <p:nvSpPr>
          <p:cNvPr id="32" name="Elipse 31">
            <a:extLst>
              <a:ext uri="{FF2B5EF4-FFF2-40B4-BE49-F238E27FC236}">
                <a16:creationId xmlns:a16="http://schemas.microsoft.com/office/drawing/2014/main" id="{128BA91E-EA0A-993C-F49D-D9D5CD1E74FC}"/>
              </a:ext>
            </a:extLst>
          </p:cNvPr>
          <p:cNvSpPr/>
          <p:nvPr/>
        </p:nvSpPr>
        <p:spPr>
          <a:xfrm>
            <a:off x="5349354" y="1911738"/>
            <a:ext cx="421975" cy="3740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700" dirty="0">
              <a:solidFill>
                <a:schemeClr val="tx1"/>
              </a:solidFill>
            </a:endParaRPr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BB46B68C-108F-6DA5-657A-DF9DFF5CF9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1236" y="966338"/>
            <a:ext cx="1733792" cy="342948"/>
          </a:xfrm>
          <a:prstGeom prst="rect">
            <a:avLst/>
          </a:prstGeom>
        </p:spPr>
      </p:pic>
      <p:sp>
        <p:nvSpPr>
          <p:cNvPr id="35" name="CuadroTexto 34">
            <a:extLst>
              <a:ext uri="{FF2B5EF4-FFF2-40B4-BE49-F238E27FC236}">
                <a16:creationId xmlns:a16="http://schemas.microsoft.com/office/drawing/2014/main" id="{98211ACC-19EF-E6D2-B08B-E58C2C5E695B}"/>
              </a:ext>
            </a:extLst>
          </p:cNvPr>
          <p:cNvSpPr txBox="1"/>
          <p:nvPr/>
        </p:nvSpPr>
        <p:spPr>
          <a:xfrm>
            <a:off x="3622435" y="1390964"/>
            <a:ext cx="19379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rgbClr val="C0504D"/>
                </a:solidFill>
              </a:rPr>
              <a:t>36 pacientes (32,7%) </a:t>
            </a:r>
          </a:p>
          <a:p>
            <a:r>
              <a:rPr lang="es-ES" sz="1400" b="1" dirty="0">
                <a:solidFill>
                  <a:srgbClr val="C0504D"/>
                </a:solidFill>
              </a:rPr>
              <a:t>E: 514,4</a:t>
            </a:r>
            <a:r>
              <a:rPr lang="es-ES" sz="1400" b="1" dirty="0">
                <a:solidFill>
                  <a:srgbClr val="C0504D"/>
                </a:solidFill>
                <a:latin typeface="Tw Cen MT" panose="020B0602020104020603" pitchFamily="34" charset="0"/>
              </a:rPr>
              <a:t>±198,8 cels/µL</a:t>
            </a:r>
          </a:p>
        </p:txBody>
      </p:sp>
      <p:graphicFrame>
        <p:nvGraphicFramePr>
          <p:cNvPr id="44" name="Gráfico 43">
            <a:extLst>
              <a:ext uri="{FF2B5EF4-FFF2-40B4-BE49-F238E27FC236}">
                <a16:creationId xmlns:a16="http://schemas.microsoft.com/office/drawing/2014/main" id="{D3CC4EA7-60D0-396C-79B8-5BBBF28AEB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0153225"/>
              </p:ext>
            </p:extLst>
          </p:nvPr>
        </p:nvGraphicFramePr>
        <p:xfrm>
          <a:off x="5135045" y="937678"/>
          <a:ext cx="2736424" cy="22725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5" name="CuadroTexto 44">
            <a:extLst>
              <a:ext uri="{FF2B5EF4-FFF2-40B4-BE49-F238E27FC236}">
                <a16:creationId xmlns:a16="http://schemas.microsoft.com/office/drawing/2014/main" id="{A7827C32-6A72-C019-F835-BF1CA5D58481}"/>
              </a:ext>
            </a:extLst>
          </p:cNvPr>
          <p:cNvSpPr txBox="1"/>
          <p:nvPr/>
        </p:nvSpPr>
        <p:spPr>
          <a:xfrm>
            <a:off x="7373419" y="1330561"/>
            <a:ext cx="20894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rgbClr val="4E80BB"/>
                </a:solidFill>
              </a:rPr>
              <a:t>74 pacientes (67,3%0) </a:t>
            </a:r>
          </a:p>
          <a:p>
            <a:r>
              <a:rPr lang="es-ES" sz="1400" b="1" dirty="0">
                <a:solidFill>
                  <a:srgbClr val="4E80BB"/>
                </a:solidFill>
              </a:rPr>
              <a:t>E: 171,1</a:t>
            </a:r>
            <a:r>
              <a:rPr lang="es-ES" sz="1400" b="1" dirty="0">
                <a:solidFill>
                  <a:srgbClr val="4E80BB"/>
                </a:solidFill>
                <a:latin typeface="Tw Cen MT" panose="020B0602020104020603" pitchFamily="34" charset="0"/>
              </a:rPr>
              <a:t>±69,9 cels/µL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9A8B707C-5483-CE3C-E1FA-27580F0CB657}"/>
              </a:ext>
            </a:extLst>
          </p:cNvPr>
          <p:cNvSpPr txBox="1"/>
          <p:nvPr/>
        </p:nvSpPr>
        <p:spPr>
          <a:xfrm>
            <a:off x="5794164" y="1700437"/>
            <a:ext cx="5875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chemeClr val="bg1"/>
                </a:solidFill>
              </a:rPr>
              <a:t>36</a:t>
            </a: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BA448682-A79A-2189-EF14-9004F7A231DC}"/>
              </a:ext>
            </a:extLst>
          </p:cNvPr>
          <p:cNvSpPr txBox="1"/>
          <p:nvPr/>
        </p:nvSpPr>
        <p:spPr>
          <a:xfrm>
            <a:off x="6882560" y="2117200"/>
            <a:ext cx="5875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chemeClr val="bg1"/>
                </a:solidFill>
              </a:rPr>
              <a:t>74</a:t>
            </a:r>
          </a:p>
        </p:txBody>
      </p:sp>
      <p:graphicFrame>
        <p:nvGraphicFramePr>
          <p:cNvPr id="56" name="Gráfico 55">
            <a:extLst>
              <a:ext uri="{FF2B5EF4-FFF2-40B4-BE49-F238E27FC236}">
                <a16:creationId xmlns:a16="http://schemas.microsoft.com/office/drawing/2014/main" id="{FC3BB008-22F9-E570-FD08-54D45B0CA1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1524366"/>
              </p:ext>
            </p:extLst>
          </p:nvPr>
        </p:nvGraphicFramePr>
        <p:xfrm>
          <a:off x="2771800" y="3294478"/>
          <a:ext cx="10450383" cy="18286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0" name="CuadroTexto 59">
            <a:extLst>
              <a:ext uri="{FF2B5EF4-FFF2-40B4-BE49-F238E27FC236}">
                <a16:creationId xmlns:a16="http://schemas.microsoft.com/office/drawing/2014/main" id="{3FF70DFE-BBD4-07E5-A2D8-90A21E8F1AE3}"/>
              </a:ext>
            </a:extLst>
          </p:cNvPr>
          <p:cNvSpPr txBox="1"/>
          <p:nvPr/>
        </p:nvSpPr>
        <p:spPr>
          <a:xfrm>
            <a:off x="3691512" y="2979798"/>
            <a:ext cx="3177621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600" b="1" dirty="0"/>
              <a:t>Prevalencia patrón OBSTRUCTIVO</a:t>
            </a:r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id="{BB67CE93-883F-67B1-CC22-60DA9DB82302}"/>
              </a:ext>
            </a:extLst>
          </p:cNvPr>
          <p:cNvSpPr txBox="1"/>
          <p:nvPr/>
        </p:nvSpPr>
        <p:spPr>
          <a:xfrm>
            <a:off x="5424623" y="3390380"/>
            <a:ext cx="7675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rgbClr val="C00000"/>
                </a:solidFill>
              </a:rPr>
              <a:t>66,6%</a:t>
            </a:r>
          </a:p>
        </p:txBody>
      </p:sp>
      <p:cxnSp>
        <p:nvCxnSpPr>
          <p:cNvPr id="64" name="Conector recto de flecha 63">
            <a:extLst>
              <a:ext uri="{FF2B5EF4-FFF2-40B4-BE49-F238E27FC236}">
                <a16:creationId xmlns:a16="http://schemas.microsoft.com/office/drawing/2014/main" id="{B9165FD9-8901-0ABD-3659-096277FEA29F}"/>
              </a:ext>
            </a:extLst>
          </p:cNvPr>
          <p:cNvCxnSpPr/>
          <p:nvPr/>
        </p:nvCxnSpPr>
        <p:spPr>
          <a:xfrm flipV="1">
            <a:off x="7551236" y="1853781"/>
            <a:ext cx="320233" cy="2201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ector recto de flecha 65">
            <a:extLst>
              <a:ext uri="{FF2B5EF4-FFF2-40B4-BE49-F238E27FC236}">
                <a16:creationId xmlns:a16="http://schemas.microsoft.com/office/drawing/2014/main" id="{A45DFBC0-F111-F1A0-4B11-AA9F9E7EE410}"/>
              </a:ext>
            </a:extLst>
          </p:cNvPr>
          <p:cNvCxnSpPr>
            <a:cxnSpLocks/>
          </p:cNvCxnSpPr>
          <p:nvPr/>
        </p:nvCxnSpPr>
        <p:spPr>
          <a:xfrm flipH="1" flipV="1">
            <a:off x="5132212" y="1900492"/>
            <a:ext cx="315936" cy="1244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70" name="Gráfico 69">
            <a:extLst>
              <a:ext uri="{FF2B5EF4-FFF2-40B4-BE49-F238E27FC236}">
                <a16:creationId xmlns:a16="http://schemas.microsoft.com/office/drawing/2014/main" id="{368A97B0-2B01-3A2F-132C-E36FCDAF5D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73719326"/>
              </p:ext>
            </p:extLst>
          </p:nvPr>
        </p:nvGraphicFramePr>
        <p:xfrm>
          <a:off x="6811126" y="3231484"/>
          <a:ext cx="10009482" cy="21092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71" name="CuadroTexto 70">
            <a:extLst>
              <a:ext uri="{FF2B5EF4-FFF2-40B4-BE49-F238E27FC236}">
                <a16:creationId xmlns:a16="http://schemas.microsoft.com/office/drawing/2014/main" id="{49A47F84-F705-DF21-AEAE-6B349F60E184}"/>
              </a:ext>
            </a:extLst>
          </p:cNvPr>
          <p:cNvSpPr txBox="1"/>
          <p:nvPr/>
        </p:nvSpPr>
        <p:spPr>
          <a:xfrm>
            <a:off x="7273842" y="2920159"/>
            <a:ext cx="185540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600" b="1" dirty="0"/>
              <a:t>FEV1 medio (L)</a:t>
            </a:r>
          </a:p>
        </p:txBody>
      </p:sp>
      <p:sp>
        <p:nvSpPr>
          <p:cNvPr id="73" name="CuadroTexto 72">
            <a:extLst>
              <a:ext uri="{FF2B5EF4-FFF2-40B4-BE49-F238E27FC236}">
                <a16:creationId xmlns:a16="http://schemas.microsoft.com/office/drawing/2014/main" id="{C096FB8F-4A6A-B948-7160-F5D132AABBFF}"/>
              </a:ext>
            </a:extLst>
          </p:cNvPr>
          <p:cNvSpPr txBox="1"/>
          <p:nvPr/>
        </p:nvSpPr>
        <p:spPr>
          <a:xfrm>
            <a:off x="8137292" y="3218799"/>
            <a:ext cx="7675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1400" b="1" dirty="0">
              <a:solidFill>
                <a:srgbClr val="C00000"/>
              </a:solidFill>
            </a:endParaRPr>
          </a:p>
        </p:txBody>
      </p:sp>
      <p:sp>
        <p:nvSpPr>
          <p:cNvPr id="74" name="CuadroTexto 73">
            <a:extLst>
              <a:ext uri="{FF2B5EF4-FFF2-40B4-BE49-F238E27FC236}">
                <a16:creationId xmlns:a16="http://schemas.microsoft.com/office/drawing/2014/main" id="{DFBC43D4-0DEB-A261-3811-4600DAB11FE7}"/>
              </a:ext>
            </a:extLst>
          </p:cNvPr>
          <p:cNvSpPr txBox="1"/>
          <p:nvPr/>
        </p:nvSpPr>
        <p:spPr>
          <a:xfrm>
            <a:off x="7996991" y="4070355"/>
            <a:ext cx="11873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rgbClr val="C00000"/>
                </a:solidFill>
              </a:rPr>
              <a:t>1,42 </a:t>
            </a:r>
            <a:r>
              <a:rPr lang="es-ES" sz="1400" b="1" dirty="0">
                <a:solidFill>
                  <a:srgbClr val="C00000"/>
                </a:solidFill>
                <a:latin typeface="Tw Cen MT" panose="020B0602020104020603" pitchFamily="34" charset="0"/>
              </a:rPr>
              <a:t>±0,6L</a:t>
            </a:r>
            <a:endParaRPr lang="es-ES" sz="1400" b="1" dirty="0">
              <a:solidFill>
                <a:srgbClr val="C00000"/>
              </a:solidFill>
            </a:endParaRPr>
          </a:p>
        </p:txBody>
      </p:sp>
      <p:sp>
        <p:nvSpPr>
          <p:cNvPr id="75" name="CuadroTexto 74">
            <a:extLst>
              <a:ext uri="{FF2B5EF4-FFF2-40B4-BE49-F238E27FC236}">
                <a16:creationId xmlns:a16="http://schemas.microsoft.com/office/drawing/2014/main" id="{78FC61CE-6F2E-F20F-F69E-4E1CA3E595DE}"/>
              </a:ext>
            </a:extLst>
          </p:cNvPr>
          <p:cNvSpPr txBox="1"/>
          <p:nvPr/>
        </p:nvSpPr>
        <p:spPr>
          <a:xfrm>
            <a:off x="7424372" y="3232329"/>
            <a:ext cx="11873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rgbClr val="4F81BD"/>
                </a:solidFill>
              </a:rPr>
              <a:t>1,68</a:t>
            </a:r>
            <a:r>
              <a:rPr lang="es-ES" sz="1400" b="1" dirty="0">
                <a:solidFill>
                  <a:srgbClr val="4F81BD"/>
                </a:solidFill>
                <a:latin typeface="Tw Cen MT" panose="020B0602020104020603" pitchFamily="34" charset="0"/>
              </a:rPr>
              <a:t>±0,75L</a:t>
            </a:r>
            <a:endParaRPr lang="es-ES" sz="1400" b="1" dirty="0">
              <a:solidFill>
                <a:srgbClr val="4F81BD"/>
              </a:solidFill>
            </a:endParaRPr>
          </a:p>
        </p:txBody>
      </p:sp>
      <p:sp>
        <p:nvSpPr>
          <p:cNvPr id="76" name="Rectángulo 75">
            <a:extLst>
              <a:ext uri="{FF2B5EF4-FFF2-40B4-BE49-F238E27FC236}">
                <a16:creationId xmlns:a16="http://schemas.microsoft.com/office/drawing/2014/main" id="{D18E73E1-3D47-8F4A-BAFA-D7FA8461B251}"/>
              </a:ext>
            </a:extLst>
          </p:cNvPr>
          <p:cNvSpPr/>
          <p:nvPr/>
        </p:nvSpPr>
        <p:spPr>
          <a:xfrm>
            <a:off x="4591388" y="3390191"/>
            <a:ext cx="796027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</a:rPr>
              <a:t>p=  0,05</a:t>
            </a:r>
          </a:p>
        </p:txBody>
      </p:sp>
      <p:sp>
        <p:nvSpPr>
          <p:cNvPr id="77" name="Rectángulo 76">
            <a:extLst>
              <a:ext uri="{FF2B5EF4-FFF2-40B4-BE49-F238E27FC236}">
                <a16:creationId xmlns:a16="http://schemas.microsoft.com/office/drawing/2014/main" id="{BD5521FB-F5FB-D278-BB8C-98FC70A0286A}"/>
              </a:ext>
            </a:extLst>
          </p:cNvPr>
          <p:cNvSpPr/>
          <p:nvPr/>
        </p:nvSpPr>
        <p:spPr>
          <a:xfrm>
            <a:off x="8194737" y="3556508"/>
            <a:ext cx="1017645" cy="2170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</a:rPr>
              <a:t>p=  0,03</a:t>
            </a:r>
            <a:endParaRPr lang="es-ES" sz="1300" b="1" dirty="0">
              <a:solidFill>
                <a:schemeClr val="tx1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F43A87D-46BC-142D-03CB-5F77B37546E9}"/>
              </a:ext>
            </a:extLst>
          </p:cNvPr>
          <p:cNvSpPr txBox="1"/>
          <p:nvPr/>
        </p:nvSpPr>
        <p:spPr>
          <a:xfrm>
            <a:off x="8077704" y="4522441"/>
            <a:ext cx="7638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b="1" dirty="0"/>
              <a:t>59±22%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477E055-E7D8-39BD-1338-D87A456402C0}"/>
              </a:ext>
            </a:extLst>
          </p:cNvPr>
          <p:cNvSpPr txBox="1"/>
          <p:nvPr/>
        </p:nvSpPr>
        <p:spPr>
          <a:xfrm>
            <a:off x="7546361" y="3794741"/>
            <a:ext cx="7638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b="1" dirty="0"/>
              <a:t>70±26%</a:t>
            </a:r>
          </a:p>
        </p:txBody>
      </p:sp>
    </p:spTree>
    <p:extLst>
      <p:ext uri="{BB962C8B-B14F-4D97-AF65-F5344CB8AC3E}">
        <p14:creationId xmlns:p14="http://schemas.microsoft.com/office/powerpoint/2010/main" val="4013214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A26F7347-87E0-5C55-EC1B-22EFD816E170}"/>
              </a:ext>
            </a:extLst>
          </p:cNvPr>
          <p:cNvSpPr txBox="1"/>
          <p:nvPr/>
        </p:nvSpPr>
        <p:spPr>
          <a:xfrm>
            <a:off x="1572380" y="651731"/>
            <a:ext cx="540683" cy="1905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DAFE6D71-4901-2B2F-6801-51DB41047585}"/>
              </a:ext>
            </a:extLst>
          </p:cNvPr>
          <p:cNvSpPr/>
          <p:nvPr/>
        </p:nvSpPr>
        <p:spPr>
          <a:xfrm>
            <a:off x="-86203" y="-308570"/>
            <a:ext cx="1489851" cy="15636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Text 16">
            <a:extLst>
              <a:ext uri="{FF2B5EF4-FFF2-40B4-BE49-F238E27FC236}">
                <a16:creationId xmlns:a16="http://schemas.microsoft.com/office/drawing/2014/main" id="{4A157B99-FFC4-F44F-B734-3DEAFEE1E805}"/>
              </a:ext>
            </a:extLst>
          </p:cNvPr>
          <p:cNvSpPr/>
          <p:nvPr/>
        </p:nvSpPr>
        <p:spPr>
          <a:xfrm>
            <a:off x="8046234" y="2092282"/>
            <a:ext cx="1351369" cy="276820"/>
          </a:xfrm>
          <a:prstGeom prst="rect">
            <a:avLst/>
          </a:prstGeom>
          <a:noFill/>
          <a:ln/>
        </p:spPr>
        <p:txBody>
          <a:bodyPr wrap="square" lIns="68072" tIns="68072" rIns="68072" bIns="68072" rtlCol="0" anchor="ctr">
            <a:spAutoFit/>
          </a:bodyPr>
          <a:lstStyle/>
          <a:p>
            <a:pPr marL="0" indent="0" algn="ctr">
              <a:lnSpc>
                <a:spcPts val="1100"/>
              </a:lnSpc>
              <a:buNone/>
            </a:pPr>
            <a:r>
              <a:rPr lang="en-US" sz="784" b="1" dirty="0">
                <a:solidFill>
                  <a:srgbClr val="FFFFFF"/>
                </a:solidFill>
              </a:rPr>
              <a:t>Eosinófilos (media)</a:t>
            </a:r>
            <a:endParaRPr lang="en-US" sz="784" dirty="0"/>
          </a:p>
        </p:txBody>
      </p:sp>
      <p:sp>
        <p:nvSpPr>
          <p:cNvPr id="12" name="Text 20">
            <a:extLst>
              <a:ext uri="{FF2B5EF4-FFF2-40B4-BE49-F238E27FC236}">
                <a16:creationId xmlns:a16="http://schemas.microsoft.com/office/drawing/2014/main" id="{2CF94D54-1AF6-9F52-CFF8-D2043E5DE0D6}"/>
              </a:ext>
            </a:extLst>
          </p:cNvPr>
          <p:cNvSpPr/>
          <p:nvPr/>
        </p:nvSpPr>
        <p:spPr>
          <a:xfrm>
            <a:off x="6761559" y="2638778"/>
            <a:ext cx="528331" cy="276820"/>
          </a:xfrm>
          <a:prstGeom prst="rect">
            <a:avLst/>
          </a:prstGeom>
          <a:noFill/>
          <a:ln/>
        </p:spPr>
        <p:txBody>
          <a:bodyPr wrap="square" lIns="68072" tIns="68072" rIns="68072" bIns="68072" rtlCol="0" anchor="ctr">
            <a:spAutoFit/>
          </a:bodyPr>
          <a:lstStyle/>
          <a:p>
            <a:pPr marL="0" indent="0" algn="ctr">
              <a:lnSpc>
                <a:spcPts val="1100"/>
              </a:lnSpc>
              <a:buNone/>
            </a:pPr>
            <a:endParaRPr lang="en-US" sz="834" dirty="0"/>
          </a:p>
        </p:txBody>
      </p:sp>
      <p:pic>
        <p:nvPicPr>
          <p:cNvPr id="36" name="Imagen 35">
            <a:extLst>
              <a:ext uri="{FF2B5EF4-FFF2-40B4-BE49-F238E27FC236}">
                <a16:creationId xmlns:a16="http://schemas.microsoft.com/office/drawing/2014/main" id="{0C7C837E-B03C-388E-980D-53366DFB06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2083" y="331382"/>
            <a:ext cx="4907602" cy="1949697"/>
          </a:xfrm>
          <a:prstGeom prst="rect">
            <a:avLst/>
          </a:prstGeom>
        </p:spPr>
      </p:pic>
      <p:sp>
        <p:nvSpPr>
          <p:cNvPr id="38" name="CuadroTexto 37">
            <a:extLst>
              <a:ext uri="{FF2B5EF4-FFF2-40B4-BE49-F238E27FC236}">
                <a16:creationId xmlns:a16="http://schemas.microsoft.com/office/drawing/2014/main" id="{CD82D280-C1F0-06F7-2D36-1BDC0D1B4F7F}"/>
              </a:ext>
            </a:extLst>
          </p:cNvPr>
          <p:cNvSpPr txBox="1"/>
          <p:nvPr/>
        </p:nvSpPr>
        <p:spPr>
          <a:xfrm rot="16200000">
            <a:off x="3312021" y="1134509"/>
            <a:ext cx="1509984" cy="27699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>
                <a:solidFill>
                  <a:srgbClr val="025A6D"/>
                </a:solidFill>
              </a:rPr>
              <a:t>Ingresos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81513289-5808-1856-B600-65ACA3B86368}"/>
              </a:ext>
            </a:extLst>
          </p:cNvPr>
          <p:cNvSpPr txBox="1"/>
          <p:nvPr/>
        </p:nvSpPr>
        <p:spPr>
          <a:xfrm rot="16200000">
            <a:off x="5986447" y="841512"/>
            <a:ext cx="1155938" cy="27699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s-ES" sz="1200" b="1" dirty="0">
                <a:solidFill>
                  <a:srgbClr val="025A6D"/>
                </a:solidFill>
              </a:rPr>
              <a:t>FEV1 (L)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33CCDAF9-7D2B-CD7E-10A2-A1F7BBC17889}"/>
              </a:ext>
            </a:extLst>
          </p:cNvPr>
          <p:cNvSpPr txBox="1"/>
          <p:nvPr/>
        </p:nvSpPr>
        <p:spPr>
          <a:xfrm>
            <a:off x="4005203" y="4542356"/>
            <a:ext cx="4749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ES" dirty="0"/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E41BED9B-02C7-83C2-8598-F07BB8F9B57D}"/>
              </a:ext>
            </a:extLst>
          </p:cNvPr>
          <p:cNvSpPr txBox="1"/>
          <p:nvPr/>
        </p:nvSpPr>
        <p:spPr>
          <a:xfrm>
            <a:off x="4355977" y="1930788"/>
            <a:ext cx="1973664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900" b="1" dirty="0">
                <a:solidFill>
                  <a:srgbClr val="025A6D"/>
                </a:solidFill>
              </a:rPr>
              <a:t>Eosinófilos</a:t>
            </a:r>
          </a:p>
          <a:p>
            <a:pPr algn="ctr"/>
            <a:endParaRPr lang="es-ES" sz="900" b="1" dirty="0">
              <a:solidFill>
                <a:srgbClr val="025A6D"/>
              </a:solidFill>
            </a:endParaRP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401F9243-9330-2D84-48BE-A40E80A769AF}"/>
              </a:ext>
            </a:extLst>
          </p:cNvPr>
          <p:cNvSpPr txBox="1"/>
          <p:nvPr/>
        </p:nvSpPr>
        <p:spPr>
          <a:xfrm>
            <a:off x="6815294" y="1945380"/>
            <a:ext cx="2091007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900" b="1" dirty="0">
                <a:solidFill>
                  <a:srgbClr val="025A6D"/>
                </a:solidFill>
              </a:rPr>
              <a:t>Eosinófilos</a:t>
            </a:r>
          </a:p>
          <a:p>
            <a:pPr algn="ctr"/>
            <a:endParaRPr lang="es-ES" sz="900" b="1" dirty="0">
              <a:solidFill>
                <a:srgbClr val="025A6D"/>
              </a:solidFill>
            </a:endParaRP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E4E4099C-8B07-18B5-7650-B8BCA1937821}"/>
              </a:ext>
            </a:extLst>
          </p:cNvPr>
          <p:cNvSpPr txBox="1"/>
          <p:nvPr/>
        </p:nvSpPr>
        <p:spPr>
          <a:xfrm>
            <a:off x="7048165" y="354623"/>
            <a:ext cx="2520890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050" b="1" dirty="0"/>
              <a:t>(r-0,24, p=0,01)</a:t>
            </a:r>
            <a:endParaRPr lang="es-ES" sz="1050" dirty="0"/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38587FDA-D5C7-7199-E436-0BF100010985}"/>
              </a:ext>
            </a:extLst>
          </p:cNvPr>
          <p:cNvSpPr txBox="1"/>
          <p:nvPr/>
        </p:nvSpPr>
        <p:spPr>
          <a:xfrm>
            <a:off x="5126949" y="391058"/>
            <a:ext cx="1446689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050" b="1" dirty="0"/>
              <a:t>(r=0,21, p=0,02)</a:t>
            </a: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FED54DF3-15BA-B190-E6BD-32018531581C}"/>
              </a:ext>
            </a:extLst>
          </p:cNvPr>
          <p:cNvSpPr txBox="1"/>
          <p:nvPr/>
        </p:nvSpPr>
        <p:spPr>
          <a:xfrm>
            <a:off x="76435" y="109438"/>
            <a:ext cx="3973828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err="1"/>
              <a:t>Nº</a:t>
            </a:r>
            <a:r>
              <a:rPr lang="es-ES" sz="1400" b="1" dirty="0"/>
              <a:t> medio de ingresos por agudización (año previo)</a:t>
            </a:r>
          </a:p>
        </p:txBody>
      </p:sp>
      <p:pic>
        <p:nvPicPr>
          <p:cNvPr id="49" name="Imagen 48">
            <a:extLst>
              <a:ext uri="{FF2B5EF4-FFF2-40B4-BE49-F238E27FC236}">
                <a16:creationId xmlns:a16="http://schemas.microsoft.com/office/drawing/2014/main" id="{F2686BD8-7C4B-8680-8541-E05B9347E1C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347"/>
          <a:stretch>
            <a:fillRect/>
          </a:stretch>
        </p:blipFill>
        <p:spPr>
          <a:xfrm>
            <a:off x="-30553" y="522499"/>
            <a:ext cx="4035756" cy="1245410"/>
          </a:xfrm>
          <a:prstGeom prst="rect">
            <a:avLst/>
          </a:prstGeom>
        </p:spPr>
      </p:pic>
      <p:sp>
        <p:nvSpPr>
          <p:cNvPr id="51" name="Rectángulo 50">
            <a:extLst>
              <a:ext uri="{FF2B5EF4-FFF2-40B4-BE49-F238E27FC236}">
                <a16:creationId xmlns:a16="http://schemas.microsoft.com/office/drawing/2014/main" id="{8C40CA96-849B-184C-F936-4AF7B2927AB4}"/>
              </a:ext>
            </a:extLst>
          </p:cNvPr>
          <p:cNvSpPr/>
          <p:nvPr/>
        </p:nvSpPr>
        <p:spPr>
          <a:xfrm>
            <a:off x="1751178" y="2888091"/>
            <a:ext cx="428040" cy="110319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" name="Rectángulo 49">
            <a:extLst>
              <a:ext uri="{FF2B5EF4-FFF2-40B4-BE49-F238E27FC236}">
                <a16:creationId xmlns:a16="http://schemas.microsoft.com/office/drawing/2014/main" id="{CB53C2B2-4A8E-E5C3-21AC-1798B26F3E24}"/>
              </a:ext>
            </a:extLst>
          </p:cNvPr>
          <p:cNvSpPr/>
          <p:nvPr/>
        </p:nvSpPr>
        <p:spPr>
          <a:xfrm>
            <a:off x="1077320" y="612851"/>
            <a:ext cx="866956" cy="2776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300" b="1" dirty="0">
                <a:solidFill>
                  <a:schemeClr val="tx1"/>
                </a:solidFill>
              </a:rPr>
              <a:t>p=  0,05</a:t>
            </a: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338F9DAA-CE81-A2F1-DB23-3ABE11A3159C}"/>
              </a:ext>
            </a:extLst>
          </p:cNvPr>
          <p:cNvSpPr txBox="1"/>
          <p:nvPr/>
        </p:nvSpPr>
        <p:spPr>
          <a:xfrm>
            <a:off x="905993" y="1276384"/>
            <a:ext cx="650932" cy="307777"/>
          </a:xfrm>
          <a:prstGeom prst="rect">
            <a:avLst/>
          </a:prstGeom>
          <a:solidFill>
            <a:srgbClr val="015B74"/>
          </a:solidFill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bg1"/>
                </a:solidFill>
              </a:rPr>
              <a:t>0,31</a:t>
            </a:r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297182A8-F9AB-82E9-1D58-47C7D3AC34F7}"/>
              </a:ext>
            </a:extLst>
          </p:cNvPr>
          <p:cNvSpPr txBox="1"/>
          <p:nvPr/>
        </p:nvSpPr>
        <p:spPr>
          <a:xfrm>
            <a:off x="2555776" y="1062303"/>
            <a:ext cx="615972" cy="307777"/>
          </a:xfrm>
          <a:prstGeom prst="rect">
            <a:avLst/>
          </a:prstGeom>
          <a:solidFill>
            <a:srgbClr val="EA6749"/>
          </a:solidFill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bg1"/>
                </a:solidFill>
              </a:rPr>
              <a:t>0,64</a:t>
            </a:r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260131AE-4B1E-3304-76D0-EF7F38280B5F}"/>
              </a:ext>
            </a:extLst>
          </p:cNvPr>
          <p:cNvSpPr txBox="1"/>
          <p:nvPr/>
        </p:nvSpPr>
        <p:spPr>
          <a:xfrm>
            <a:off x="445626" y="1580567"/>
            <a:ext cx="3008539" cy="253916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050" b="1" dirty="0" err="1"/>
              <a:t>BnE</a:t>
            </a:r>
            <a:r>
              <a:rPr lang="es-ES" sz="1050" b="1" dirty="0"/>
              <a:t>                                                     BE</a:t>
            </a:r>
          </a:p>
        </p:txBody>
      </p:sp>
      <p:sp>
        <p:nvSpPr>
          <p:cNvPr id="55" name="Rectángulo 54">
            <a:extLst>
              <a:ext uri="{FF2B5EF4-FFF2-40B4-BE49-F238E27FC236}">
                <a16:creationId xmlns:a16="http://schemas.microsoft.com/office/drawing/2014/main" id="{3BDC9792-5EF6-88D1-38C8-7198E4D06513}"/>
              </a:ext>
            </a:extLst>
          </p:cNvPr>
          <p:cNvSpPr/>
          <p:nvPr/>
        </p:nvSpPr>
        <p:spPr>
          <a:xfrm>
            <a:off x="65916" y="4371022"/>
            <a:ext cx="1809720" cy="2326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6B7B8B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b="1" dirty="0"/>
              <a:t>CONCLUSIONES</a:t>
            </a:r>
          </a:p>
        </p:txBody>
      </p:sp>
      <p:sp>
        <p:nvSpPr>
          <p:cNvPr id="56" name="object 13">
            <a:extLst>
              <a:ext uri="{FF2B5EF4-FFF2-40B4-BE49-F238E27FC236}">
                <a16:creationId xmlns:a16="http://schemas.microsoft.com/office/drawing/2014/main" id="{BD478C46-DC2B-65A5-2A39-13473EFFA31A}"/>
              </a:ext>
            </a:extLst>
          </p:cNvPr>
          <p:cNvSpPr txBox="1"/>
          <p:nvPr/>
        </p:nvSpPr>
        <p:spPr>
          <a:xfrm>
            <a:off x="65915" y="4603648"/>
            <a:ext cx="8322509" cy="472565"/>
          </a:xfrm>
          <a:prstGeom prst="rect">
            <a:avLst/>
          </a:prstGeom>
          <a:solidFill>
            <a:srgbClr val="F2DCDB"/>
          </a:solidFill>
          <a:ln w="9525">
            <a:solidFill>
              <a:srgbClr val="6B7B8B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90805" marR="82550">
              <a:lnSpc>
                <a:spcPct val="100000"/>
              </a:lnSpc>
              <a:spcBef>
                <a:spcPts val="325"/>
              </a:spcBef>
            </a:pPr>
            <a:r>
              <a:rPr lang="es-ES" sz="1400" dirty="0"/>
              <a:t>Las BE supusieron casi un tercio de nuestra serie, presentando más ingresos por agudización en el año previo y peor función pulmonar que las </a:t>
            </a:r>
            <a:r>
              <a:rPr lang="es-ES" sz="1400" dirty="0" err="1"/>
              <a:t>BnE</a:t>
            </a:r>
            <a:r>
              <a:rPr lang="es-ES" sz="1400" dirty="0"/>
              <a:t>.</a:t>
            </a:r>
            <a:endParaRPr lang="es-ES" sz="1400" dirty="0">
              <a:cs typeface="Arial" panose="020B0604020202020204" pitchFamily="34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183D9175-B5BC-ADB1-DAB2-A7B1DD2513C5}"/>
              </a:ext>
            </a:extLst>
          </p:cNvPr>
          <p:cNvSpPr/>
          <p:nvPr/>
        </p:nvSpPr>
        <p:spPr>
          <a:xfrm>
            <a:off x="2098415" y="754599"/>
            <a:ext cx="80803" cy="877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52AD272E-981E-5BDB-3084-B3327DC7A1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2486165"/>
              </p:ext>
            </p:extLst>
          </p:nvPr>
        </p:nvGraphicFramePr>
        <p:xfrm>
          <a:off x="77783" y="2028001"/>
          <a:ext cx="3059086" cy="222504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821809">
                  <a:extLst>
                    <a:ext uri="{9D8B030D-6E8A-4147-A177-3AD203B41FA5}">
                      <a16:colId xmlns:a16="http://schemas.microsoft.com/office/drawing/2014/main" val="2255915460"/>
                    </a:ext>
                  </a:extLst>
                </a:gridCol>
                <a:gridCol w="774072">
                  <a:extLst>
                    <a:ext uri="{9D8B030D-6E8A-4147-A177-3AD203B41FA5}">
                      <a16:colId xmlns:a16="http://schemas.microsoft.com/office/drawing/2014/main" val="3914753303"/>
                    </a:ext>
                  </a:extLst>
                </a:gridCol>
                <a:gridCol w="759473">
                  <a:extLst>
                    <a:ext uri="{9D8B030D-6E8A-4147-A177-3AD203B41FA5}">
                      <a16:colId xmlns:a16="http://schemas.microsoft.com/office/drawing/2014/main" val="4112042910"/>
                    </a:ext>
                  </a:extLst>
                </a:gridCol>
                <a:gridCol w="703732">
                  <a:extLst>
                    <a:ext uri="{9D8B030D-6E8A-4147-A177-3AD203B41FA5}">
                      <a16:colId xmlns:a16="http://schemas.microsoft.com/office/drawing/2014/main" val="4201982158"/>
                    </a:ext>
                  </a:extLst>
                </a:gridCol>
              </a:tblGrid>
              <a:tr h="293991">
                <a:tc>
                  <a:txBody>
                    <a:bodyPr/>
                    <a:lstStyle/>
                    <a:p>
                      <a:pPr algn="ctr"/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300" dirty="0"/>
                        <a:t>BE (36)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 err="1"/>
                        <a:t>BnE</a:t>
                      </a:r>
                      <a:r>
                        <a:rPr lang="es-ES" sz="1300" dirty="0"/>
                        <a:t> (74)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/>
                        <a:t>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208696"/>
                  </a:ext>
                </a:extLst>
              </a:tr>
              <a:tr h="293991"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/>
                        <a:t>Causa no idiopática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29 (80,5%)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45 (60,8%)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>
                          <a:solidFill>
                            <a:schemeClr val="tx1"/>
                          </a:solidFill>
                        </a:rPr>
                        <a:t>NS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2808031"/>
                  </a:ext>
                </a:extLst>
              </a:tr>
              <a:tr h="267646"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/>
                        <a:t>Asma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/>
                        <a:t>12 (33,3%)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/>
                        <a:t>3</a:t>
                      </a:r>
                    </a:p>
                    <a:p>
                      <a:pPr algn="ctr"/>
                      <a:r>
                        <a:rPr lang="es-ES" sz="1300" dirty="0"/>
                        <a:t>(4%)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b="1" dirty="0">
                          <a:solidFill>
                            <a:schemeClr val="tx1"/>
                          </a:solidFill>
                        </a:rPr>
                        <a:t>&lt;0,001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078266"/>
                  </a:ext>
                </a:extLst>
              </a:tr>
              <a:tr h="293991"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/>
                        <a:t>BD larga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/>
                        <a:t>29</a:t>
                      </a:r>
                    </a:p>
                    <a:p>
                      <a:pPr algn="ctr"/>
                      <a:r>
                        <a:rPr lang="es-ES" sz="1300" dirty="0"/>
                        <a:t>(80,5%)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/>
                        <a:t>44</a:t>
                      </a:r>
                    </a:p>
                    <a:p>
                      <a:pPr algn="ctr"/>
                      <a:r>
                        <a:rPr lang="es-ES" sz="1300" dirty="0"/>
                        <a:t>(58,1%)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b="1" dirty="0">
                          <a:solidFill>
                            <a:schemeClr val="tx1"/>
                          </a:solidFill>
                        </a:rPr>
                        <a:t>0,03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866791"/>
                  </a:ext>
                </a:extLst>
              </a:tr>
              <a:tr h="293991"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/>
                        <a:t>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/>
                        <a:t>28 (63,8%)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/>
                        <a:t>23</a:t>
                      </a:r>
                    </a:p>
                    <a:p>
                      <a:pPr algn="ctr"/>
                      <a:r>
                        <a:rPr lang="es-ES" sz="1300" dirty="0"/>
                        <a:t>(37,8%)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b="1" dirty="0">
                          <a:solidFill>
                            <a:schemeClr val="tx1"/>
                          </a:solidFill>
                        </a:rPr>
                        <a:t>0,01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079510"/>
                  </a:ext>
                </a:extLst>
              </a:tr>
            </a:tbl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5BB10881-84E6-52E3-D5EB-F3027CDFAE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7355957"/>
              </p:ext>
            </p:extLst>
          </p:nvPr>
        </p:nvGraphicFramePr>
        <p:xfrm>
          <a:off x="3220589" y="2281079"/>
          <a:ext cx="2893498" cy="1972579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775347">
                  <a:extLst>
                    <a:ext uri="{9D8B030D-6E8A-4147-A177-3AD203B41FA5}">
                      <a16:colId xmlns:a16="http://schemas.microsoft.com/office/drawing/2014/main" val="2255915460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3914753303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4112042910"/>
                    </a:ext>
                  </a:extLst>
                </a:gridCol>
                <a:gridCol w="533975">
                  <a:extLst>
                    <a:ext uri="{9D8B030D-6E8A-4147-A177-3AD203B41FA5}">
                      <a16:colId xmlns:a16="http://schemas.microsoft.com/office/drawing/2014/main" val="4201982158"/>
                    </a:ext>
                  </a:extLst>
                </a:gridCol>
              </a:tblGrid>
              <a:tr h="293991">
                <a:tc>
                  <a:txBody>
                    <a:bodyPr/>
                    <a:lstStyle/>
                    <a:p>
                      <a:pPr algn="ctr"/>
                      <a:endParaRPr lang="es-E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BE (36)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err="1"/>
                        <a:t>BnE</a:t>
                      </a:r>
                      <a:r>
                        <a:rPr lang="es-ES" sz="1200" dirty="0"/>
                        <a:t> (74)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208696"/>
                  </a:ext>
                </a:extLst>
              </a:tr>
              <a:tr h="293991">
                <a:tc>
                  <a:txBody>
                    <a:bodyPr/>
                    <a:lstStyle/>
                    <a:p>
                      <a:pPr algn="ctr"/>
                      <a:r>
                        <a:rPr lang="es-ES" sz="1050" b="1" dirty="0"/>
                        <a:t>Edad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dirty="0"/>
                        <a:t>68</a:t>
                      </a:r>
                      <a:r>
                        <a:rPr lang="es-ES" sz="1050" dirty="0">
                          <a:latin typeface="Tw Cen MT" panose="020B0602020104020603" pitchFamily="34" charset="0"/>
                        </a:rPr>
                        <a:t>±11</a:t>
                      </a:r>
                      <a:endParaRPr lang="es-E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dirty="0">
                          <a:latin typeface="Tw Cen MT" panose="020B0602020104020603" pitchFamily="34" charset="0"/>
                        </a:rPr>
                        <a:t>66±12</a:t>
                      </a:r>
                      <a:endParaRPr lang="es-ES" sz="1050" dirty="0"/>
                    </a:p>
                    <a:p>
                      <a:pPr algn="ctr"/>
                      <a:endParaRPr lang="es-E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b="1" dirty="0"/>
                        <a:t>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2808031"/>
                  </a:ext>
                </a:extLst>
              </a:tr>
              <a:tr h="267646">
                <a:tc>
                  <a:txBody>
                    <a:bodyPr/>
                    <a:lstStyle/>
                    <a:p>
                      <a:pPr algn="ctr"/>
                      <a:r>
                        <a:rPr lang="es-ES" sz="1050" b="1" dirty="0"/>
                        <a:t>IMC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dirty="0"/>
                        <a:t>26,1</a:t>
                      </a:r>
                      <a:r>
                        <a:rPr lang="es-ES" sz="1050" dirty="0">
                          <a:latin typeface="Tw Cen MT" panose="020B0602020104020603" pitchFamily="34" charset="0"/>
                        </a:rPr>
                        <a:t>±6</a:t>
                      </a:r>
                      <a:endParaRPr lang="es-E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dirty="0"/>
                        <a:t>25,9</a:t>
                      </a:r>
                      <a:r>
                        <a:rPr lang="es-ES" sz="1050" dirty="0">
                          <a:latin typeface="Tw Cen MT" panose="020B0602020104020603" pitchFamily="34" charset="0"/>
                        </a:rPr>
                        <a:t>±6</a:t>
                      </a:r>
                      <a:endParaRPr lang="es-E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b="1" dirty="0"/>
                        <a:t>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078266"/>
                  </a:ext>
                </a:extLst>
              </a:tr>
              <a:tr h="293991">
                <a:tc>
                  <a:txBody>
                    <a:bodyPr/>
                    <a:lstStyle/>
                    <a:p>
                      <a:pPr algn="ctr"/>
                      <a:r>
                        <a:rPr lang="es-ES" sz="1050" b="1" dirty="0"/>
                        <a:t>Disnea ≥2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dirty="0"/>
                        <a:t>13 (36,1%)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dirty="0"/>
                        <a:t>27 (36,4%)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b="1" dirty="0"/>
                        <a:t>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079510"/>
                  </a:ext>
                </a:extLst>
              </a:tr>
              <a:tr h="293991">
                <a:tc>
                  <a:txBody>
                    <a:bodyPr/>
                    <a:lstStyle/>
                    <a:p>
                      <a:pPr algn="ctr"/>
                      <a:r>
                        <a:rPr lang="es-ES" sz="1050" b="1" dirty="0"/>
                        <a:t>AP </a:t>
                      </a:r>
                    </a:p>
                    <a:p>
                      <a:pPr algn="ctr"/>
                      <a:r>
                        <a:rPr lang="es-ES" sz="1050" b="1" dirty="0"/>
                        <a:t>Tabaco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dirty="0"/>
                        <a:t>14 </a:t>
                      </a:r>
                    </a:p>
                    <a:p>
                      <a:pPr algn="ctr"/>
                      <a:r>
                        <a:rPr lang="es-ES" sz="1050" dirty="0"/>
                        <a:t>(38,8%)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dirty="0"/>
                        <a:t>39</a:t>
                      </a:r>
                    </a:p>
                    <a:p>
                      <a:pPr algn="ctr"/>
                      <a:r>
                        <a:rPr lang="es-ES" sz="1050" dirty="0"/>
                        <a:t> (52,7%)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b="1" dirty="0"/>
                        <a:t>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499455"/>
                  </a:ext>
                </a:extLst>
              </a:tr>
              <a:tr h="293991">
                <a:tc>
                  <a:txBody>
                    <a:bodyPr/>
                    <a:lstStyle/>
                    <a:p>
                      <a:pPr algn="ctr"/>
                      <a:r>
                        <a:rPr lang="es-ES" sz="1050" b="1" dirty="0"/>
                        <a:t>EFACED ≥7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dirty="0"/>
                        <a:t>3 (8,3%)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dirty="0"/>
                        <a:t>6 (8,1%)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b="1" dirty="0"/>
                        <a:t>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1239292"/>
                  </a:ext>
                </a:extLst>
              </a:tr>
            </a:tbl>
          </a:graphicData>
        </a:graphic>
      </p:graphicFrame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BEDF554F-AAE4-A456-A7AA-A81E63E16B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3155279"/>
              </p:ext>
            </p:extLst>
          </p:nvPr>
        </p:nvGraphicFramePr>
        <p:xfrm>
          <a:off x="6189230" y="2272663"/>
          <a:ext cx="2893498" cy="2191371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869831">
                  <a:extLst>
                    <a:ext uri="{9D8B030D-6E8A-4147-A177-3AD203B41FA5}">
                      <a16:colId xmlns:a16="http://schemas.microsoft.com/office/drawing/2014/main" val="2255915460"/>
                    </a:ext>
                  </a:extLst>
                </a:gridCol>
                <a:gridCol w="738359">
                  <a:extLst>
                    <a:ext uri="{9D8B030D-6E8A-4147-A177-3AD203B41FA5}">
                      <a16:colId xmlns:a16="http://schemas.microsoft.com/office/drawing/2014/main" val="3914753303"/>
                    </a:ext>
                  </a:extLst>
                </a:gridCol>
                <a:gridCol w="735020">
                  <a:extLst>
                    <a:ext uri="{9D8B030D-6E8A-4147-A177-3AD203B41FA5}">
                      <a16:colId xmlns:a16="http://schemas.microsoft.com/office/drawing/2014/main" val="4112042910"/>
                    </a:ext>
                  </a:extLst>
                </a:gridCol>
                <a:gridCol w="550288">
                  <a:extLst>
                    <a:ext uri="{9D8B030D-6E8A-4147-A177-3AD203B41FA5}">
                      <a16:colId xmlns:a16="http://schemas.microsoft.com/office/drawing/2014/main" val="4201982158"/>
                    </a:ext>
                  </a:extLst>
                </a:gridCol>
              </a:tblGrid>
              <a:tr h="293991">
                <a:tc>
                  <a:txBody>
                    <a:bodyPr/>
                    <a:lstStyle/>
                    <a:p>
                      <a:pPr algn="ctr"/>
                      <a:endParaRPr lang="es-E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BE (36)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 err="1"/>
                        <a:t>BnE</a:t>
                      </a:r>
                      <a:r>
                        <a:rPr lang="es-ES" sz="1200" dirty="0"/>
                        <a:t> (74)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208696"/>
                  </a:ext>
                </a:extLst>
              </a:tr>
              <a:tr h="293991">
                <a:tc>
                  <a:txBody>
                    <a:bodyPr/>
                    <a:lstStyle/>
                    <a:p>
                      <a:pPr algn="ctr"/>
                      <a:r>
                        <a:rPr lang="es-ES" sz="1050" b="1" dirty="0" err="1"/>
                        <a:t>Nº</a:t>
                      </a:r>
                      <a:r>
                        <a:rPr lang="es-ES" sz="1050" b="1" dirty="0"/>
                        <a:t> agudización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dirty="0"/>
                        <a:t>1,56 </a:t>
                      </a:r>
                      <a:r>
                        <a:rPr lang="es-ES" sz="1050" dirty="0">
                          <a:latin typeface="Tw Cen MT" panose="020B0602020104020603" pitchFamily="34" charset="0"/>
                        </a:rPr>
                        <a:t>±1,3</a:t>
                      </a:r>
                      <a:endParaRPr lang="es-E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dirty="0"/>
                        <a:t>1,64</a:t>
                      </a:r>
                      <a:r>
                        <a:rPr lang="es-ES" sz="1050" dirty="0">
                          <a:latin typeface="Tw Cen MT" panose="020B0602020104020603" pitchFamily="34" charset="0"/>
                        </a:rPr>
                        <a:t>±1,3</a:t>
                      </a:r>
                      <a:endParaRPr lang="es-E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b="1" dirty="0"/>
                        <a:t>NS</a:t>
                      </a:r>
                    </a:p>
                    <a:p>
                      <a:pPr algn="ctr"/>
                      <a:endParaRPr lang="es-ES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866791"/>
                  </a:ext>
                </a:extLst>
              </a:tr>
              <a:tr h="293991">
                <a:tc>
                  <a:txBody>
                    <a:bodyPr/>
                    <a:lstStyle/>
                    <a:p>
                      <a:pPr algn="ctr"/>
                      <a:r>
                        <a:rPr lang="es-ES" sz="1050" b="1" dirty="0"/>
                        <a:t>P </a:t>
                      </a:r>
                      <a:r>
                        <a:rPr lang="es-ES" sz="1050" b="1" dirty="0" err="1"/>
                        <a:t>Aeruginosa</a:t>
                      </a:r>
                      <a:endParaRPr lang="es-ES" sz="105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dirty="0"/>
                        <a:t>24</a:t>
                      </a:r>
                    </a:p>
                    <a:p>
                      <a:pPr algn="ctr"/>
                      <a:r>
                        <a:rPr lang="es-ES" sz="1050" dirty="0"/>
                        <a:t>(66,6%)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dirty="0"/>
                        <a:t>38</a:t>
                      </a:r>
                    </a:p>
                    <a:p>
                      <a:pPr algn="ctr"/>
                      <a:r>
                        <a:rPr lang="es-ES" sz="1050" dirty="0"/>
                        <a:t>(51,3%)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b="1" dirty="0"/>
                        <a:t>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7596138"/>
                  </a:ext>
                </a:extLst>
              </a:tr>
              <a:tr h="293991">
                <a:tc>
                  <a:txBody>
                    <a:bodyPr/>
                    <a:lstStyle/>
                    <a:p>
                      <a:pPr algn="ctr"/>
                      <a:r>
                        <a:rPr lang="es-ES" sz="1050" b="1" dirty="0"/>
                        <a:t>IBC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dirty="0"/>
                        <a:t>12</a:t>
                      </a:r>
                    </a:p>
                    <a:p>
                      <a:pPr algn="ctr"/>
                      <a:r>
                        <a:rPr lang="es-ES" sz="1050" dirty="0"/>
                        <a:t>(33,3%)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dirty="0"/>
                        <a:t>24</a:t>
                      </a:r>
                    </a:p>
                    <a:p>
                      <a:pPr algn="ctr"/>
                      <a:r>
                        <a:rPr lang="es-ES" sz="1050" dirty="0"/>
                        <a:t>(32,4%)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b="1" dirty="0"/>
                        <a:t>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451925"/>
                  </a:ext>
                </a:extLst>
              </a:tr>
              <a:tr h="184528">
                <a:tc>
                  <a:txBody>
                    <a:bodyPr/>
                    <a:lstStyle/>
                    <a:p>
                      <a:pPr algn="ctr"/>
                      <a:r>
                        <a:rPr lang="es-ES" sz="1050" b="1" dirty="0" err="1"/>
                        <a:t>Nº</a:t>
                      </a:r>
                      <a:r>
                        <a:rPr lang="es-ES" sz="1050" b="1" dirty="0"/>
                        <a:t> MPP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dirty="0"/>
                        <a:t>1 ,75</a:t>
                      </a:r>
                      <a:r>
                        <a:rPr lang="es-ES" sz="1050" dirty="0">
                          <a:latin typeface="Tw Cen MT" panose="020B0602020104020603" pitchFamily="34" charset="0"/>
                        </a:rPr>
                        <a:t>±1,2</a:t>
                      </a:r>
                      <a:endParaRPr lang="es-E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dirty="0"/>
                        <a:t>1,38</a:t>
                      </a:r>
                      <a:r>
                        <a:rPr lang="es-ES" sz="1050" dirty="0">
                          <a:latin typeface="Tw Cen MT" panose="020B0602020104020603" pitchFamily="34" charset="0"/>
                        </a:rPr>
                        <a:t>±1,2</a:t>
                      </a:r>
                      <a:endParaRPr lang="es-E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b="1" dirty="0"/>
                        <a:t>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12833"/>
                  </a:ext>
                </a:extLst>
              </a:tr>
              <a:tr h="293991">
                <a:tc>
                  <a:txBody>
                    <a:bodyPr/>
                    <a:lstStyle/>
                    <a:p>
                      <a:pPr algn="ctr"/>
                      <a:r>
                        <a:rPr lang="es-ES" sz="1050" b="1" dirty="0"/>
                        <a:t>Esputo purulento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dirty="0"/>
                        <a:t>10</a:t>
                      </a:r>
                    </a:p>
                    <a:p>
                      <a:pPr algn="ctr"/>
                      <a:r>
                        <a:rPr lang="es-ES" sz="1050" dirty="0"/>
                        <a:t> (27,7%)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dirty="0"/>
                        <a:t>34 (45,9%)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050" b="1" dirty="0"/>
                        <a:t>NS (0,06)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624776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8B191E46-516E-7758-8D6B-EDE033ABAC1A}"/>
              </a:ext>
            </a:extLst>
          </p:cNvPr>
          <p:cNvSpPr txBox="1"/>
          <p:nvPr/>
        </p:nvSpPr>
        <p:spPr>
          <a:xfrm>
            <a:off x="4602934" y="12968"/>
            <a:ext cx="3973828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Correlación PEARSON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38BB1450-FCA5-DB03-47BD-23E847F0E65A}"/>
              </a:ext>
            </a:extLst>
          </p:cNvPr>
          <p:cNvSpPr/>
          <p:nvPr/>
        </p:nvSpPr>
        <p:spPr>
          <a:xfrm>
            <a:off x="1855965" y="601321"/>
            <a:ext cx="262719" cy="253916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503275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1059</TotalTime>
  <Words>442</Words>
  <Application>Microsoft Office PowerPoint</Application>
  <PresentationFormat>Presentación en pantalla (16:9)</PresentationFormat>
  <Paragraphs>120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Tw Cen MT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andrea vera</cp:lastModifiedBy>
  <cp:revision>89</cp:revision>
  <dcterms:created xsi:type="dcterms:W3CDTF">2025-10-16T09:08:13Z</dcterms:created>
  <dcterms:modified xsi:type="dcterms:W3CDTF">2026-03-01T12:19:24Z</dcterms:modified>
</cp:coreProperties>
</file>