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4F7025-907F-46FC-748D-F202A9B1578B}" v="6" dt="2026-02-28T20:18:33.813"/>
    <p1510:client id="{CF8231B4-2437-48B7-44F0-A42F4CB644C9}" v="201" dt="2026-02-28T13:28:51.758"/>
    <p1510:client id="{D8344742-E9E3-4A89-3745-864E37C7DE52}" v="25" dt="2026-02-28T19:33:24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95BC6A-9BB3-92FF-E077-E7CAEA7530CC}"/>
              </a:ext>
            </a:extLst>
          </p:cNvPr>
          <p:cNvSpPr txBox="1"/>
          <p:nvPr/>
        </p:nvSpPr>
        <p:spPr>
          <a:xfrm>
            <a:off x="1822944" y="270710"/>
            <a:ext cx="9777502" cy="12926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600" dirty="0">
                <a:latin typeface="Arial"/>
                <a:ea typeface="+mn-lt"/>
                <a:cs typeface="Arial"/>
              </a:rPr>
              <a:t>IMPACTO DEL TABAQUISMO ACTIVO EN EL RIESGO DE REINGRESO POR SAE EN PACIENTES EPOC AGUDIZADORES </a:t>
            </a:r>
            <a:endParaRPr lang="es-ES" sz="2400" dirty="0">
              <a:latin typeface="Arial"/>
              <a:ea typeface="Calibri"/>
              <a:cs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850836-F7F4-A4E3-C206-EF0FCB1F857C}"/>
              </a:ext>
            </a:extLst>
          </p:cNvPr>
          <p:cNvSpPr txBox="1"/>
          <p:nvPr/>
        </p:nvSpPr>
        <p:spPr>
          <a:xfrm>
            <a:off x="2376237" y="1654341"/>
            <a:ext cx="1744578" cy="8622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BF45BA-90C3-0C80-9FE0-61A285B791BE}"/>
              </a:ext>
            </a:extLst>
          </p:cNvPr>
          <p:cNvSpPr txBox="1"/>
          <p:nvPr/>
        </p:nvSpPr>
        <p:spPr>
          <a:xfrm>
            <a:off x="3041904" y="1650767"/>
            <a:ext cx="7339584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dirty="0">
                <a:latin typeface="Arial"/>
                <a:cs typeface="Arial"/>
              </a:rPr>
              <a:t>A. Nieto Romero, O.A. Zavala Chinchilla, R. </a:t>
            </a:r>
            <a:r>
              <a:rPr lang="es-ES" sz="1100" dirty="0" err="1">
                <a:latin typeface="Arial"/>
                <a:cs typeface="Arial"/>
              </a:rPr>
              <a:t>Rodriguez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Villamor</a:t>
            </a:r>
            <a:r>
              <a:rPr lang="es-ES" sz="1100" dirty="0">
                <a:latin typeface="Arial"/>
                <a:cs typeface="Arial"/>
              </a:rPr>
              <a:t>, F.R. Guzmán Ruiz, B. Barragán Pérez, J.A. Riesco Miranda</a:t>
            </a:r>
            <a:endParaRPr lang="es-ES" sz="1100">
              <a:latin typeface="Arial"/>
              <a:ea typeface="Calibri"/>
              <a:cs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CA1AA7-E038-7764-DBED-5E689B75AA53}"/>
              </a:ext>
            </a:extLst>
          </p:cNvPr>
          <p:cNvSpPr txBox="1"/>
          <p:nvPr/>
        </p:nvSpPr>
        <p:spPr>
          <a:xfrm>
            <a:off x="590503" y="4615774"/>
            <a:ext cx="4265216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ea typeface="Calibri"/>
                <a:cs typeface="Arial"/>
              </a:rPr>
              <a:t>OBJETIVO</a:t>
            </a:r>
            <a:endParaRPr lang="es-ES" sz="1600" u="sng">
              <a:latin typeface="Arial"/>
              <a:cs typeface="Arial"/>
            </a:endParaRPr>
          </a:p>
          <a:p>
            <a:pPr algn="ctr"/>
            <a:endParaRPr lang="es-ES" sz="1600" u="sng" dirty="0">
              <a:latin typeface="Arial"/>
              <a:ea typeface="Calibri"/>
              <a:cs typeface="Arial"/>
            </a:endParaRPr>
          </a:p>
          <a:p>
            <a:pPr algn="just"/>
            <a:r>
              <a:rPr lang="es-ES" sz="1600" dirty="0">
                <a:latin typeface="Arial"/>
                <a:ea typeface="Calibri"/>
                <a:cs typeface="Arial"/>
              </a:rPr>
              <a:t>Evaluar si el estatus de fumador se asocia a un reingreso hospitalario por SAE en paciente EPOC grave con perfil clínico de </a:t>
            </a:r>
            <a:r>
              <a:rPr lang="es-ES" sz="1600" dirty="0" err="1">
                <a:latin typeface="Arial"/>
                <a:ea typeface="Calibri"/>
                <a:cs typeface="Arial"/>
              </a:rPr>
              <a:t>agudizador</a:t>
            </a:r>
            <a:r>
              <a:rPr lang="es-ES" sz="1600" dirty="0">
                <a:latin typeface="Arial"/>
                <a:ea typeface="Calibri"/>
                <a:cs typeface="Arial"/>
              </a:rPr>
              <a:t>.</a:t>
            </a:r>
            <a:endParaRPr lang="es-ES" sz="1600">
              <a:latin typeface="Arial"/>
              <a:ea typeface="Calibri"/>
              <a:cs typeface="Arial"/>
            </a:endParaRPr>
          </a:p>
          <a:p>
            <a:pPr algn="just"/>
            <a:endParaRPr lang="es-ES" sz="1600" dirty="0">
              <a:latin typeface="Arial"/>
              <a:ea typeface="Calibri"/>
              <a:cs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AFC78-2AFE-B13B-829A-8597F2631DC4}"/>
              </a:ext>
            </a:extLst>
          </p:cNvPr>
          <p:cNvSpPr txBox="1"/>
          <p:nvPr/>
        </p:nvSpPr>
        <p:spPr>
          <a:xfrm>
            <a:off x="592120" y="2195442"/>
            <a:ext cx="426389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cs typeface="Arial"/>
              </a:rPr>
              <a:t>INTRODUCCIÓN</a:t>
            </a:r>
            <a:r>
              <a:rPr lang="es-ES" sz="1600" dirty="0">
                <a:latin typeface="Arial"/>
                <a:cs typeface="Arial"/>
              </a:rPr>
              <a:t> </a:t>
            </a:r>
            <a:endParaRPr lang="es-ES" sz="1600">
              <a:latin typeface="Arial"/>
              <a:ea typeface="Calibri"/>
              <a:cs typeface="Arial"/>
            </a:endParaRPr>
          </a:p>
          <a:p>
            <a:pPr algn="ctr"/>
            <a:endParaRPr lang="es-ES" sz="1600" dirty="0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Clásicamente la exposición e inhalación de tabaco (tabaquismo activo y pasivo) se asocian a empeoramiento de síntomas bronquiales y a un aumento de infecciones respiratorias. Por todo ello, el estatus de fumador se considera asociado a un mayor riesgo de SAE en el paciente EPOC.</a:t>
            </a:r>
            <a:endParaRPr lang="es-ES" sz="1600">
              <a:latin typeface="Arial"/>
              <a:ea typeface="Calibri"/>
              <a:cs typeface="Arial"/>
            </a:endParaRPr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EF6CAAD0-7F2A-7AA2-DE27-58E7C8E161F9}"/>
              </a:ext>
            </a:extLst>
          </p:cNvPr>
          <p:cNvSpPr txBox="1"/>
          <p:nvPr/>
        </p:nvSpPr>
        <p:spPr>
          <a:xfrm>
            <a:off x="5791788" y="3233083"/>
            <a:ext cx="5811028" cy="2477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u="sng" dirty="0">
                <a:latin typeface="Arial"/>
                <a:cs typeface="Arial"/>
              </a:rPr>
              <a:t>METODOLOGÍA </a:t>
            </a:r>
            <a:br>
              <a:rPr lang="es-ES" sz="1600" b="1" dirty="0">
                <a:latin typeface="Arial"/>
                <a:cs typeface="Arial"/>
              </a:rPr>
            </a:br>
            <a:endParaRPr lang="es-ES" sz="1600" b="1">
              <a:latin typeface="Arial"/>
              <a:cs typeface="Arial"/>
            </a:endParaRPr>
          </a:p>
          <a:p>
            <a:pPr algn="just"/>
            <a:r>
              <a:rPr lang="es-ES" sz="1600" dirty="0">
                <a:latin typeface="Arial"/>
                <a:cs typeface="Arial"/>
              </a:rPr>
              <a:t>Estudio de cohorte transversal de pacientes incluidos en la cohorte denominada “EPOC agudiza” que se constituyó hace 4 años tras una primera hospitalización por SAE grave. Se estudian variables epidemiológicas, clínicas y pronósticas, y los resultados se almacenan en una base de datos creada al efecto. El estudio estadístico se realizó mediante el programa informático SPSS </a:t>
            </a:r>
            <a:r>
              <a:rPr lang="es-ES" sz="1600" dirty="0" err="1">
                <a:latin typeface="Arial"/>
                <a:cs typeface="Arial"/>
              </a:rPr>
              <a:t>statistics</a:t>
            </a:r>
            <a:r>
              <a:rPr lang="es-ES" sz="1600" dirty="0">
                <a:latin typeface="Arial"/>
                <a:cs typeface="Arial"/>
              </a:rPr>
              <a:t> 23.0.</a:t>
            </a:r>
            <a:endParaRPr lang="es-ES" sz="1600">
              <a:latin typeface="Arial"/>
              <a:ea typeface="Calibri"/>
              <a:cs typeface="Arial"/>
            </a:endParaRPr>
          </a:p>
          <a:p>
            <a:pPr algn="just"/>
            <a:endParaRPr lang="es-ES" sz="1100" dirty="0">
              <a:latin typeface="Arial"/>
              <a:ea typeface="Calibri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7">
            <a:extLst>
              <a:ext uri="{FF2B5EF4-FFF2-40B4-BE49-F238E27FC236}">
                <a16:creationId xmlns:a16="http://schemas.microsoft.com/office/drawing/2014/main" id="{545D20CF-4E2A-0C14-F83E-8CC9423DFD59}"/>
              </a:ext>
            </a:extLst>
          </p:cNvPr>
          <p:cNvSpPr txBox="1"/>
          <p:nvPr/>
        </p:nvSpPr>
        <p:spPr>
          <a:xfrm>
            <a:off x="518747" y="2383904"/>
            <a:ext cx="11082823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u="sng">
                <a:latin typeface="Arial"/>
                <a:cs typeface="Arial"/>
              </a:rPr>
              <a:t>RESULTADOS</a:t>
            </a:r>
            <a:r>
              <a:rPr lang="es-ES" sz="1600" b="1" dirty="0">
                <a:latin typeface="Arial"/>
                <a:cs typeface="Arial"/>
              </a:rPr>
              <a:t> </a:t>
            </a:r>
            <a:br>
              <a:rPr lang="es-ES" sz="1600" b="1" dirty="0">
                <a:latin typeface="Arial"/>
                <a:cs typeface="Arial"/>
              </a:rPr>
            </a:br>
            <a:endParaRPr lang="es-ES" sz="1600" b="1">
              <a:latin typeface="Arial"/>
              <a:cs typeface="Arial"/>
            </a:endParaRPr>
          </a:p>
          <a:p>
            <a:pPr algn="just"/>
            <a:r>
              <a:rPr lang="es-ES" sz="1600">
                <a:latin typeface="Arial"/>
                <a:cs typeface="Arial"/>
              </a:rPr>
              <a:t>La cohorte actual desde su inicio está formada por 46 pacientes (17% mujeres, 83% varones), con una edad media de 70 años. El 22% de los pacientes ha reingresado en el último año por SAE, de los cuales el 20% son fumadores activos, siendo varones todos ellos.</a:t>
            </a:r>
            <a:endParaRPr lang="es-ES" sz="1600">
              <a:latin typeface="Arial"/>
              <a:ea typeface="Calibri"/>
              <a:cs typeface="Arial"/>
            </a:endParaRPr>
          </a:p>
          <a:p>
            <a:pPr algn="just"/>
            <a:endParaRPr lang="es-ES" sz="1600" dirty="0">
              <a:latin typeface="Arial"/>
              <a:ea typeface="Calibri"/>
              <a:cs typeface="Arial"/>
            </a:endParaRPr>
          </a:p>
        </p:txBody>
      </p:sp>
      <p:sp>
        <p:nvSpPr>
          <p:cNvPr id="3" name="CuadroTexto 8">
            <a:extLst>
              <a:ext uri="{FF2B5EF4-FFF2-40B4-BE49-F238E27FC236}">
                <a16:creationId xmlns:a16="http://schemas.microsoft.com/office/drawing/2014/main" id="{26C971B4-CD67-491F-BA32-AF65F2DD9C3A}"/>
              </a:ext>
            </a:extLst>
          </p:cNvPr>
          <p:cNvSpPr txBox="1"/>
          <p:nvPr/>
        </p:nvSpPr>
        <p:spPr>
          <a:xfrm>
            <a:off x="518455" y="4411302"/>
            <a:ext cx="10532565" cy="20928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u="sng">
                <a:latin typeface="Arial"/>
                <a:cs typeface="Arial"/>
              </a:rPr>
              <a:t>CONCLUSIONES</a:t>
            </a:r>
            <a:r>
              <a:rPr lang="es-ES" sz="1600" b="1" dirty="0">
                <a:latin typeface="Arial"/>
                <a:cs typeface="Arial"/>
              </a:rPr>
              <a:t> </a:t>
            </a:r>
            <a:br>
              <a:rPr lang="es-ES" sz="1600" b="1" dirty="0">
                <a:latin typeface="Arial"/>
                <a:cs typeface="Arial"/>
              </a:rPr>
            </a:br>
            <a:endParaRPr lang="es-ES" sz="1600" b="1">
              <a:latin typeface="Arial"/>
              <a:cs typeface="Arial"/>
            </a:endParaRPr>
          </a:p>
          <a:p>
            <a:pPr marL="228600" indent="-228600" algn="just">
              <a:buAutoNum type="arabicPeriod"/>
            </a:pPr>
            <a:r>
              <a:rPr lang="es-ES" sz="1600">
                <a:latin typeface="Arial"/>
                <a:cs typeface="Arial"/>
              </a:rPr>
              <a:t>El tabaquismo activo está presente en el 33% de los pacientes de nuestra cohorte y un 13% de los mismos se asocia a reingreso hospitalario.</a:t>
            </a:r>
            <a:endParaRPr lang="es-ES" sz="1600">
              <a:latin typeface="Arial"/>
              <a:ea typeface="Calibri"/>
              <a:cs typeface="Arial"/>
            </a:endParaRPr>
          </a:p>
          <a:p>
            <a:pPr marL="228600" indent="-228600" algn="just">
              <a:buAutoNum type="arabicPeriod"/>
            </a:pPr>
            <a:endParaRPr lang="es-ES" sz="1600" dirty="0">
              <a:latin typeface="Arial"/>
              <a:cs typeface="Arial"/>
            </a:endParaRPr>
          </a:p>
          <a:p>
            <a:pPr marL="228600" indent="-228600" algn="just">
              <a:buAutoNum type="arabicPeriod"/>
            </a:pPr>
            <a:r>
              <a:rPr lang="es-ES" sz="1600">
                <a:latin typeface="Arial"/>
                <a:cs typeface="Arial"/>
              </a:rPr>
              <a:t>El SAE grave debe incluir estrategias de intervención terapéutica sobre el tabaquismo, insistiendo en estrategias de prevención de recaídas.</a:t>
            </a:r>
            <a:endParaRPr lang="es-ES" sz="1600">
              <a:latin typeface="Arial"/>
              <a:ea typeface="Calibri"/>
              <a:cs typeface="Arial"/>
            </a:endParaRPr>
          </a:p>
          <a:p>
            <a:pPr algn="l"/>
            <a:endParaRPr lang="es-ES" sz="1600" dirty="0">
              <a:latin typeface="Arial"/>
              <a:ea typeface="Calibri"/>
              <a:cs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AAB157-09C1-CC60-E811-4E5784EBDEA8}"/>
              </a:ext>
            </a:extLst>
          </p:cNvPr>
          <p:cNvSpPr txBox="1"/>
          <p:nvPr/>
        </p:nvSpPr>
        <p:spPr>
          <a:xfrm>
            <a:off x="1822944" y="270710"/>
            <a:ext cx="9777502" cy="12926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600" dirty="0">
                <a:latin typeface="Arial"/>
                <a:ea typeface="+mn-lt"/>
                <a:cs typeface="Arial"/>
              </a:rPr>
              <a:t>IMPACTO DEL TABAQUISMO ACTIVO EN EL RIESGO DE REINGRESO POR SAE EN PACIENTES EPOC AGUDIZADORES </a:t>
            </a:r>
            <a:endParaRPr lang="es-ES" sz="2400" dirty="0">
              <a:latin typeface="Arial"/>
              <a:ea typeface="Calibri"/>
              <a:cs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29AD242-99F0-8B00-50C0-5DF6DE108036}"/>
              </a:ext>
            </a:extLst>
          </p:cNvPr>
          <p:cNvSpPr txBox="1"/>
          <p:nvPr/>
        </p:nvSpPr>
        <p:spPr>
          <a:xfrm>
            <a:off x="3041904" y="1712856"/>
            <a:ext cx="7339584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dirty="0">
                <a:latin typeface="Arial"/>
                <a:cs typeface="Arial"/>
              </a:rPr>
              <a:t>A. Nieto Romero, O.A. Zavala Chinchilla, R. </a:t>
            </a:r>
            <a:r>
              <a:rPr lang="es-ES" sz="1100" dirty="0" err="1">
                <a:latin typeface="Arial"/>
                <a:cs typeface="Arial"/>
              </a:rPr>
              <a:t>Rodriguez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Villamor</a:t>
            </a:r>
            <a:r>
              <a:rPr lang="es-ES" sz="1100" dirty="0">
                <a:latin typeface="Arial"/>
                <a:cs typeface="Arial"/>
              </a:rPr>
              <a:t>, F.R. Guzmán Ruiz, B. Barragán Pérez, J.A. Riesco Miranda</a:t>
            </a:r>
            <a:endParaRPr lang="es-ES" sz="110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secretaría Neumosur</cp:lastModifiedBy>
  <cp:revision>237</cp:revision>
  <dcterms:created xsi:type="dcterms:W3CDTF">2025-10-16T09:08:13Z</dcterms:created>
  <dcterms:modified xsi:type="dcterms:W3CDTF">2026-02-28T20:20:48Z</dcterms:modified>
</cp:coreProperties>
</file>