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6CDB83-A250-4E22-B172-D79009BBF1CB}" v="3" dt="2026-03-01T22:01:44.3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ía Fajardo López" userId="03d5c1c55b6107f3" providerId="LiveId" clId="{E8C6BC44-D8C0-4FED-B2BF-B39D10D453B6}"/>
    <pc:docChg chg="custSel modSld">
      <pc:chgData name="María Fajardo López" userId="03d5c1c55b6107f3" providerId="LiveId" clId="{E8C6BC44-D8C0-4FED-B2BF-B39D10D453B6}" dt="2026-03-01T22:06:03.996" v="40" actId="14100"/>
      <pc:docMkLst>
        <pc:docMk/>
      </pc:docMkLst>
      <pc:sldChg chg="addSp delSp modSp mod">
        <pc:chgData name="María Fajardo López" userId="03d5c1c55b6107f3" providerId="LiveId" clId="{E8C6BC44-D8C0-4FED-B2BF-B39D10D453B6}" dt="2026-03-01T22:06:03.996" v="40" actId="14100"/>
        <pc:sldMkLst>
          <pc:docMk/>
          <pc:sldMk cId="0" sldId="260"/>
        </pc:sldMkLst>
        <pc:spChg chg="add mod">
          <ac:chgData name="María Fajardo López" userId="03d5c1c55b6107f3" providerId="LiveId" clId="{E8C6BC44-D8C0-4FED-B2BF-B39D10D453B6}" dt="2026-03-01T22:05:52.866" v="38" actId="1076"/>
          <ac:spMkLst>
            <pc:docMk/>
            <pc:sldMk cId="0" sldId="260"/>
            <ac:spMk id="8" creationId="{FDAC67FF-728F-BD26-3DDF-504C29E9B109}"/>
          </ac:spMkLst>
        </pc:spChg>
        <pc:spChg chg="mod">
          <ac:chgData name="María Fajardo López" userId="03d5c1c55b6107f3" providerId="LiveId" clId="{E8C6BC44-D8C0-4FED-B2BF-B39D10D453B6}" dt="2026-03-01T22:05:47.728" v="36" actId="1076"/>
          <ac:spMkLst>
            <pc:docMk/>
            <pc:sldMk cId="0" sldId="260"/>
            <ac:spMk id="9" creationId="{750A073B-1A97-24EE-D55E-B5AC1F6B3FDE}"/>
          </ac:spMkLst>
        </pc:spChg>
        <pc:spChg chg="add mod">
          <ac:chgData name="María Fajardo López" userId="03d5c1c55b6107f3" providerId="LiveId" clId="{E8C6BC44-D8C0-4FED-B2BF-B39D10D453B6}" dt="2026-03-01T22:06:03.996" v="40" actId="14100"/>
          <ac:spMkLst>
            <pc:docMk/>
            <pc:sldMk cId="0" sldId="260"/>
            <ac:spMk id="11" creationId="{7608B64D-9A66-4AAD-1998-2282D9A3FF7F}"/>
          </ac:spMkLst>
        </pc:spChg>
        <pc:graphicFrameChg chg="add del mod">
          <ac:chgData name="María Fajardo López" userId="03d5c1c55b6107f3" providerId="LiveId" clId="{E8C6BC44-D8C0-4FED-B2BF-B39D10D453B6}" dt="2026-03-01T22:01:39.233" v="8" actId="478"/>
          <ac:graphicFrameMkLst>
            <pc:docMk/>
            <pc:sldMk cId="0" sldId="260"/>
            <ac:graphicFrameMk id="5" creationId="{89D6C11D-9AEA-AFEE-B2F6-648BE39273FF}"/>
          </ac:graphicFrameMkLst>
        </pc:graphicFrameChg>
        <pc:picChg chg="del">
          <ac:chgData name="María Fajardo López" userId="03d5c1c55b6107f3" providerId="LiveId" clId="{E8C6BC44-D8C0-4FED-B2BF-B39D10D453B6}" dt="2026-03-01T22:00:25.529" v="0" actId="478"/>
          <ac:picMkLst>
            <pc:docMk/>
            <pc:sldMk cId="0" sldId="260"/>
            <ac:picMk id="4" creationId="{29268F93-19A4-49BB-8EE6-AFC181444893}"/>
          </ac:picMkLst>
        </pc:picChg>
        <pc:picChg chg="add mod modCrop">
          <ac:chgData name="María Fajardo López" userId="03d5c1c55b6107f3" providerId="LiveId" clId="{E8C6BC44-D8C0-4FED-B2BF-B39D10D453B6}" dt="2026-03-01T22:05:32.213" v="35" actId="1076"/>
          <ac:picMkLst>
            <pc:docMk/>
            <pc:sldMk cId="0" sldId="260"/>
            <ac:picMk id="6" creationId="{48401C92-9656-E359-83D7-848E624772C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4ED2AF-D262-469B-B15B-5CA36F754A8D}" type="datetimeFigureOut">
              <a:rPr lang="es-ES" smtClean="0"/>
              <a:t>01/03/2026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3D455-ED13-44D9-B824-E80FF950C49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1934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3D455-ED13-44D9-B824-E80FF950C490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9080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01/03/2026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275AD55-B2AD-349E-74D9-E6C5782B3682}"/>
              </a:ext>
            </a:extLst>
          </p:cNvPr>
          <p:cNvSpPr/>
          <p:nvPr/>
        </p:nvSpPr>
        <p:spPr>
          <a:xfrm>
            <a:off x="1043608" y="123478"/>
            <a:ext cx="745561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2400" b="1" cap="none" spc="0" dirty="0">
                <a:ln/>
                <a:solidFill>
                  <a:schemeClr val="accent3"/>
                </a:solidFill>
              </a:rPr>
              <a:t>Heterogeneidad en la prescripción de oxigenoterapia domiciliaria por servicios clínicos: análisis basado en práctica real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DFCD3F2-27DE-4FAB-18F9-BBC66B8EE542}"/>
              </a:ext>
            </a:extLst>
          </p:cNvPr>
          <p:cNvSpPr txBox="1"/>
          <p:nvPr/>
        </p:nvSpPr>
        <p:spPr>
          <a:xfrm>
            <a:off x="742549" y="3291830"/>
            <a:ext cx="7658901" cy="1477328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s-ES" dirty="0"/>
              <a:t>METODOLOGÍA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Estudio observacional, transversal, retrospectivo.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Prescripciones registradas el 26/06/2024,  listado facilitado por  AirLiquide®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Datos clínicos y de prescripción de la historia clínica electrónica.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Análisis con ji-cuadrado de Person/Fisher, significación p &lt; 0,05, SPSS v27.0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BEB96E-C4DA-6938-B20E-5DCF13FE81AD}"/>
              </a:ext>
            </a:extLst>
          </p:cNvPr>
          <p:cNvSpPr txBox="1"/>
          <p:nvPr/>
        </p:nvSpPr>
        <p:spPr>
          <a:xfrm>
            <a:off x="0" y="1491630"/>
            <a:ext cx="9144000" cy="1552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dirty="0"/>
              <a:t>La oxigenoterapia domiciliaria (OD) es un tratamiento habitual en IRC, pero sus indicaciones pueden variar entre servicios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u="sng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s-ES" sz="18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bjetivo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dirty="0"/>
              <a:t>Conocer la variabilidad entre servicios clínicos prescriptores</a:t>
            </a: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750A073B-1A97-24EE-D55E-B5AC1F6B3FDE}"/>
              </a:ext>
            </a:extLst>
          </p:cNvPr>
          <p:cNvSpPr txBox="1"/>
          <p:nvPr/>
        </p:nvSpPr>
        <p:spPr>
          <a:xfrm>
            <a:off x="1386627" y="4087900"/>
            <a:ext cx="84429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Existe variabilidad significativa entre servicios en la mayoría de variable clínicas y de prescripción analizadas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La fragilidad es mayor en las prescripciones de neumología, mientras comorbilidades y diabetes en 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Existen diferencias significativas entre servicios, en los diagnósticos que motivan la prescripción de 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La mayoría de prescripciones de neumología se realizan desde consultas y desde hospitalización en 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Los criterios de oxigenación para prescribir OD, se utilizan escasamente o no están registrados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8401C92-9656-E359-83D7-848E624772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207"/>
          <a:stretch>
            <a:fillRect/>
          </a:stretch>
        </p:blipFill>
        <p:spPr>
          <a:xfrm>
            <a:off x="1115616" y="80758"/>
            <a:ext cx="7848872" cy="40697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DAC67FF-728F-BD26-3DDF-504C29E9B109}"/>
              </a:ext>
            </a:extLst>
          </p:cNvPr>
          <p:cNvSpPr txBox="1"/>
          <p:nvPr/>
        </p:nvSpPr>
        <p:spPr>
          <a:xfrm>
            <a:off x="251520" y="4410808"/>
            <a:ext cx="49953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/>
              <a:t>CONCLUSIÓN</a:t>
            </a:r>
          </a:p>
        </p:txBody>
      </p:sp>
      <p:sp>
        <p:nvSpPr>
          <p:cNvPr id="11" name="Abrir llave 10">
            <a:extLst>
              <a:ext uri="{FF2B5EF4-FFF2-40B4-BE49-F238E27FC236}">
                <a16:creationId xmlns:a16="http://schemas.microsoft.com/office/drawing/2014/main" id="{7608B64D-9A66-4AAD-1998-2282D9A3FF7F}"/>
              </a:ext>
            </a:extLst>
          </p:cNvPr>
          <p:cNvSpPr/>
          <p:nvPr/>
        </p:nvSpPr>
        <p:spPr>
          <a:xfrm>
            <a:off x="1340908" y="4136074"/>
            <a:ext cx="45719" cy="926667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166</Words>
  <Application>Microsoft Office PowerPoint</Application>
  <PresentationFormat>Presentación en pantalla (16:9)</PresentationFormat>
  <Paragraphs>16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María Fajardo López</cp:lastModifiedBy>
  <cp:revision>4</cp:revision>
  <dcterms:created xsi:type="dcterms:W3CDTF">2025-10-16T09:08:13Z</dcterms:created>
  <dcterms:modified xsi:type="dcterms:W3CDTF">2026-03-01T22:06:05Z</dcterms:modified>
</cp:coreProperties>
</file>