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jS0rpu2yh9STj08vOkHqkWz5/un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c65514b901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g3c65514b901_1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1"/>
        <p:cNvGrpSpPr/>
        <p:nvPr/>
      </p:nvGrpSpPr>
      <p:grpSpPr>
        <a:xfrm>
          <a:off x="0" y="0"/>
          <a:ext cx="0" cy="0"/>
          <a:chOff x="0" y="0"/>
          <a:chExt cx="0" cy="0"/>
        </a:xfrm>
      </p:grpSpPr>
      <p:sp>
        <p:nvSpPr>
          <p:cNvPr id="12" name="Google Shape;12;p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5"/>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6"/>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722313" y="3305176"/>
            <a:ext cx="7772400" cy="1021556"/>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7"/>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8"/>
          <p:cNvSpPr txBox="1">
            <a:spLocks noGrp="1"/>
          </p:cNvSpPr>
          <p:nvPr>
            <p:ph type="body" idx="1"/>
          </p:nvPr>
        </p:nvSpPr>
        <p:spPr>
          <a:xfrm>
            <a:off x="457200" y="1200151"/>
            <a:ext cx="4038600" cy="3394472"/>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8"/>
          <p:cNvSpPr txBox="1">
            <a:spLocks noGrp="1"/>
          </p:cNvSpPr>
          <p:nvPr>
            <p:ph type="body" idx="2"/>
          </p:nvPr>
        </p:nvSpPr>
        <p:spPr>
          <a:xfrm>
            <a:off x="4648200" y="1200151"/>
            <a:ext cx="4038600" cy="3394472"/>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9"/>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9"/>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9"/>
          <p:cNvSpPr txBox="1">
            <a:spLocks noGrp="1"/>
          </p:cNvSpPr>
          <p:nvPr>
            <p:ph type="body" idx="3"/>
          </p:nvPr>
        </p:nvSpPr>
        <p:spPr>
          <a:xfrm>
            <a:off x="4645026"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9"/>
          <p:cNvSpPr txBox="1">
            <a:spLocks noGrp="1"/>
          </p:cNvSpPr>
          <p:nvPr>
            <p:ph type="body" idx="4"/>
          </p:nvPr>
        </p:nvSpPr>
        <p:spPr>
          <a:xfrm>
            <a:off x="4645026" y="1631156"/>
            <a:ext cx="4041775" cy="296346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457201" y="204787"/>
            <a:ext cx="3008313" cy="8715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457201" y="1076326"/>
            <a:ext cx="3008313" cy="351829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1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2"/>
          <p:cNvSpPr>
            <a:spLocks noGrp="1"/>
          </p:cNvSpPr>
          <p:nvPr>
            <p:ph type="pic" idx="2"/>
          </p:nvPr>
        </p:nvSpPr>
        <p:spPr>
          <a:xfrm>
            <a:off x="1792288" y="459581"/>
            <a:ext cx="5486400" cy="3086100"/>
          </a:xfrm>
          <a:prstGeom prst="rect">
            <a:avLst/>
          </a:prstGeom>
          <a:noFill/>
          <a:ln>
            <a:noFill/>
          </a:ln>
        </p:spPr>
      </p:sp>
      <p:sp>
        <p:nvSpPr>
          <p:cNvPr id="64" name="Google Shape;64;p12"/>
          <p:cNvSpPr txBox="1">
            <a:spLocks noGrp="1"/>
          </p:cNvSpPr>
          <p:nvPr>
            <p:ph type="body" idx="1"/>
          </p:nvPr>
        </p:nvSpPr>
        <p:spPr>
          <a:xfrm>
            <a:off x="1792288" y="4025503"/>
            <a:ext cx="5486400" cy="6036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1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874764" y="-1217413"/>
            <a:ext cx="3394472"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5463778" y="1371601"/>
            <a:ext cx="4388644"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p:nvPr/>
        </p:nvSpPr>
        <p:spPr>
          <a:xfrm>
            <a:off x="1093499" y="84149"/>
            <a:ext cx="8050500" cy="1335976"/>
          </a:xfrm>
          <a:prstGeom prst="rect">
            <a:avLst/>
          </a:prstGeom>
          <a:noFill/>
          <a:ln>
            <a:noFill/>
          </a:ln>
        </p:spPr>
        <p:txBody>
          <a:bodyPr spcFirstLastPara="1" wrap="square" lIns="91425" tIns="91425" rIns="91425" bIns="91425" anchor="t" anchorCtr="0">
            <a:spAutoFit/>
          </a:bodyPr>
          <a:lstStyle/>
          <a:p>
            <a:pPr marL="0" lvl="0" indent="0" algn="r" rtl="0">
              <a:lnSpc>
                <a:spcPct val="107916"/>
              </a:lnSpc>
              <a:spcBef>
                <a:spcPts val="0"/>
              </a:spcBef>
              <a:spcAft>
                <a:spcPts val="0"/>
              </a:spcAft>
              <a:buClr>
                <a:schemeClr val="dk1"/>
              </a:buClr>
              <a:buSzPts val="1100"/>
              <a:buFont typeface="Arial"/>
              <a:buNone/>
            </a:pPr>
            <a:r>
              <a:rPr lang="es-ES" sz="1800" b="1" dirty="0">
                <a:solidFill>
                  <a:schemeClr val="dk1"/>
                </a:solidFill>
                <a:latin typeface="Verdana"/>
                <a:ea typeface="Verdana"/>
                <a:cs typeface="Verdana"/>
                <a:sym typeface="Verdana"/>
              </a:rPr>
              <a:t>EPIDEMIOLOGÍA DE LA POBLACIÓN DE PACIENTES DE NUESTRO ÁREA CON OXIGENOTERAPIA PORTÁTIL</a:t>
            </a:r>
            <a:endParaRPr sz="1800" b="1" i="0" u="none" strike="noStrike" cap="none" dirty="0">
              <a:solidFill>
                <a:schemeClr val="dk1"/>
              </a:solidFill>
              <a:latin typeface="Verdana"/>
              <a:ea typeface="Verdana"/>
              <a:cs typeface="Verdana"/>
              <a:sym typeface="Verdana"/>
            </a:endParaRPr>
          </a:p>
          <a:p>
            <a:pPr marL="0" marR="0" lvl="0" indent="0" algn="r" rtl="0">
              <a:lnSpc>
                <a:spcPct val="115000"/>
              </a:lnSpc>
              <a:spcBef>
                <a:spcPts val="1000"/>
              </a:spcBef>
              <a:spcAft>
                <a:spcPts val="0"/>
              </a:spcAft>
              <a:buClr>
                <a:srgbClr val="000000"/>
              </a:buClr>
              <a:buSzPts val="1200"/>
              <a:buFont typeface="Arial"/>
              <a:buNone/>
            </a:pPr>
            <a:r>
              <a:rPr lang="es-ES" sz="1200" i="1" dirty="0">
                <a:solidFill>
                  <a:schemeClr val="dk1"/>
                </a:solidFill>
                <a:latin typeface="Verdana"/>
                <a:ea typeface="Verdana"/>
                <a:cs typeface="Verdana"/>
                <a:sym typeface="Verdana"/>
              </a:rPr>
              <a:t>J. Santos Martínez, M. Lorente Martínez, C. González Villasmil , </a:t>
            </a:r>
            <a:r>
              <a:rPr lang="es-ES" sz="1200" i="1" u="sng" dirty="0">
                <a:solidFill>
                  <a:schemeClr val="dk1"/>
                </a:solidFill>
                <a:latin typeface="Verdana"/>
                <a:ea typeface="Verdana"/>
                <a:cs typeface="Verdana"/>
                <a:sym typeface="Verdana"/>
              </a:rPr>
              <a:t>C. Gómez Martín</a:t>
            </a:r>
            <a:r>
              <a:rPr lang="es-ES" sz="1200" i="1" dirty="0">
                <a:solidFill>
                  <a:schemeClr val="dk1"/>
                </a:solidFill>
                <a:latin typeface="Verdana"/>
                <a:ea typeface="Verdana"/>
                <a:cs typeface="Verdana"/>
                <a:sym typeface="Verdana"/>
              </a:rPr>
              <a:t>, E. Rubio Calvo.</a:t>
            </a:r>
            <a:endParaRPr sz="1200" i="1" dirty="0">
              <a:solidFill>
                <a:schemeClr val="dk1"/>
              </a:solidFill>
              <a:latin typeface="Verdana"/>
              <a:ea typeface="Verdana"/>
              <a:cs typeface="Verdana"/>
              <a:sym typeface="Verdana"/>
            </a:endParaRPr>
          </a:p>
          <a:p>
            <a:pPr marL="0" marR="0" lvl="0" indent="0" algn="r" rtl="0">
              <a:lnSpc>
                <a:spcPct val="115000"/>
              </a:lnSpc>
              <a:spcBef>
                <a:spcPts val="0"/>
              </a:spcBef>
              <a:spcAft>
                <a:spcPts val="0"/>
              </a:spcAft>
              <a:buClr>
                <a:srgbClr val="000000"/>
              </a:buClr>
              <a:buSzPts val="1200"/>
              <a:buFont typeface="Arial"/>
              <a:buNone/>
            </a:pPr>
            <a:r>
              <a:rPr lang="es-ES" sz="1200" i="0" u="none" strike="noStrike" cap="none" dirty="0">
                <a:solidFill>
                  <a:schemeClr val="dk1"/>
                </a:solidFill>
                <a:latin typeface="Verdana"/>
                <a:ea typeface="Verdana"/>
                <a:cs typeface="Verdana"/>
                <a:sym typeface="Verdana"/>
              </a:rPr>
              <a:t>SERVICIO DE NEUMOLOGÍA DEL HOSPITAL UNIVERSITARIO CLÍNICO SAN CECILIO - GRANADA</a:t>
            </a:r>
            <a:endParaRPr sz="1200" i="0" u="none" strike="noStrike" cap="none" dirty="0">
              <a:solidFill>
                <a:schemeClr val="dk1"/>
              </a:solidFill>
              <a:latin typeface="Verdana"/>
              <a:ea typeface="Verdana"/>
              <a:cs typeface="Verdana"/>
              <a:sym typeface="Verdana"/>
            </a:endParaRPr>
          </a:p>
        </p:txBody>
      </p:sp>
      <p:cxnSp>
        <p:nvCxnSpPr>
          <p:cNvPr id="85" name="Google Shape;85;p1"/>
          <p:cNvCxnSpPr/>
          <p:nvPr/>
        </p:nvCxnSpPr>
        <p:spPr>
          <a:xfrm rot="10800000" flipH="1">
            <a:off x="-36739" y="1556652"/>
            <a:ext cx="9203700" cy="12600"/>
          </a:xfrm>
          <a:prstGeom prst="straightConnector1">
            <a:avLst/>
          </a:prstGeom>
          <a:noFill/>
          <a:ln w="76200" cap="flat" cmpd="sng">
            <a:solidFill>
              <a:srgbClr val="3D7C45"/>
            </a:solidFill>
            <a:prstDash val="solid"/>
            <a:round/>
            <a:headEnd type="none" w="sm" len="sm"/>
            <a:tailEnd type="none" w="sm" len="sm"/>
          </a:ln>
        </p:spPr>
      </p:cxnSp>
      <p:sp>
        <p:nvSpPr>
          <p:cNvPr id="86" name="Google Shape;86;p1"/>
          <p:cNvSpPr txBox="1"/>
          <p:nvPr/>
        </p:nvSpPr>
        <p:spPr>
          <a:xfrm>
            <a:off x="545250" y="1665978"/>
            <a:ext cx="7917600" cy="1770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ES" i="0" u="none" strike="noStrike" cap="none">
                <a:solidFill>
                  <a:schemeClr val="dk1"/>
                </a:solidFill>
                <a:latin typeface="Verdana"/>
                <a:ea typeface="Verdana"/>
                <a:cs typeface="Verdana"/>
                <a:sym typeface="Verdana"/>
              </a:rPr>
              <a:t>INTRODUCCIÓN</a:t>
            </a:r>
            <a:r>
              <a:rPr lang="es-ES" sz="1200" b="1" i="0" u="none" strike="noStrike" cap="none">
                <a:solidFill>
                  <a:schemeClr val="dk1"/>
                </a:solidFill>
                <a:latin typeface="Verdana"/>
                <a:ea typeface="Verdana"/>
                <a:cs typeface="Verdana"/>
                <a:sym typeface="Verdana"/>
              </a:rPr>
              <a:t/>
            </a:r>
            <a:br>
              <a:rPr lang="es-ES" sz="1200" b="1" i="0" u="none" strike="noStrike" cap="none">
                <a:solidFill>
                  <a:schemeClr val="dk1"/>
                </a:solidFill>
                <a:latin typeface="Verdana"/>
                <a:ea typeface="Verdana"/>
                <a:cs typeface="Verdana"/>
                <a:sym typeface="Verdana"/>
              </a:rPr>
            </a:br>
            <a:r>
              <a:rPr lang="es-ES" sz="1100">
                <a:solidFill>
                  <a:schemeClr val="dk1"/>
                </a:solidFill>
                <a:latin typeface="Verdana"/>
                <a:ea typeface="Verdana"/>
                <a:cs typeface="Verdana"/>
                <a:sym typeface="Verdana"/>
              </a:rPr>
              <a:t>La oxigenoterapia portátil se utiliza para proporcionar oxígeno suplementario a pacientes con enfermedades pulmonares crónicas que presentan hipoxemia durante el ejercicio y requieren mantener la movilidad fuera del hogar. Esto permite preservar la independencia de los pacientes, mejorando síntomas como disnea y tolerancia al esfuerzo, además de facilitar la participación en rehabilitación y actividades sociales. Se suele definir a los pacientes cumplidores como aquellos que utilizan concentrador de oxígeno al menos durante dos horas diarias, aunque no hay un claro consenso. El objetivo del trabajo es analizar la epidemiología de los pacientes con oxigenoterapia portátil en nuestra área.</a:t>
            </a:r>
            <a:endParaRPr sz="1100" i="0" u="none" strike="noStrike" cap="none">
              <a:solidFill>
                <a:schemeClr val="dk1"/>
              </a:solidFill>
              <a:latin typeface="Verdana"/>
              <a:ea typeface="Verdana"/>
              <a:cs typeface="Verdana"/>
              <a:sym typeface="Verdana"/>
            </a:endParaRPr>
          </a:p>
        </p:txBody>
      </p:sp>
      <p:sp>
        <p:nvSpPr>
          <p:cNvPr id="87" name="Google Shape;87;p1"/>
          <p:cNvSpPr txBox="1"/>
          <p:nvPr/>
        </p:nvSpPr>
        <p:spPr>
          <a:xfrm>
            <a:off x="545250" y="3529388"/>
            <a:ext cx="7917600" cy="1185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ES" i="0" u="none" strike="noStrike" cap="none">
                <a:solidFill>
                  <a:schemeClr val="dk1"/>
                </a:solidFill>
                <a:latin typeface="Verdana"/>
                <a:ea typeface="Verdana"/>
                <a:cs typeface="Verdana"/>
                <a:sym typeface="Verdana"/>
              </a:rPr>
              <a:t>METODOLOGÍA</a:t>
            </a:r>
            <a:r>
              <a:rPr lang="es-ES" sz="1200" b="1" i="0" u="none" strike="noStrike" cap="none">
                <a:solidFill>
                  <a:schemeClr val="dk1"/>
                </a:solidFill>
                <a:latin typeface="Verdana"/>
                <a:ea typeface="Verdana"/>
                <a:cs typeface="Verdana"/>
                <a:sym typeface="Verdana"/>
              </a:rPr>
              <a:t/>
            </a:r>
            <a:br>
              <a:rPr lang="es-ES" sz="1200" b="1" i="0" u="none" strike="noStrike" cap="none">
                <a:solidFill>
                  <a:schemeClr val="dk1"/>
                </a:solidFill>
                <a:latin typeface="Verdana"/>
                <a:ea typeface="Verdana"/>
                <a:cs typeface="Verdana"/>
                <a:sym typeface="Verdana"/>
              </a:rPr>
            </a:br>
            <a:r>
              <a:rPr lang="es-ES" sz="1100">
                <a:solidFill>
                  <a:schemeClr val="dk1"/>
                </a:solidFill>
                <a:latin typeface="Verdana"/>
                <a:ea typeface="Verdana"/>
                <a:cs typeface="Verdana"/>
                <a:sym typeface="Verdana"/>
              </a:rPr>
              <a:t>Se han recogido los datos de cumplimiento de la base de datos de la empresa proveedora (Oximesa) de los pacientes mayores de 18 años que han tenido oxigenoterapia portátil en el periodo entre enero de 2022 y noviembre de 2025. Hemos realizado un análisis descriptivo de los datos mediante el programa Microsoft Excel.</a:t>
            </a:r>
            <a:endParaRPr sz="1100" i="0" u="none" strike="noStrike" cap="none">
              <a:solidFill>
                <a:schemeClr val="dk1"/>
              </a:solidFill>
              <a:latin typeface="Verdana"/>
              <a:ea typeface="Verdana"/>
              <a:cs typeface="Verdana"/>
              <a:sym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3c65514b901_1_5"/>
          <p:cNvSpPr txBox="1"/>
          <p:nvPr/>
        </p:nvSpPr>
        <p:spPr>
          <a:xfrm>
            <a:off x="448550" y="2885750"/>
            <a:ext cx="4029600" cy="1770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200"/>
              <a:buFont typeface="Arial"/>
              <a:buNone/>
            </a:pPr>
            <a:r>
              <a:rPr lang="es-ES" i="0" u="none" strike="noStrike" cap="none">
                <a:solidFill>
                  <a:schemeClr val="dk1"/>
                </a:solidFill>
                <a:latin typeface="Verdana"/>
                <a:ea typeface="Verdana"/>
                <a:cs typeface="Verdana"/>
                <a:sym typeface="Verdana"/>
              </a:rPr>
              <a:t>CONCLUSIONES</a:t>
            </a:r>
            <a:r>
              <a:rPr lang="es-ES" sz="1200" b="1" i="0" u="none" strike="noStrike" cap="none">
                <a:solidFill>
                  <a:schemeClr val="dk1"/>
                </a:solidFill>
                <a:latin typeface="Verdana"/>
                <a:ea typeface="Verdana"/>
                <a:cs typeface="Verdana"/>
                <a:sym typeface="Verdana"/>
              </a:rPr>
              <a:t/>
            </a:r>
            <a:br>
              <a:rPr lang="es-ES" sz="1200" b="1" i="0" u="none" strike="noStrike" cap="none">
                <a:solidFill>
                  <a:schemeClr val="dk1"/>
                </a:solidFill>
                <a:latin typeface="Verdana"/>
                <a:ea typeface="Verdana"/>
                <a:cs typeface="Verdana"/>
                <a:sym typeface="Verdana"/>
              </a:rPr>
            </a:br>
            <a:r>
              <a:rPr lang="es-ES" sz="1100">
                <a:solidFill>
                  <a:schemeClr val="dk1"/>
                </a:solidFill>
                <a:latin typeface="Verdana"/>
                <a:ea typeface="Verdana"/>
                <a:cs typeface="Verdana"/>
                <a:sym typeface="Verdana"/>
              </a:rPr>
              <a:t>Pese a la indicación correcta de oxigenoterapia portátil en nuestro medio, encontramos que los pacientes no realizan un cumplimiento adecuado de la terapia respiratoria. Este bajo cumplimiento nos hace valorar la necesidad de plantear dispositivos de oxigenoterapia portátil con mayor aporte que el concentrador clásico.</a:t>
            </a:r>
            <a:endParaRPr sz="1100" i="0" u="none" strike="noStrike" cap="none">
              <a:solidFill>
                <a:schemeClr val="dk1"/>
              </a:solidFill>
              <a:latin typeface="Verdana"/>
              <a:ea typeface="Verdana"/>
              <a:cs typeface="Verdana"/>
              <a:sym typeface="Verdana"/>
            </a:endParaRPr>
          </a:p>
        </p:txBody>
      </p:sp>
      <p:pic>
        <p:nvPicPr>
          <p:cNvPr id="93" name="Google Shape;93;g3c65514b901_1_5"/>
          <p:cNvPicPr preferRelativeResize="0"/>
          <p:nvPr/>
        </p:nvPicPr>
        <p:blipFill>
          <a:blip r:embed="rId3">
            <a:alphaModFix/>
          </a:blip>
          <a:stretch>
            <a:fillRect/>
          </a:stretch>
        </p:blipFill>
        <p:spPr>
          <a:xfrm>
            <a:off x="1164950" y="316825"/>
            <a:ext cx="3711400" cy="2379600"/>
          </a:xfrm>
          <a:prstGeom prst="rect">
            <a:avLst/>
          </a:prstGeom>
          <a:noFill/>
          <a:ln>
            <a:noFill/>
          </a:ln>
        </p:spPr>
      </p:pic>
      <p:sp>
        <p:nvSpPr>
          <p:cNvPr id="94" name="Google Shape;94;g3c65514b901_1_5"/>
          <p:cNvSpPr txBox="1"/>
          <p:nvPr/>
        </p:nvSpPr>
        <p:spPr>
          <a:xfrm>
            <a:off x="5083775" y="316824"/>
            <a:ext cx="3603300" cy="3717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None/>
            </a:pPr>
            <a:r>
              <a:rPr lang="es-ES" i="0" u="none" strike="noStrike" cap="none">
                <a:solidFill>
                  <a:schemeClr val="dk1"/>
                </a:solidFill>
                <a:latin typeface="Verdana"/>
                <a:ea typeface="Verdana"/>
                <a:cs typeface="Verdana"/>
                <a:sym typeface="Verdana"/>
              </a:rPr>
              <a:t>RESULTADOS</a:t>
            </a:r>
            <a:r>
              <a:rPr lang="es-ES" sz="1200" i="0" u="none" strike="noStrike" cap="none">
                <a:solidFill>
                  <a:schemeClr val="dk1"/>
                </a:solidFill>
                <a:latin typeface="Verdana"/>
                <a:ea typeface="Verdana"/>
                <a:cs typeface="Verdana"/>
                <a:sym typeface="Verdana"/>
              </a:rPr>
              <a:t/>
            </a:r>
            <a:br>
              <a:rPr lang="es-ES" sz="1200" i="0" u="none" strike="noStrike" cap="none">
                <a:solidFill>
                  <a:schemeClr val="dk1"/>
                </a:solidFill>
                <a:latin typeface="Verdana"/>
                <a:ea typeface="Verdana"/>
                <a:cs typeface="Verdana"/>
                <a:sym typeface="Verdana"/>
              </a:rPr>
            </a:br>
            <a:r>
              <a:rPr lang="es-ES" sz="1100">
                <a:solidFill>
                  <a:schemeClr val="dk1"/>
                </a:solidFill>
                <a:latin typeface="Verdana"/>
                <a:ea typeface="Verdana"/>
                <a:cs typeface="Verdana"/>
                <a:sym typeface="Verdana"/>
              </a:rPr>
              <a:t>Analizamos los datos de un total de 450 pacientes, de los que un 62% eran hombres (325) y un 38% mujeres (171). La edad media fue de 73,3 años (desviación estándar 13,7) con una mediana de 76 años. Se catalogó como pacientes cumplidores a los que tenían un registro de uso diario superior a las 2 horas, encontrando un total de 125 pacientes (28%) que cumplían dicha premisa y 425 (72%) que no. Entre los cumplidores, el 62% eran hombres y el 38% mujeres, aunque no se encontró una relación estadísticamente significativa entre el sexo y el cumplimiento (p=0,6). Asimismo, no se encontró relación significativa entre el cumplimiento y la edad (Media edad cumplidores 74 años con desviación estándar de 13,2).</a:t>
            </a:r>
            <a:endParaRPr sz="1100">
              <a:solidFill>
                <a:schemeClr val="dk1"/>
              </a:solidFill>
              <a:latin typeface="Verdana"/>
              <a:ea typeface="Verdana"/>
              <a:cs typeface="Verdana"/>
              <a:sym typeface="Verdana"/>
            </a:endParaRPr>
          </a:p>
        </p:txBody>
      </p:sp>
      <p:sp>
        <p:nvSpPr>
          <p:cNvPr id="95" name="Google Shape;95;g3c65514b901_1_5"/>
          <p:cNvSpPr txBox="1"/>
          <p:nvPr/>
        </p:nvSpPr>
        <p:spPr>
          <a:xfrm>
            <a:off x="5083775" y="3905550"/>
            <a:ext cx="3326700" cy="1102800"/>
          </a:xfrm>
          <a:prstGeom prst="rect">
            <a:avLst/>
          </a:prstGeom>
          <a:noFill/>
          <a:ln>
            <a:noFill/>
          </a:ln>
        </p:spPr>
        <p:txBody>
          <a:bodyPr spcFirstLastPara="1" wrap="square" lIns="91425" tIns="91425" rIns="91425" bIns="91425" anchor="t" anchorCtr="0">
            <a:normAutofit fontScale="55000" lnSpcReduction="20000"/>
          </a:bodyPr>
          <a:lstStyle/>
          <a:p>
            <a:pPr marL="0" lvl="0" indent="0" algn="l" rtl="0">
              <a:lnSpc>
                <a:spcPct val="115000"/>
              </a:lnSpc>
              <a:spcBef>
                <a:spcPts val="1200"/>
              </a:spcBef>
              <a:spcAft>
                <a:spcPts val="0"/>
              </a:spcAft>
              <a:buNone/>
            </a:pPr>
            <a:r>
              <a:rPr lang="es-ES">
                <a:solidFill>
                  <a:schemeClr val="dk1"/>
                </a:solidFill>
                <a:latin typeface="Verdana"/>
                <a:ea typeface="Verdana"/>
                <a:cs typeface="Verdana"/>
                <a:sym typeface="Verdana"/>
              </a:rPr>
              <a:t>BIBLIOGRAFÍA</a:t>
            </a:r>
            <a:endParaRPr>
              <a:solidFill>
                <a:schemeClr val="dk1"/>
              </a:solidFill>
              <a:latin typeface="Verdana"/>
              <a:ea typeface="Verdana"/>
              <a:cs typeface="Verdana"/>
              <a:sym typeface="Verdana"/>
            </a:endParaRPr>
          </a:p>
          <a:p>
            <a:pPr marL="0" lvl="0" indent="0" algn="l" rtl="0">
              <a:lnSpc>
                <a:spcPct val="115000"/>
              </a:lnSpc>
              <a:spcBef>
                <a:spcPts val="1200"/>
              </a:spcBef>
              <a:spcAft>
                <a:spcPts val="0"/>
              </a:spcAft>
              <a:buNone/>
            </a:pPr>
            <a:r>
              <a:rPr lang="es-ES" sz="600">
                <a:solidFill>
                  <a:schemeClr val="dk1"/>
                </a:solidFill>
                <a:latin typeface="Verdana"/>
                <a:ea typeface="Verdana"/>
                <a:cs typeface="Verdana"/>
                <a:sym typeface="Verdana"/>
              </a:rPr>
              <a:t>Lacasse Y, Tan AM, Maltais F, Krishnan JA. Home Oxygen in Chronic Obstructive Pulmonary Disease. Am J Respir Crit Care Med. 2018 May 15;197(10):1254-1264.</a:t>
            </a:r>
            <a:endParaRPr sz="600">
              <a:solidFill>
                <a:schemeClr val="dk1"/>
              </a:solidFill>
              <a:latin typeface="Verdana"/>
              <a:ea typeface="Verdana"/>
              <a:cs typeface="Verdana"/>
              <a:sym typeface="Verdana"/>
            </a:endParaRPr>
          </a:p>
          <a:p>
            <a:pPr marL="0" lvl="0" indent="0" algn="l" rtl="0">
              <a:lnSpc>
                <a:spcPct val="115000"/>
              </a:lnSpc>
              <a:spcBef>
                <a:spcPts val="1200"/>
              </a:spcBef>
              <a:spcAft>
                <a:spcPts val="1200"/>
              </a:spcAft>
              <a:buNone/>
            </a:pPr>
            <a:r>
              <a:rPr lang="es-ES" sz="600">
                <a:solidFill>
                  <a:schemeClr val="dk1"/>
                </a:solidFill>
                <a:latin typeface="Verdana"/>
                <a:ea typeface="Verdana"/>
                <a:cs typeface="Verdana"/>
                <a:sym typeface="Verdana"/>
              </a:rPr>
              <a:t>Moy ML, Harrington KF, Sternberg AL, Krishnan JA, Albert RK, Au DH, Casaburi R, Criner GJ, Diaz P, Kanner RE, Panos RJ, Stibolt T, Stoller JK, Tonascia J, Yusen RD, Tan AM, Fuhlbrigge AL; LOTT Research Group. Characteristics at the time of oxygen initiation associated with its adherence: Findings from the COPD Long-term Oxygen Treatment Trial. Respir Med. 2019 Mar;149:52-58.</a:t>
            </a:r>
            <a:endParaRPr sz="600">
              <a:solidFill>
                <a:schemeClr val="dk1"/>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528</Words>
  <Application>Microsoft Office PowerPoint</Application>
  <PresentationFormat>Presentación en pantalla (16:9)</PresentationFormat>
  <Paragraphs>10</Paragraphs>
  <Slides>2</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Verdana</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CLARA</dc:creator>
  <cp:lastModifiedBy>Javi Santos</cp:lastModifiedBy>
  <cp:revision>2</cp:revision>
  <dcterms:created xsi:type="dcterms:W3CDTF">2025-10-16T09:08:13Z</dcterms:created>
  <dcterms:modified xsi:type="dcterms:W3CDTF">2026-03-01T19:27:43Z</dcterms:modified>
</cp:coreProperties>
</file>