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06"/>
    <p:restoredTop sz="95652"/>
  </p:normalViewPr>
  <p:slideViewPr>
    <p:cSldViewPr>
      <p:cViewPr varScale="1">
        <p:scale>
          <a:sx n="144" d="100"/>
          <a:sy n="144" d="100"/>
        </p:scale>
        <p:origin x="48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70451AB9-C139-95A5-6268-E48F91746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51389"/>
            <a:ext cx="8229600" cy="579289"/>
          </a:xfrm>
        </p:spPr>
        <p:txBody>
          <a:bodyPr>
            <a:noAutofit/>
          </a:bodyPr>
          <a:lstStyle/>
          <a:p>
            <a:r>
              <a:rPr lang="es-419" sz="1600" b="1" dirty="0">
                <a:solidFill>
                  <a:srgbClr val="22222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Análisis</a:t>
            </a:r>
            <a:r>
              <a:rPr lang="es-419" sz="1800" b="1" dirty="0">
                <a:solidFill>
                  <a:srgbClr val="22222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419" sz="1600" b="1" dirty="0">
                <a:solidFill>
                  <a:srgbClr val="222222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descriptivo de los pacientes valorados en consulta monográfica de Hipertensión pulmonar del Hospital Universitario de Jáen</a:t>
            </a:r>
            <a:br>
              <a:rPr lang="es-ES_tradnl" sz="16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endParaRPr lang="es-ES_tradnl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9C67503-7506-1412-9884-1466415C6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6786" y="1367093"/>
            <a:ext cx="4040188" cy="356009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63EAC19F-8075-17E1-5AE2-CB68C56DC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13010" y="1723103"/>
            <a:ext cx="4033964" cy="1784752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s-419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La Hipertensión Pulmonar (HP) representa un desafío diagnóstico y terapéutico dada su morbimortalidad y complejidad de su manejo</a:t>
            </a:r>
            <a:r>
              <a:rPr lang="es-419" sz="14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419" sz="14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419" sz="12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Objetivo: </a:t>
            </a:r>
          </a:p>
          <a:p>
            <a:pPr marL="285750" lvl="0" indent="-285750" algn="just"/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Describir el perfil fenotípico de los pacientes diagnosticados de Hipertensión Pulmonar (HP) del Hospital Universitario de </a:t>
            </a:r>
            <a:r>
              <a:rPr lang="es-419" sz="1200" dirty="0" err="1">
                <a:latin typeface="Arial" panose="020B0604020202020204" pitchFamily="34" charset="0"/>
                <a:cs typeface="Arial" panose="020B0604020202020204" pitchFamily="34" charset="0"/>
              </a:rPr>
              <a:t>Jáen</a:t>
            </a:r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611D76A3-4240-1C32-89A8-4D43763A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39624" y="1347613"/>
            <a:ext cx="4229685" cy="35601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1600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9" name="Marcador de contenido 8">
            <a:extLst>
              <a:ext uri="{FF2B5EF4-FFF2-40B4-BE49-F238E27FC236}">
                <a16:creationId xmlns:a16="http://schemas.microsoft.com/office/drawing/2014/main" id="{7E9DC1A8-296C-D78A-BA1A-5A1E654181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39625" y="1699231"/>
            <a:ext cx="4229684" cy="2816735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de los pacientes valorados en consulta monográfica de HP de nuestro Hospital desde 2019 hasta septiembre de 2025.</a:t>
            </a:r>
          </a:p>
          <a:p>
            <a:pPr marL="0" indent="0">
              <a:buNone/>
            </a:pPr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Variables analizadas: </a:t>
            </a:r>
          </a:p>
          <a:p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Antecedente de tabaquismo y  comorbilidades</a:t>
            </a:r>
          </a:p>
          <a:p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Clasificación clínica según guías ESC/ERS.</a:t>
            </a:r>
          </a:p>
          <a:p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Tratamiento recibido</a:t>
            </a:r>
          </a:p>
          <a:p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T6MM, capacidad de difusión de la DLCO y NT pro BNP</a:t>
            </a:r>
          </a:p>
          <a:p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ecocardiograma al diagnóstico. </a:t>
            </a:r>
          </a:p>
          <a:p>
            <a:pPr marL="0" indent="0" algn="ctr">
              <a:buNone/>
            </a:pPr>
            <a:r>
              <a:rPr lang="es-419" sz="1200" dirty="0">
                <a:latin typeface="Arial" panose="020B0604020202020204" pitchFamily="34" charset="0"/>
                <a:cs typeface="Arial" panose="020B0604020202020204" pitchFamily="34" charset="0"/>
              </a:rPr>
              <a:t>El análisis estadístico se realizó mediante frecuencias para variables cualitativas y medidas de tendencia central para las variables cuantitativas.</a:t>
            </a:r>
            <a:endParaRPr lang="es-ES_tradn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45F3CF5-4089-1059-F406-3F9E3FC6F57B}"/>
              </a:ext>
            </a:extLst>
          </p:cNvPr>
          <p:cNvSpPr txBox="1"/>
          <p:nvPr/>
        </p:nvSpPr>
        <p:spPr>
          <a:xfrm>
            <a:off x="740925" y="716842"/>
            <a:ext cx="8028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900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Y.Y. Portillo Gutierrez</a:t>
            </a:r>
            <a:r>
              <a:rPr lang="es-419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M.C. Mata López, P. Barragán Reyes, C. Lacárcel Bautista</a:t>
            </a:r>
          </a:p>
          <a:p>
            <a:pPr algn="ctr"/>
            <a:r>
              <a:rPr lang="es-419" sz="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Servicio de Neumología. Hospital Universitario de Jaén</a:t>
            </a:r>
            <a:endParaRPr lang="es-ES_tradnl" sz="9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9683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EC44B00-036B-A0B6-61F0-FFF3FDEB03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183" y="2211710"/>
            <a:ext cx="3744416" cy="243686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68EB761-3DD0-0A93-A3F5-F9D0EEA9B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367" y="186153"/>
            <a:ext cx="3883917" cy="2004814"/>
          </a:xfrm>
          <a:prstGeom prst="rect">
            <a:avLst/>
          </a:prstGeom>
        </p:spPr>
      </p:pic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FB68ACAE-1A2A-93FC-F697-5416987082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81536"/>
              </p:ext>
            </p:extLst>
          </p:nvPr>
        </p:nvGraphicFramePr>
        <p:xfrm>
          <a:off x="1547664" y="51470"/>
          <a:ext cx="3024336" cy="3421425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1564001">
                  <a:extLst>
                    <a:ext uri="{9D8B030D-6E8A-4147-A177-3AD203B41FA5}">
                      <a16:colId xmlns:a16="http://schemas.microsoft.com/office/drawing/2014/main" val="2314610959"/>
                    </a:ext>
                  </a:extLst>
                </a:gridCol>
                <a:gridCol w="1460335">
                  <a:extLst>
                    <a:ext uri="{9D8B030D-6E8A-4147-A177-3AD203B41FA5}">
                      <a16:colId xmlns:a16="http://schemas.microsoft.com/office/drawing/2014/main" val="539185327"/>
                    </a:ext>
                  </a:extLst>
                </a:gridCol>
              </a:tblGrid>
              <a:tr h="16252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Resultados</a:t>
                      </a:r>
                      <a:endParaRPr lang="es-419" sz="10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416047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Numero de pacientes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58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2525201341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Edad Media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70 años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2019898354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Sexo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62% Mujeres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3616793017"/>
                  </a:ext>
                </a:extLst>
              </a:tr>
              <a:tr h="43622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Antecedentes de tabaquismo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40% Exfumadores</a:t>
                      </a:r>
                      <a:endParaRPr lang="es-419" sz="1000" kern="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12% Fumadores activos</a:t>
                      </a:r>
                      <a:endParaRPr lang="es-419" sz="10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2384706701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Clasificación 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57% Grupo 4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1954768569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Ecocardiograma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69% alta probabilidad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2593342516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DLCO 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53%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1909309620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T6MM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322 m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553180215"/>
                  </a:ext>
                </a:extLst>
              </a:tr>
              <a:tr h="16252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Nt pro-BNP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>
                          <a:solidFill>
                            <a:schemeClr val="tx1"/>
                          </a:solidFill>
                          <a:effectLst/>
                        </a:rPr>
                        <a:t>2480 pg/mls</a:t>
                      </a:r>
                      <a:endParaRPr lang="es-419" sz="1000" kern="10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537635393"/>
                  </a:ext>
                </a:extLst>
              </a:tr>
              <a:tr h="6146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Tratamiento</a:t>
                      </a:r>
                      <a:endParaRPr lang="es-419" sz="10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69% en monoterapia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1 paciente</a:t>
                      </a:r>
                      <a:r>
                        <a:rPr lang="es-419" sz="1000" kern="0" baseline="0" dirty="0">
                          <a:solidFill>
                            <a:schemeClr val="tx1"/>
                          </a:solidFill>
                          <a:effectLst/>
                        </a:rPr>
                        <a:t> en con tratamiento inhalado</a:t>
                      </a: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58766" marR="58766" marT="0" marB="0"/>
                </a:tc>
                <a:extLst>
                  <a:ext uri="{0D108BD9-81ED-4DB2-BD59-A6C34878D82A}">
                    <a16:rowId xmlns:a16="http://schemas.microsoft.com/office/drawing/2014/main" val="3511181411"/>
                  </a:ext>
                </a:extLst>
              </a:tr>
              <a:tr h="86504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Test no paramétrico de </a:t>
                      </a:r>
                      <a:r>
                        <a:rPr lang="es-419" sz="1000" kern="0" dirty="0" err="1">
                          <a:solidFill>
                            <a:schemeClr val="tx1"/>
                          </a:solidFill>
                          <a:effectLst/>
                        </a:rPr>
                        <a:t>Wilcoxon</a:t>
                      </a:r>
                      <a:r>
                        <a:rPr lang="es-419" sz="1000" kern="100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r>
                        <a:rPr lang="es-419" sz="1000" kern="1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419" sz="1000" kern="100" dirty="0">
                          <a:solidFill>
                            <a:schemeClr val="tx1"/>
                          </a:solidFill>
                          <a:effectLst/>
                        </a:rPr>
                        <a:t>Se</a:t>
                      </a:r>
                      <a:r>
                        <a:rPr lang="es-419" sz="1000" kern="100" baseline="0" dirty="0">
                          <a:solidFill>
                            <a:schemeClr val="tx1"/>
                          </a:solidFill>
                          <a:effectLst/>
                        </a:rPr>
                        <a:t> obtuvo una </a:t>
                      </a: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p de 0.4 y una p 0.2 y 0.1 respectivamente con relación al T6MM, NT-</a:t>
                      </a:r>
                      <a:r>
                        <a:rPr lang="es-419" sz="1000" kern="0" dirty="0" err="1">
                          <a:solidFill>
                            <a:schemeClr val="tx1"/>
                          </a:solidFill>
                          <a:effectLst/>
                        </a:rPr>
                        <a:t>probnp</a:t>
                      </a:r>
                      <a:r>
                        <a:rPr lang="es-419" sz="1000" kern="0" dirty="0">
                          <a:solidFill>
                            <a:schemeClr val="tx1"/>
                          </a:solidFill>
                          <a:effectLst/>
                        </a:rPr>
                        <a:t> y DLCO pre y post inicio de tratamiento vasodilatador </a:t>
                      </a:r>
                      <a:endParaRPr lang="es-419" sz="10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766" marR="58766" marT="0" marB="0"/>
                </a:tc>
                <a:tc hMerge="1">
                  <a:txBody>
                    <a:bodyPr/>
                    <a:lstStyle/>
                    <a:p>
                      <a:endParaRPr lang="es-ES_trad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495811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0ED5CD09-3330-A45C-B6E8-8E02F3D2CBBE}"/>
              </a:ext>
            </a:extLst>
          </p:cNvPr>
          <p:cNvSpPr txBox="1"/>
          <p:nvPr/>
        </p:nvSpPr>
        <p:spPr>
          <a:xfrm>
            <a:off x="93632" y="3579862"/>
            <a:ext cx="4968552" cy="138499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es-419" sz="1200" b="1" dirty="0"/>
              <a:t>Conclusiones:</a:t>
            </a:r>
            <a:r>
              <a:rPr lang="es-419" sz="1200" dirty="0"/>
              <a:t>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419" sz="1200" dirty="0"/>
              <a:t>La alta prevalencia de tabaquismo y comorbilidades cardiovasculares obliga a un manejo integral. </a:t>
            </a:r>
          </a:p>
          <a:p>
            <a:pPr marL="171450" lvl="0" indent="-171450" algn="just">
              <a:buFont typeface="Arial" panose="020B0604020202020204" pitchFamily="34" charset="0"/>
              <a:buChar char="•"/>
            </a:pPr>
            <a:r>
              <a:rPr lang="es-419" sz="1200" dirty="0"/>
              <a:t>No se obtienen resultados estadísticamente significativos en relación con la medición de la DLCO pre y post tratamiento, pero sí hubo aumento en los metros recorridos del T6MM y disminución del NT- Pro BNP al seguimiento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312</Words>
  <Application>Microsoft Macintosh PowerPoint</Application>
  <PresentationFormat>Presentación en pantalla (16:9)</PresentationFormat>
  <Paragraphs>45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Verdana</vt:lpstr>
      <vt:lpstr>Tema de Office</vt:lpstr>
      <vt:lpstr>Análisis descriptivo de los pacientes valorados en consulta monográfica de Hipertensión pulmonar del Hospital Universitario de Jáen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hugo gonzalez</cp:lastModifiedBy>
  <cp:revision>26</cp:revision>
  <dcterms:created xsi:type="dcterms:W3CDTF">2025-10-16T09:08:13Z</dcterms:created>
  <dcterms:modified xsi:type="dcterms:W3CDTF">2026-03-01T15:36:08Z</dcterms:modified>
</cp:coreProperties>
</file>