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0" r:id="rId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7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3D17"/>
    <a:srgbClr val="1D3A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9" d="100"/>
          <a:sy n="89" d="100"/>
        </p:scale>
        <p:origin x="-616" y="-72"/>
      </p:cViewPr>
      <p:guideLst>
        <p:guide orient="horz" pos="1627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200">
                <a:solidFill>
                  <a:srgbClr val="113D17"/>
                </a:solidFill>
              </a:rPr>
              <a:t>Hábito tabáquico</a:t>
            </a:r>
            <a:endParaRPr sz="1200">
              <a:solidFill>
                <a:srgbClr val="113D17"/>
              </a:solidFill>
            </a:endParaRPr>
          </a:p>
        </c:rich>
      </c:tx>
      <c:layout>
        <c:manualLayout>
          <c:xMode val="edge"/>
          <c:yMode val="edge"/>
          <c:x val="0.0496776178329252"/>
          <c:y val="0.049141503848431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effectLst/>
      </c:spPr>
    </c:floor>
    <c:sideWall>
      <c:thickness val="0"/>
      <c:spPr>
        <a:noFill/>
        <a:effectLst/>
      </c:spPr>
    </c:sideWall>
    <c:backWall>
      <c:thickness val="0"/>
      <c:spPr>
        <a:noFill/>
        <a:effectLst/>
      </c:spPr>
    </c:backWall>
    <c:plotArea>
      <c:layout>
        <c:manualLayout>
          <c:layoutTarget val="inner"/>
          <c:xMode val="edge"/>
          <c:yMode val="edge"/>
          <c:x val="0.102200915232077"/>
          <c:y val="0.277679100059207"/>
          <c:w val="0.795598169535847"/>
          <c:h val="0.695677915926584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contourW="9525"/>
          </c:spPr>
          <c:explosion val="0"/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ES"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5861989383799"/>
                      <c:h val="0.213486213486213"/>
                    </c:manualLayout>
                  </c15:layout>
                </c:ext>
              </c:extLst>
            </c:dLbl>
            <c:dLbl>
              <c:idx val="1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ES"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ES"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1" i="0" u="none" strike="noStrike" kern="1200" spc="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[Libro1]Hoja1!$B$1:$B$3</c:f>
              <c:strCache>
                <c:ptCount val="3"/>
                <c:pt idx="0">
                  <c:v>Fumador activo</c:v>
                </c:pt>
                <c:pt idx="1">
                  <c:v>Ex-fumador</c:v>
                </c:pt>
                <c:pt idx="2">
                  <c:v>Nunca fumador</c:v>
                </c:pt>
              </c:strCache>
            </c:strRef>
          </c:cat>
          <c:val>
            <c:numRef>
              <c:f>[Libro1]Hoja1!$C$1:$C$3</c:f>
              <c:numCache>
                <c:formatCode>General</c:formatCode>
                <c:ptCount val="3"/>
                <c:pt idx="0">
                  <c:v>1</c:v>
                </c:pt>
                <c:pt idx="1">
                  <c:v>6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cfc2d941-58e3-495b-bb80-37b6ff1485a5}"/>
      </c:ext>
    </c:extLst>
  </c:chart>
  <c:spPr>
    <a:noFill/>
    <a:ln w="12700">
      <a:solidFill>
        <a:srgbClr val="113D17"/>
      </a:solidFill>
      <a:prstDash val="sysDash"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>
                <a:solidFill>
                  <a:srgbClr val="113D17"/>
                </a:solidFill>
              </a:rPr>
              <a:t>Comorbilidades</a:t>
            </a:r>
            <a:endParaRPr lang="es-ES" sz="1200">
              <a:solidFill>
                <a:srgbClr val="113D17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0964552688690622"/>
                  <c:y val="0.0175043111418827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17%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2081542019503e-17"/>
                  <c:y val="0.021658058717537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6%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0.021658058717537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6%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48227634434531"/>
                  <c:y val="0.012042814691855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11%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048227634434531"/>
                  <c:y val="0.021658058717537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6%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482276344345319"/>
                  <c:y val="0.021658058717537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6%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"/>
                  <c:y val="0.0229658075919101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22%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[Libro1]Hoja2!$B$1:$B$7</c:f>
              <c:strCache>
                <c:ptCount val="7"/>
                <c:pt idx="0">
                  <c:v>Rinitis alérgica</c:v>
                </c:pt>
                <c:pt idx="1">
                  <c:v>Poliposis</c:v>
                </c:pt>
                <c:pt idx="2">
                  <c:v>Dermatitis atópica</c:v>
                </c:pt>
                <c:pt idx="3">
                  <c:v>ERGE</c:v>
                </c:pt>
                <c:pt idx="4">
                  <c:v>Ansiedad</c:v>
                </c:pt>
                <c:pt idx="5">
                  <c:v>Fibromialgia</c:v>
                </c:pt>
                <c:pt idx="6">
                  <c:v>AOS</c:v>
                </c:pt>
              </c:strCache>
            </c:strRef>
          </c:cat>
          <c:val>
            <c:numRef>
              <c:f>[Libro1]Hoja2!$C$1:$C$7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173085199"/>
        <c:axId val="896370887"/>
      </c:barChart>
      <c:catAx>
        <c:axId val="173085199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96370887"/>
        <c:crosses val="autoZero"/>
        <c:auto val="1"/>
        <c:lblAlgn val="ctr"/>
        <c:lblOffset val="100"/>
        <c:noMultiLvlLbl val="0"/>
      </c:catAx>
      <c:valAx>
        <c:axId val="896370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3085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cc360b4c-fb23-40c9-8155-63868d60d3dc}"/>
      </c:ext>
    </c:extLst>
  </c:chart>
  <c:spPr>
    <a:solidFill>
      <a:schemeClr val="accent3">
        <a:lumMod val="20000"/>
        <a:lumOff val="80000"/>
      </a:schemeClr>
    </a:solidFill>
    <a:ln w="12700" cap="flat" cmpd="sng" algn="ctr">
      <a:solidFill>
        <a:srgbClr val="113D17"/>
      </a:solidFill>
      <a:prstDash val="sysDash"/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>
                <a:solidFill>
                  <a:srgbClr val="113D17"/>
                </a:solidFill>
              </a:rPr>
              <a:t>Corticodependencia</a:t>
            </a:r>
            <a:endParaRPr lang="es-ES" sz="1200">
              <a:solidFill>
                <a:srgbClr val="113D17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3368421052632"/>
          <c:y val="0.20478890989288"/>
          <c:w val="0.76478947368421"/>
          <c:h val="0.64284814114681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[Libro1]Hoja1!$I$6</c:f>
              <c:strCache>
                <c:ptCount val="1"/>
                <c:pt idx="0">
                  <c:v>Sí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[Libro1]Hoja1!$J$5:$K$5</c:f>
              <c:strCache>
                <c:ptCount val="2"/>
                <c:pt idx="0">
                  <c:v>6 meses</c:v>
                </c:pt>
                <c:pt idx="1">
                  <c:v>Inicio</c:v>
                </c:pt>
              </c:strCache>
            </c:strRef>
          </c:cat>
          <c:val>
            <c:numRef>
              <c:f>[Libro1]Hoja1!$J$6:$K$6</c:f>
              <c:numCache>
                <c:formatCode>General</c:formatCode>
                <c:ptCount val="2"/>
                <c:pt idx="0">
                  <c:v>3</c:v>
                </c:pt>
                <c:pt idx="1">
                  <c:v>7</c:v>
                </c:pt>
              </c:numCache>
            </c:numRef>
          </c:val>
        </c:ser>
        <c:ser>
          <c:idx val="1"/>
          <c:order val="1"/>
          <c:tx>
            <c:strRef>
              <c:f>[Libro1]Hoja1!$I$7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[Libro1]Hoja1!$J$5:$K$5</c:f>
              <c:strCache>
                <c:ptCount val="2"/>
                <c:pt idx="0">
                  <c:v>6 meses</c:v>
                </c:pt>
                <c:pt idx="1">
                  <c:v>Inicio</c:v>
                </c:pt>
              </c:strCache>
            </c:strRef>
          </c:cat>
          <c:val>
            <c:numRef>
              <c:f>[Libro1]Hoja1!$J$7:$K$7</c:f>
              <c:numCache>
                <c:formatCode>General</c:formatCode>
                <c:ptCount val="2"/>
                <c:pt idx="0">
                  <c:v>12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100"/>
        <c:axId val="266476808"/>
        <c:axId val="33292605"/>
      </c:barChart>
      <c:catAx>
        <c:axId val="26647680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292605"/>
        <c:crosses val="autoZero"/>
        <c:auto val="1"/>
        <c:lblAlgn val="ctr"/>
        <c:lblOffset val="100"/>
        <c:noMultiLvlLbl val="0"/>
      </c:catAx>
      <c:valAx>
        <c:axId val="3329260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6647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s-ES"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5d2a380-3acd-4561-805f-6b52876a574a}"/>
      </c:ext>
    </c:extLst>
  </c:chart>
  <c:spPr>
    <a:solidFill>
      <a:schemeClr val="accent3">
        <a:lumMod val="20000"/>
        <a:lumOff val="80000"/>
      </a:schemeClr>
    </a:solidFill>
    <a:ln w="12700">
      <a:solidFill>
        <a:srgbClr val="113D17"/>
      </a:solidFill>
      <a:prstDash val="dash"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>
                <a:solidFill>
                  <a:srgbClr val="113D17"/>
                </a:solidFill>
              </a:rPr>
              <a:t>Tratamiento biológico previo</a:t>
            </a:r>
            <a:endParaRPr lang="es-ES" sz="1200">
              <a:solidFill>
                <a:srgbClr val="113D17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77924324324324"/>
          <c:y val="0.191065792668123"/>
          <c:w val="0.676410810810811"/>
          <c:h val="0.70876426317067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148324324324324"/>
                  <c:y val="0.0048555474629764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33%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11135135135135"/>
                  <c:y val="0.009711094925952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11%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587256863162375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0185945945945946"/>
                  <c:y val="0.009711094925952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44%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587256863162375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6%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[Libro1]Hoja3!$B$1:$B$5</c:f>
              <c:strCache>
                <c:ptCount val="5"/>
                <c:pt idx="0">
                  <c:v>Naive</c:v>
                </c:pt>
                <c:pt idx="1">
                  <c:v>Mepolizumab</c:v>
                </c:pt>
                <c:pt idx="2">
                  <c:v>Omalizumab</c:v>
                </c:pt>
                <c:pt idx="3">
                  <c:v>Dupilumab</c:v>
                </c:pt>
                <c:pt idx="4">
                  <c:v>Benralizumab</c:v>
                </c:pt>
              </c:strCache>
            </c:strRef>
          </c:cat>
          <c:val>
            <c:numRef>
              <c:f>[Libro1]Hoja3!$C$1:$C$5</c:f>
              <c:numCache>
                <c:formatCode>General</c:formatCode>
                <c:ptCount val="5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994265683"/>
        <c:axId val="167841788"/>
      </c:barChart>
      <c:catAx>
        <c:axId val="994265683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67841788"/>
        <c:crosses val="autoZero"/>
        <c:auto val="1"/>
        <c:lblAlgn val="ctr"/>
        <c:lblOffset val="100"/>
        <c:noMultiLvlLbl val="0"/>
      </c:catAx>
      <c:valAx>
        <c:axId val="1678417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942656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879034d-aa43-4318-9bfe-5b569bb957c7}"/>
      </c:ext>
    </c:extLst>
  </c:chart>
  <c:spPr>
    <a:solidFill>
      <a:schemeClr val="accent3">
        <a:lumMod val="20000"/>
        <a:lumOff val="80000"/>
      </a:schemeClr>
    </a:solidFill>
    <a:ln w="28575" cap="flat" cmpd="sng" algn="ctr">
      <a:solidFill>
        <a:srgbClr val="113D17"/>
      </a:solidFill>
      <a:prstDash val="solid"/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3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1191895" y="195580"/>
            <a:ext cx="7447915" cy="875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1D4B1C"/>
            </a:solidFill>
          </a:ln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EVALUACIÓN DE LA RESPUESTA AL TRATAMIENTO CON TEZEPELUMAB</a:t>
            </a:r>
            <a:endParaRPr lang="en-US" altLang="es-E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Sofía Gutiérrez Hernández,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ngel Carmona Gonz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lez</a:t>
            </a:r>
            <a:r>
              <a:rPr lang="es-E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Isabel Castillo Rivillas, </a:t>
            </a:r>
            <a:r>
              <a:rPr lang="es-E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María Ugia Acosta, 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Aurelio Arnedillo Mu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ñ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oz</a:t>
            </a: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Hospital Universitario Puerta del Mar, C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diz, Espa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ñ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</a:t>
            </a: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4190" y="1203960"/>
            <a:ext cx="8135620" cy="1196340"/>
          </a:xfrm>
          <a:prstGeom prst="rect">
            <a:avLst/>
          </a:prstGeom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just">
              <a:lnSpc>
                <a:spcPct val="120000"/>
              </a:lnSpc>
            </a:pP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Se realiz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un estudio observacional, descriptivo y retrospectivo, de pacientes con AGNC, en tratamiento con Tezepelumab. Se registraron datos demogr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ficos, de funci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pulmonar, comorbilidades, variables cl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nicas y anal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ticas, escala de control ACT y n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ú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mero de agudizaciones e ingresos hospitalarios en los 6 meses previos y se compararon las variables a los 6 meses de comenzar el tratamiento.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"/>
          <p:cNvSpPr txBox="1"/>
          <p:nvPr/>
        </p:nvSpPr>
        <p:spPr>
          <a:xfrm>
            <a:off x="504190" y="2499995"/>
            <a:ext cx="8135620" cy="25895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just">
              <a:lnSpc>
                <a:spcPct val="110000"/>
              </a:lnSpc>
            </a:pP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611505" y="2800985"/>
            <a:ext cx="2318385" cy="2159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1D4B1C"/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indent="0" algn="l">
              <a:lnSpc>
                <a:spcPct val="60000"/>
              </a:lnSpc>
              <a:buFont typeface="Wingdings" panose="05000000000000000000" charset="0"/>
              <a:buNone/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80000"/>
              </a:lnSpc>
              <a:buFont typeface="Wingdings" panose="05000000000000000000" charset="0"/>
              <a:buChar char="§"/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otal 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20 pacientes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2 suspendieron tratamiento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por reacci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al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rgica y por neumon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a grave que precis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hospitalización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3 (17%)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varones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15 (83%) mujeres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dad media 55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±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17 a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ñ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30000"/>
              </a:lnSpc>
              <a:buFont typeface="Wingdings" panose="05000000000000000000" charset="0"/>
              <a:buChar char="§"/>
            </a:pP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/>
          <p:cNvGraphicFramePr/>
          <p:nvPr/>
        </p:nvGraphicFramePr>
        <p:xfrm>
          <a:off x="3037205" y="2633980"/>
          <a:ext cx="2751455" cy="2326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Gráfico 6"/>
          <p:cNvGraphicFramePr/>
          <p:nvPr/>
        </p:nvGraphicFramePr>
        <p:xfrm>
          <a:off x="5895975" y="2634615"/>
          <a:ext cx="2633345" cy="2325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74345" y="4011930"/>
            <a:ext cx="8171180" cy="975995"/>
          </a:xfrm>
          <a:prstGeom prst="rect">
            <a:avLst/>
          </a:prstGeom>
          <a:noFill/>
          <a:ln>
            <a:solidFill>
              <a:srgbClr val="1D4B1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En el grupo de pacientes estudiados, el tratamiento con Tezepelumab proporcion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una mejora significativa de la funci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pulmonar y del control del asma, as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como una reducci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significativa del n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ú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mero de agudizaciones y de la necesidad de corticoides orales.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1"/>
          <p:cNvSpPr txBox="1"/>
          <p:nvPr/>
        </p:nvSpPr>
        <p:spPr>
          <a:xfrm>
            <a:off x="3564255" y="140335"/>
            <a:ext cx="5081270" cy="37515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just">
              <a:lnSpc>
                <a:spcPct val="110000"/>
              </a:lnSpc>
            </a:pP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n-US" altLang="es-ES" sz="1200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"/>
          <p:cNvSpPr txBox="1"/>
          <p:nvPr/>
        </p:nvSpPr>
        <p:spPr>
          <a:xfrm>
            <a:off x="1214120" y="134620"/>
            <a:ext cx="2197735" cy="1019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ctr">
              <a:lnSpc>
                <a:spcPct val="160000"/>
              </a:lnSpc>
            </a:pP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es-E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educci</a:t>
            </a:r>
            <a:r>
              <a:rPr lang="en-U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de la tasa </a:t>
            </a:r>
            <a:endParaRPr lang="en-US" altLang="es-E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altLang="es-E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agudizaciones a los </a:t>
            </a:r>
            <a:endParaRPr lang="en-US" altLang="es-E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altLang="es-E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meses del 80,1%</a:t>
            </a:r>
            <a:endParaRPr lang="en-US" altLang="es-E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"/>
          <p:cNvSpPr txBox="1"/>
          <p:nvPr/>
        </p:nvSpPr>
        <p:spPr>
          <a:xfrm>
            <a:off x="3667760" y="1635760"/>
            <a:ext cx="2900680" cy="2139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1D4B1C"/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indent="0" algn="l">
              <a:lnSpc>
                <a:spcPct val="60000"/>
              </a:lnSpc>
              <a:buFont typeface="Wingdings" panose="05000000000000000000" charset="0"/>
              <a:buNone/>
            </a:pPr>
            <a:endParaRPr lang="es-ES" altLang="en-US" sz="1200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indent="0" algn="l">
              <a:lnSpc>
                <a:spcPct val="60000"/>
              </a:lnSpc>
              <a:buFont typeface="Wingdings" panose="05000000000000000000" charset="0"/>
              <a:buNone/>
            </a:pP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</a:t>
            </a:r>
            <a:r>
              <a:rPr lang="en-US" altLang="es-E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isminuci</a:t>
            </a:r>
            <a:r>
              <a:rPr lang="en-U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ó</a:t>
            </a:r>
            <a:r>
              <a:rPr lang="en-US" altLang="es-E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 significativa de</a:t>
            </a: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r>
              <a:rPr lang="en-US" altLang="es-ES" sz="1200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es-ES" sz="1200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es-ES" alt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Nº </a:t>
            </a: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 agudizaciones </a:t>
            </a:r>
            <a:endParaRPr lang="en-US" altLang="es-E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0" indent="0" algn="l">
              <a:lnSpc>
                <a:spcPct val="90000"/>
              </a:lnSpc>
              <a:buFont typeface="Wingdings" panose="05000000000000000000" charset="0"/>
              <a:buNone/>
            </a:pPr>
            <a:r>
              <a:rPr lang="es-ES" alt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</a:t>
            </a:r>
            <a:r>
              <a:rPr lang="es-E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(2,06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1,76 vs 0,41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0,79 p &lt;0,001)</a:t>
            </a:r>
            <a:endParaRPr lang="en-US" altLang="es-E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0" indent="0" algn="l">
              <a:lnSpc>
                <a:spcPct val="90000"/>
              </a:lnSpc>
              <a:buFont typeface="Wingdings" panose="05000000000000000000" charset="0"/>
              <a:buNone/>
            </a:pPr>
            <a:endParaRPr lang="en-US" altLang="es-E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90000"/>
              </a:lnSpc>
              <a:buFont typeface="Wingdings" panose="05000000000000000000" charset="0"/>
              <a:buChar char="§"/>
            </a:pPr>
            <a:r>
              <a:rPr lang="es-ES" alt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</a:t>
            </a: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sistencia a urgencias</a:t>
            </a:r>
            <a:endParaRPr lang="en-US" altLang="es-E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indent="0" algn="l">
              <a:lnSpc>
                <a:spcPct val="90000"/>
              </a:lnSpc>
              <a:buFont typeface="Wingdings" panose="05000000000000000000" charset="0"/>
              <a:buNone/>
            </a:pPr>
            <a:r>
              <a:rPr lang="es-ES" alt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</a:t>
            </a: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(1,11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1,32 vs 0,06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0,24 p&lt;0,002)</a:t>
            </a:r>
            <a:endParaRPr lang="en-US" altLang="es-E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indent="0" algn="l">
              <a:lnSpc>
                <a:spcPct val="90000"/>
              </a:lnSpc>
              <a:buFont typeface="Wingdings" panose="05000000000000000000" charset="0"/>
              <a:buNone/>
            </a:pP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es-E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90000"/>
              </a:lnSpc>
              <a:buFont typeface="Wingdings" panose="05000000000000000000" charset="0"/>
              <a:buChar char="§"/>
            </a:pPr>
            <a:r>
              <a:rPr lang="es-ES" alt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Nº</a:t>
            </a: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de ciclos de corticoides orales 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(2,11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1,90 vs 0,59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0,87 p&lt;0,001)</a:t>
            </a:r>
            <a:endParaRPr lang="en-US" altLang="es-E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90000"/>
              </a:lnSpc>
              <a:buFont typeface="Wingdings" panose="05000000000000000000" charset="0"/>
              <a:buChar char="§"/>
            </a:pPr>
            <a:endParaRPr lang="en-US" altLang="es-E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90000"/>
              </a:lnSpc>
              <a:buFont typeface="Wingdings" panose="05000000000000000000" charset="0"/>
              <a:buChar char="§"/>
            </a:pPr>
            <a:r>
              <a:rPr lang="es-ES" alt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Eosinófilos en sangre periférica</a:t>
            </a: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198,89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138,06 vs</a:t>
            </a:r>
            <a:r>
              <a:rPr lang="es-E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155,65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209,06 p&lt;0,001)</a:t>
            </a:r>
            <a:r>
              <a:rPr lang="en-US" altLang="es-ES" sz="1000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es-ES" sz="1000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90000"/>
              </a:lnSpc>
              <a:buFont typeface="Wingdings" panose="05000000000000000000" charset="0"/>
              <a:buChar char="§"/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30000"/>
              </a:lnSpc>
              <a:buFont typeface="Wingdings" panose="05000000000000000000" charset="0"/>
              <a:buChar char="§"/>
            </a:pP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"/>
          <p:cNvSpPr txBox="1"/>
          <p:nvPr/>
        </p:nvSpPr>
        <p:spPr>
          <a:xfrm>
            <a:off x="6659880" y="1635760"/>
            <a:ext cx="1875155" cy="2139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1D4B1C"/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indent="0" algn="l">
              <a:lnSpc>
                <a:spcPct val="60000"/>
              </a:lnSpc>
              <a:buFont typeface="Wingdings" panose="05000000000000000000" charset="0"/>
              <a:buNone/>
            </a:pPr>
            <a:endParaRPr lang="es-ES" altLang="en-US" sz="1200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indent="0" algn="l">
              <a:lnSpc>
                <a:spcPct val="60000"/>
              </a:lnSpc>
              <a:buFont typeface="Wingdings" panose="05000000000000000000" charset="0"/>
              <a:buNone/>
            </a:pP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Mejora </a:t>
            </a:r>
            <a:r>
              <a:rPr lang="en-US" altLang="es-E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</a:t>
            </a: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r>
              <a:rPr lang="en-US" altLang="es-ES" sz="1200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es-ES" sz="1200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FEV1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(1777,65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741,65ml vs 1885,88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629,05ml p&lt;0,001)</a:t>
            </a:r>
            <a:endParaRPr lang="en-US" altLang="es-E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es-E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FVC 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(2152,59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998,13ml vs 2540,00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657,83ml p&lt;0,001)</a:t>
            </a:r>
            <a:endParaRPr lang="en-US" altLang="es-E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es-E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s-E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ACT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(10,78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4,19 vs </a:t>
            </a:r>
            <a:endParaRPr lang="en-US" altLang="es-E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indent="0" algn="l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s-E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16,00</a:t>
            </a:r>
            <a:r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±</a:t>
            </a:r>
            <a:r>
              <a:rPr lang="en-US" altLang="es-E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7,41 p&lt;0,001)</a:t>
            </a:r>
            <a:endParaRPr lang="es-ES" altLang="en-US"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Font typeface="Wingdings" panose="05000000000000000000" charset="0"/>
              <a:buChar char="§"/>
            </a:pPr>
            <a:endParaRPr lang="en-US" altLang="es-ES" sz="1000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90000"/>
              </a:lnSpc>
              <a:buFont typeface="Wingdings" panose="05000000000000000000" charset="0"/>
              <a:buChar char="§"/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30000"/>
              </a:lnSpc>
              <a:buFont typeface="Wingdings" panose="05000000000000000000" charset="0"/>
              <a:buChar char="§"/>
            </a:pP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Gráfico 1"/>
          <p:cNvGraphicFramePr/>
          <p:nvPr/>
        </p:nvGraphicFramePr>
        <p:xfrm>
          <a:off x="3668395" y="195580"/>
          <a:ext cx="4849495" cy="136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Gráfico 2"/>
          <p:cNvGraphicFramePr/>
          <p:nvPr/>
        </p:nvGraphicFramePr>
        <p:xfrm>
          <a:off x="474345" y="1275715"/>
          <a:ext cx="2936875" cy="2615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1599</Words>
  <Application>WPS Presentation</Application>
  <PresentationFormat>Presentación en pantalla (16:9)</PresentationFormat>
  <Paragraphs>103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SimSun</vt:lpstr>
      <vt:lpstr>Wingdings</vt:lpstr>
      <vt:lpstr>Wingdings</vt:lpstr>
      <vt:lpstr>Calibri</vt:lpstr>
      <vt:lpstr>Microsoft YaHei</vt:lpstr>
      <vt:lpstr>Arial Unicode MS</vt:lpstr>
      <vt:lpstr>Tema de Office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sofiagutierrezh0</cp:lastModifiedBy>
  <cp:revision>30</cp:revision>
  <dcterms:created xsi:type="dcterms:W3CDTF">2025-10-16T09:08:00Z</dcterms:created>
  <dcterms:modified xsi:type="dcterms:W3CDTF">2026-03-01T11:02:38Z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6481DCAA371D41B887611D8B63760D0F_12</vt:lpwstr>
  </property>
  <property fmtid="{D5CDD505-2E9C-101B-9397-08002B2CF9AE}" pid="3" name="KSOProductBuildVer">
    <vt:lpwstr>3082-12.2.0.23197</vt:lpwstr>
  </property>
</Properties>
</file>