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60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28"/>
    <p:restoredTop sz="94615"/>
  </p:normalViewPr>
  <p:slideViewPr>
    <p:cSldViewPr>
      <p:cViewPr varScale="1">
        <p:scale>
          <a:sx n="141" d="100"/>
          <a:sy n="141" d="100"/>
        </p:scale>
        <p:origin x="776" y="1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66D911-65A4-5D42-95C7-BE3ABC6161B0}" type="datetimeFigureOut">
              <a:rPr lang="es-ES" smtClean="0"/>
              <a:t>2/3/26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46EEAE-31DF-D046-9947-074C9D1F52E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63746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46EEAE-31DF-D046-9947-074C9D1F52E6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10378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8D5A081C-3878-688C-8294-9C9F8E8CF643}"/>
              </a:ext>
            </a:extLst>
          </p:cNvPr>
          <p:cNvSpPr txBox="1"/>
          <p:nvPr/>
        </p:nvSpPr>
        <p:spPr>
          <a:xfrm>
            <a:off x="531514" y="0"/>
            <a:ext cx="861248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EFECTIVIDAD DE TEZEPELUMAB EN VIDA REAL EN PACIENTES CON ASMA GRAVE</a:t>
            </a:r>
          </a:p>
          <a:p>
            <a:pPr algn="r"/>
            <a:r>
              <a:rPr lang="es-ES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CONTROLADA: EXPERIENCIA DE UNA UNIDAD DE ASMA ESPECIALIZADA. </a:t>
            </a:r>
          </a:p>
          <a:p>
            <a:pPr algn="r"/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Fletes Pérez A, Andújar Espinosa R, De Gorostiza Frías I, Peñalver Contreras MJ,</a:t>
            </a:r>
          </a:p>
          <a:p>
            <a:pPr algn="r"/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Ruiz Amat JM, Martínez </a:t>
            </a:r>
            <a:r>
              <a:rPr lang="es-E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Orenes</a:t>
            </a:r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E, López Martínez J, Fernández Granja M, </a:t>
            </a:r>
          </a:p>
          <a:p>
            <a:pPr algn="r"/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Fernández Mula L, Solana Martínez E, Alcántara Fructuoso J, Aparicio Vicente M, </a:t>
            </a:r>
          </a:p>
          <a:p>
            <a:pPr algn="r"/>
            <a:r>
              <a:rPr lang="es-E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Buchelli</a:t>
            </a:r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Ramírez HB, Ruiz López FJ.</a:t>
            </a:r>
          </a:p>
          <a:p>
            <a:pPr algn="ctr"/>
            <a:endParaRPr lang="es-E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B167E36-3478-F6F4-80CA-797E83753B22}"/>
              </a:ext>
            </a:extLst>
          </p:cNvPr>
          <p:cNvSpPr txBox="1"/>
          <p:nvPr/>
        </p:nvSpPr>
        <p:spPr>
          <a:xfrm>
            <a:off x="107504" y="2033141"/>
            <a:ext cx="879189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s-ES" sz="16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Introducción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algn="just"/>
            <a:r>
              <a:rPr lang="es-E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Tezepelumab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es un anticuerpo monoclonal que bloquea la </a:t>
            </a:r>
            <a:r>
              <a:rPr lang="es-E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linfopoyetina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tímica estromal, con </a:t>
            </a:r>
          </a:p>
          <a:p>
            <a:pPr algn="just"/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eficacia demostrada en asma grave no controlada (AGNC).</a:t>
            </a:r>
          </a:p>
          <a:p>
            <a:pPr algn="just"/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objetivo fue evaluar la efectividad del fármaco en paciente con AGNC en práctica clínica real.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0047BF4-E25D-E370-ADC5-2AB5AC069873}"/>
              </a:ext>
            </a:extLst>
          </p:cNvPr>
          <p:cNvSpPr txBox="1"/>
          <p:nvPr/>
        </p:nvSpPr>
        <p:spPr>
          <a:xfrm>
            <a:off x="107504" y="3291830"/>
            <a:ext cx="867808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s-ES" sz="16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Materiales y métodos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algn="just"/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Estudio observacional prospectivo en pacientes con AGNC tratados con </a:t>
            </a:r>
            <a:r>
              <a:rPr lang="es-E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Tezepelumab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con un</a:t>
            </a:r>
          </a:p>
          <a:p>
            <a:pPr algn="just"/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seguimiento de 12 meses. Se analizaron datos demográficos y parámetros clínicos previos, al </a:t>
            </a:r>
          </a:p>
          <a:p>
            <a:pPr algn="just"/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inicio y tras 12 meses de tratamiento: ACT, </a:t>
            </a:r>
            <a:r>
              <a:rPr lang="es-E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MiniAQLQ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s-E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FeNO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eosinófilos, función pulmonar, </a:t>
            </a:r>
          </a:p>
          <a:p>
            <a:pPr algn="just"/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crisis, visitas a urgencias y uso de glucocorticoides orales (GCO).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63BFDC78-A671-3562-7276-E94427659F4B}"/>
              </a:ext>
            </a:extLst>
          </p:cNvPr>
          <p:cNvSpPr txBox="1"/>
          <p:nvPr/>
        </p:nvSpPr>
        <p:spPr>
          <a:xfrm>
            <a:off x="1115616" y="195486"/>
            <a:ext cx="377155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6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Resultados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algn="just"/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incluyeron 23 pacientes, 82.6% </a:t>
            </a:r>
          </a:p>
          <a:p>
            <a:pPr algn="just"/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mujeres, con una mediana de edad</a:t>
            </a:r>
          </a:p>
          <a:p>
            <a:pPr algn="just"/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59 años (19-78) y con una edad</a:t>
            </a:r>
          </a:p>
          <a:p>
            <a:pPr algn="just"/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inicio de la clínica de 38 (8-63).</a:t>
            </a:r>
          </a:p>
          <a:p>
            <a:pPr algn="just"/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70% presentaba fenotipo T2 o T2 bajo y el 30% fenotipo alérgico/eosinofílico.</a:t>
            </a:r>
          </a:p>
          <a:p>
            <a:pPr algn="just"/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Ningún paciente tenía poliposis nasal.</a:t>
            </a:r>
          </a:p>
          <a:p>
            <a:pPr algn="just"/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paciente interrumpió el tratamiento por decisión propia tras 1 mes de tratamiento.</a:t>
            </a:r>
          </a:p>
          <a:p>
            <a:pPr algn="just"/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se registraron efectos adversos relevantes.</a:t>
            </a:r>
          </a:p>
          <a:p>
            <a:pPr algn="just"/>
            <a:endParaRPr lang="es-ES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Imagen 3" descr="Tabla&#10;&#10;Descripción generada automáticamente">
            <a:extLst>
              <a:ext uri="{FF2B5EF4-FFF2-40B4-BE49-F238E27FC236}">
                <a16:creationId xmlns:a16="http://schemas.microsoft.com/office/drawing/2014/main" id="{A37AAB10-E2D8-B833-5A23-14F27D9156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810" y="-540"/>
            <a:ext cx="4051300" cy="43307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1B4BD943-42C2-BEE4-BF06-6C8460502217}"/>
              </a:ext>
            </a:extLst>
          </p:cNvPr>
          <p:cNvSpPr txBox="1"/>
          <p:nvPr/>
        </p:nvSpPr>
        <p:spPr>
          <a:xfrm>
            <a:off x="37126" y="3579862"/>
            <a:ext cx="754661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s-ES" sz="16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Conclusiones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algn="just"/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tratamiento con </a:t>
            </a:r>
            <a:r>
              <a:rPr lang="es-ES" sz="1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Tezepelumab</a:t>
            </a:r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se asoció a una mejoría </a:t>
            </a:r>
          </a:p>
          <a:p>
            <a:pPr algn="just"/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clínica y estadísticamente significativa en el control del </a:t>
            </a:r>
          </a:p>
          <a:p>
            <a:pPr algn="just"/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AGNC, la calidad de vida, la función pulmonar y los biomarcadores inflamatorios, </a:t>
            </a:r>
          </a:p>
          <a:p>
            <a:pPr algn="just"/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 una reducción sustancial de crisis y uso de GCO.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311</Words>
  <Application>Microsoft Macintosh PowerPoint</Application>
  <PresentationFormat>Presentación en pantalla (16:9)</PresentationFormat>
  <Paragraphs>30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Aptos</vt:lpstr>
      <vt:lpstr>Arial</vt:lpstr>
      <vt:lpstr>Calibri</vt:lpstr>
      <vt:lpstr>Tahoma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Alejandro fletes Pérez</cp:lastModifiedBy>
  <cp:revision>12</cp:revision>
  <dcterms:created xsi:type="dcterms:W3CDTF">2025-10-16T09:08:13Z</dcterms:created>
  <dcterms:modified xsi:type="dcterms:W3CDTF">2026-03-02T13:14:53Z</dcterms:modified>
</cp:coreProperties>
</file>