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CDB9"/>
    <a:srgbClr val="D9B5A7"/>
    <a:srgbClr val="C06548"/>
    <a:srgbClr val="DDBE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8" autoAdjust="0"/>
    <p:restoredTop sz="94660"/>
  </p:normalViewPr>
  <p:slideViewPr>
    <p:cSldViewPr>
      <p:cViewPr varScale="1">
        <p:scale>
          <a:sx n="82" d="100"/>
          <a:sy n="82" d="100"/>
        </p:scale>
        <p:origin x="972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639-4BFA-82A8-6E6CDE1D8F1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639-4BFA-82A8-6E6CDE1D8F1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639-4BFA-82A8-6E6CDE1D8F1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639-4BFA-82A8-6E6CDE1D8F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Asma grave T2 eosinofílico</c:v>
                </c:pt>
                <c:pt idx="1">
                  <c:v>Asma grave T2 alérgico</c:v>
                </c:pt>
                <c:pt idx="2">
                  <c:v>Asma grave T2 Mixto</c:v>
                </c:pt>
                <c:pt idx="3">
                  <c:v>Asma no grave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23.8</c:v>
                </c:pt>
                <c:pt idx="1">
                  <c:v>21.4</c:v>
                </c:pt>
                <c:pt idx="2">
                  <c:v>40.5</c:v>
                </c:pt>
                <c:pt idx="3">
                  <c:v>14.3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6F-4E44-B26C-10CF7B0C803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730728641055475"/>
          <c:y val="0.3215113457089237"/>
          <c:w val="0.31775856883289183"/>
          <c:h val="0.346079977052876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162239442950627"/>
          <c:y val="7.0280107637458733E-2"/>
          <c:w val="0.71738669420832046"/>
          <c:h val="0.502092443414347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Leve</c:v>
                </c:pt>
                <c:pt idx="1">
                  <c:v>Moderado</c:v>
                </c:pt>
                <c:pt idx="2">
                  <c:v>Grave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7.7</c:v>
                </c:pt>
                <c:pt idx="1">
                  <c:v>84.6</c:v>
                </c:pt>
                <c:pt idx="2">
                  <c:v>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01-4775-8CF5-D5803850052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58945280"/>
        <c:axId val="358946000"/>
      </c:barChart>
      <c:catAx>
        <c:axId val="358945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8946000"/>
        <c:crosses val="autoZero"/>
        <c:auto val="1"/>
        <c:lblAlgn val="ctr"/>
        <c:lblOffset val="100"/>
        <c:noMultiLvlLbl val="0"/>
      </c:catAx>
      <c:valAx>
        <c:axId val="358946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58945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1C-4E6D-8610-42AC82CB0E4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1C-4E6D-8610-42AC82CB0E4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1C-4E6D-8610-42AC82CB0E4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71C-4E6D-8610-42AC82CB0E4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3"/>
                <c:pt idx="0">
                  <c:v>&gt; 20</c:v>
                </c:pt>
                <c:pt idx="1">
                  <c:v>15-20</c:v>
                </c:pt>
                <c:pt idx="2">
                  <c:v>&lt;15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0.31</c:v>
                </c:pt>
                <c:pt idx="1">
                  <c:v>0.38</c:v>
                </c:pt>
                <c:pt idx="2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76-4A6C-8314-8FBB07BDE3D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0.61379234349236977"/>
          <c:y val="0.23459632998520216"/>
          <c:w val="0.28056096300243311"/>
          <c:h val="0.348778861260715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5B-4FDC-A523-B6BA23A7A34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5B-4FDC-A523-B6BA23A7A34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5B-4FDC-A523-B6BA23A7A34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35B-4FDC-A523-B6BA23A7A34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2"/>
                <c:pt idx="0">
                  <c:v>Buen control</c:v>
                </c:pt>
                <c:pt idx="1">
                  <c:v>Mal control</c:v>
                </c:pt>
              </c:strCache>
            </c:strRef>
          </c:cat>
          <c:val>
            <c:numRef>
              <c:f>Hoja1!$B$2:$B$4</c:f>
              <c:numCache>
                <c:formatCode>0%</c:formatCode>
                <c:ptCount val="3"/>
                <c:pt idx="0">
                  <c:v>0.46500000000000002</c:v>
                </c:pt>
                <c:pt idx="1">
                  <c:v>0.53500000000000003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5B-4FDC-A523-B6BA23A7A34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584787590340208"/>
          <c:y val="0.28204796633984103"/>
          <c:w val="0.38731607609954111"/>
          <c:h val="0.244094930889237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ED6B9A-8B34-4D37-8CA0-255094CB7FDD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8FBDB-467C-4DB4-8702-4AD6E8AF04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673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48FBDB-467C-4DB4-8702-4AD6E8AF04F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7462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uadroTexto 18">
            <a:extLst>
              <a:ext uri="{FF2B5EF4-FFF2-40B4-BE49-F238E27FC236}">
                <a16:creationId xmlns:a16="http://schemas.microsoft.com/office/drawing/2014/main" id="{70FD60F0-DCEF-A166-9B07-9EE5877C96DB}"/>
              </a:ext>
            </a:extLst>
          </p:cNvPr>
          <p:cNvSpPr txBox="1"/>
          <p:nvPr/>
        </p:nvSpPr>
        <p:spPr>
          <a:xfrm>
            <a:off x="4506743" y="1663267"/>
            <a:ext cx="4608512" cy="3437620"/>
          </a:xfrm>
          <a:prstGeom prst="rect">
            <a:avLst/>
          </a:prstGeom>
          <a:noFill/>
          <a:ln>
            <a:solidFill>
              <a:srgbClr val="C06548"/>
            </a:solidFill>
          </a:ln>
        </p:spPr>
        <p:txBody>
          <a:bodyPr wrap="square" rtlCol="0">
            <a:spAutoFit/>
          </a:bodyPr>
          <a:lstStyle/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1 Título">
            <a:extLst>
              <a:ext uri="{FF2B5EF4-FFF2-40B4-BE49-F238E27FC236}">
                <a16:creationId xmlns:a16="http://schemas.microsoft.com/office/drawing/2014/main" id="{435C630C-179B-E7DF-F61B-71535992BC87}"/>
              </a:ext>
            </a:extLst>
          </p:cNvPr>
          <p:cNvSpPr txBox="1">
            <a:spLocks/>
          </p:cNvSpPr>
          <p:nvPr/>
        </p:nvSpPr>
        <p:spPr>
          <a:xfrm>
            <a:off x="1619672" y="-1"/>
            <a:ext cx="7524328" cy="1224966"/>
          </a:xfrm>
          <a:prstGeom prst="rect">
            <a:avLst/>
          </a:prstGeom>
          <a:noFill/>
          <a:ln w="19050">
            <a:noFill/>
          </a:ln>
        </p:spPr>
        <p:txBody>
          <a:bodyPr wrap="square" tIns="324000" bIns="10800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ABORDAJE CONJUNTO DE ASMA Y POLIPOSIS NASAL: EXPERIENCIA CLÍNICA.</a:t>
            </a:r>
            <a:endParaRPr lang="es-ES" sz="1800" b="1" dirty="0">
              <a:solidFill>
                <a:srgbClr val="1F1F1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B0F282D-A9C7-2429-9B00-94B0573AD9E6}"/>
              </a:ext>
            </a:extLst>
          </p:cNvPr>
          <p:cNvSpPr txBox="1"/>
          <p:nvPr/>
        </p:nvSpPr>
        <p:spPr>
          <a:xfrm>
            <a:off x="1857327" y="732522"/>
            <a:ext cx="73083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30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T. Mascarell Roda, A. Vera Pila, A. Soler Oliva, J.M. Díez Piña, J. Gallego Borrego, N. Reyes Núñez. </a:t>
            </a:r>
            <a:r>
              <a:rPr lang="es-ES" sz="130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UGC. Neumología. Hospital Universitario Virgen de Valme.</a:t>
            </a:r>
            <a:endParaRPr lang="es-ES" sz="1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02D17D-9E48-59E6-E5FD-E16FF7F03C43}"/>
              </a:ext>
            </a:extLst>
          </p:cNvPr>
          <p:cNvSpPr txBox="1"/>
          <p:nvPr/>
        </p:nvSpPr>
        <p:spPr>
          <a:xfrm>
            <a:off x="179510" y="1294643"/>
            <a:ext cx="3240360" cy="323165"/>
          </a:xfrm>
          <a:prstGeom prst="rect">
            <a:avLst/>
          </a:prstGeom>
          <a:solidFill>
            <a:srgbClr val="DDBEB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5CCFE94-F5F1-D8DF-2E63-A15B689AE6FC}"/>
              </a:ext>
            </a:extLst>
          </p:cNvPr>
          <p:cNvSpPr txBox="1"/>
          <p:nvPr/>
        </p:nvSpPr>
        <p:spPr>
          <a:xfrm>
            <a:off x="179510" y="2714013"/>
            <a:ext cx="3240360" cy="323165"/>
          </a:xfrm>
          <a:prstGeom prst="rect">
            <a:avLst/>
          </a:prstGeom>
          <a:solidFill>
            <a:srgbClr val="DDBEB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OBJETIVOS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1E0369B-BAB9-3919-09FA-11FAFA57B593}"/>
              </a:ext>
            </a:extLst>
          </p:cNvPr>
          <p:cNvSpPr txBox="1"/>
          <p:nvPr/>
        </p:nvSpPr>
        <p:spPr>
          <a:xfrm>
            <a:off x="179510" y="3961566"/>
            <a:ext cx="3240360" cy="323165"/>
          </a:xfrm>
          <a:prstGeom prst="rect">
            <a:avLst/>
          </a:prstGeom>
          <a:solidFill>
            <a:srgbClr val="DDBEB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5C5DF7F-F42F-4463-397C-CE28ACB89820}"/>
              </a:ext>
            </a:extLst>
          </p:cNvPr>
          <p:cNvSpPr txBox="1"/>
          <p:nvPr/>
        </p:nvSpPr>
        <p:spPr>
          <a:xfrm>
            <a:off x="4427984" y="1259450"/>
            <a:ext cx="3375992" cy="323165"/>
          </a:xfrm>
          <a:prstGeom prst="rect">
            <a:avLst/>
          </a:prstGeom>
          <a:solidFill>
            <a:srgbClr val="DDBEB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458DF05-FC97-E930-6C05-2D8C4E0DC62D}"/>
              </a:ext>
            </a:extLst>
          </p:cNvPr>
          <p:cNvSpPr txBox="1"/>
          <p:nvPr/>
        </p:nvSpPr>
        <p:spPr>
          <a:xfrm>
            <a:off x="268393" y="1682907"/>
            <a:ext cx="4015462" cy="861774"/>
          </a:xfrm>
          <a:prstGeom prst="rect">
            <a:avLst/>
          </a:prstGeom>
          <a:noFill/>
          <a:ln>
            <a:solidFill>
              <a:srgbClr val="C06548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s-ES" sz="1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asma y la rinosinusitis crónica con poliposis nasal (RSCcPN) suelen coexistir y compartir mecanismos inflamatorios. La consulta conjunta Neumología-ORL permite una evaluación integral del paciente.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34C4B7-012F-6D9D-2113-EB86ECC89F85}"/>
              </a:ext>
            </a:extLst>
          </p:cNvPr>
          <p:cNvSpPr txBox="1"/>
          <p:nvPr/>
        </p:nvSpPr>
        <p:spPr>
          <a:xfrm>
            <a:off x="266578" y="3097204"/>
            <a:ext cx="4015462" cy="669414"/>
          </a:xfrm>
          <a:prstGeom prst="rect">
            <a:avLst/>
          </a:prstGeom>
          <a:noFill/>
          <a:ln>
            <a:solidFill>
              <a:srgbClr val="C06548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s-ES" sz="1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Analizar las características clínicas, funcionales y analíticas de los pacientes evaluados en una consulta conjunta, así como la indicación de terapias biológicas.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025F190-523D-8B36-BB33-F48858945DD0}"/>
              </a:ext>
            </a:extLst>
          </p:cNvPr>
          <p:cNvSpPr txBox="1"/>
          <p:nvPr/>
        </p:nvSpPr>
        <p:spPr>
          <a:xfrm>
            <a:off x="266578" y="4325198"/>
            <a:ext cx="4015462" cy="669414"/>
          </a:xfrm>
          <a:prstGeom prst="rect">
            <a:avLst/>
          </a:prstGeom>
          <a:noFill/>
          <a:ln>
            <a:solidFill>
              <a:srgbClr val="C06548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observacional retrospectivo de los pacientes evaluados en la consulta conjunta de nuestro centro desde mayo de 2024 hasta julio de 2025.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2" name="Google Shape;791;p46">
            <a:extLst>
              <a:ext uri="{FF2B5EF4-FFF2-40B4-BE49-F238E27FC236}">
                <a16:creationId xmlns:a16="http://schemas.microsoft.com/office/drawing/2014/main" id="{260CE7BE-D08C-4573-9613-C94AC855C1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0120437"/>
              </p:ext>
            </p:extLst>
          </p:nvPr>
        </p:nvGraphicFramePr>
        <p:xfrm>
          <a:off x="4572000" y="1705926"/>
          <a:ext cx="2744871" cy="186217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95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92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26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20" b="0" i="0" u="none" strike="noStrike" kern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CARACTERÍSTICAS DE LA MUESTRA</a:t>
                      </a:r>
                    </a:p>
                  </a:txBody>
                  <a:tcPr marL="91425" marR="91425" marT="91425" marB="91425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6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Tamaño (n)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43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30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Sexo masculino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49%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Edad (mediana)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baseline="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51 (38-64) </a:t>
                      </a:r>
                      <a:r>
                        <a:rPr lang="es-ES" sz="1250" b="0" i="0" u="none" strike="noStrike" baseline="0" dirty="0">
                          <a:solidFill>
                            <a:srgbClr val="1F1F1F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años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Tabaquismo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baseline="0" dirty="0">
                          <a:solidFill>
                            <a:srgbClr val="1F1F1F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4.5%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7663602"/>
                  </a:ext>
                </a:extLst>
              </a:tr>
            </a:tbl>
          </a:graphicData>
        </a:graphic>
      </p:graphicFrame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id="{AE2903F7-80CB-1756-DACA-8C890819F5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4825879"/>
              </p:ext>
            </p:extLst>
          </p:nvPr>
        </p:nvGraphicFramePr>
        <p:xfrm>
          <a:off x="2195736" y="3756662"/>
          <a:ext cx="5849341" cy="1959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C7FF3E90-90F1-8250-1096-7D884B77E62B}"/>
              </a:ext>
            </a:extLst>
          </p:cNvPr>
          <p:cNvSpPr txBox="1"/>
          <p:nvPr/>
        </p:nvSpPr>
        <p:spPr>
          <a:xfrm>
            <a:off x="5477182" y="3692107"/>
            <a:ext cx="1161889" cy="284693"/>
          </a:xfrm>
          <a:prstGeom prst="rect">
            <a:avLst/>
          </a:prstGeom>
          <a:solidFill>
            <a:srgbClr val="F9CDB9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Tipo de asma</a:t>
            </a:r>
          </a:p>
        </p:txBody>
      </p:sp>
      <p:graphicFrame>
        <p:nvGraphicFramePr>
          <p:cNvPr id="18" name="Google Shape;791;p46">
            <a:extLst>
              <a:ext uri="{FF2B5EF4-FFF2-40B4-BE49-F238E27FC236}">
                <a16:creationId xmlns:a16="http://schemas.microsoft.com/office/drawing/2014/main" id="{EF80199D-FABB-E0C9-C2B9-77060EA2EE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0071640"/>
              </p:ext>
            </p:extLst>
          </p:nvPr>
        </p:nvGraphicFramePr>
        <p:xfrm>
          <a:off x="7389543" y="1786020"/>
          <a:ext cx="1653039" cy="111547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39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26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20" b="0" i="0" u="none" strike="noStrike" kern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PATRÓN FUNCIONAL</a:t>
                      </a:r>
                    </a:p>
                  </a:txBody>
                  <a:tcPr marL="91425" marR="91425" marT="91425" marB="91425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6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Normal (n)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26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30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Obstructivo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i="0" u="none" strike="noStrike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Elipse 19">
            <a:extLst>
              <a:ext uri="{FF2B5EF4-FFF2-40B4-BE49-F238E27FC236}">
                <a16:creationId xmlns:a16="http://schemas.microsoft.com/office/drawing/2014/main" id="{2522CE36-50C1-21DB-41AA-BDD3ADE116C3}"/>
              </a:ext>
            </a:extLst>
          </p:cNvPr>
          <p:cNvSpPr/>
          <p:nvPr/>
        </p:nvSpPr>
        <p:spPr>
          <a:xfrm>
            <a:off x="7399991" y="2485333"/>
            <a:ext cx="1014201" cy="464692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Flecha: a la derecha con bandas 20">
            <a:extLst>
              <a:ext uri="{FF2B5EF4-FFF2-40B4-BE49-F238E27FC236}">
                <a16:creationId xmlns:a16="http://schemas.microsoft.com/office/drawing/2014/main" id="{983F94E7-4A14-DDB4-944A-A0479A4AD9D0}"/>
              </a:ext>
            </a:extLst>
          </p:cNvPr>
          <p:cNvSpPr/>
          <p:nvPr/>
        </p:nvSpPr>
        <p:spPr>
          <a:xfrm rot="5400000">
            <a:off x="7759392" y="3020122"/>
            <a:ext cx="295397" cy="275972"/>
          </a:xfrm>
          <a:prstGeom prst="striped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27F687FC-9D33-FDF1-B407-413A133C2F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4903142"/>
              </p:ext>
            </p:extLst>
          </p:nvPr>
        </p:nvGraphicFramePr>
        <p:xfrm>
          <a:off x="7278396" y="3058935"/>
          <a:ext cx="1853193" cy="1862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F57DA08-C50C-AEC1-52B8-522FB03891DF}"/>
              </a:ext>
            </a:extLst>
          </p:cNvPr>
          <p:cNvSpPr txBox="1"/>
          <p:nvPr/>
        </p:nvSpPr>
        <p:spPr>
          <a:xfrm>
            <a:off x="179512" y="3753062"/>
            <a:ext cx="3312368" cy="323165"/>
          </a:xfrm>
          <a:prstGeom prst="rect">
            <a:avLst/>
          </a:prstGeom>
          <a:solidFill>
            <a:srgbClr val="DDBEB1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DC1DF03-143C-4658-2AE5-694D45298FBD}"/>
              </a:ext>
            </a:extLst>
          </p:cNvPr>
          <p:cNvSpPr txBox="1"/>
          <p:nvPr/>
        </p:nvSpPr>
        <p:spPr>
          <a:xfrm>
            <a:off x="251520" y="4183949"/>
            <a:ext cx="8136904" cy="861774"/>
          </a:xfrm>
          <a:prstGeom prst="rect">
            <a:avLst/>
          </a:prstGeom>
          <a:noFill/>
          <a:ln>
            <a:solidFill>
              <a:srgbClr val="C06548"/>
            </a:solidFill>
          </a:ln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consulta conjunta Neumología-ORL resulta esencial para una adecuada indicación de terapias biológicas, permitiendo un seguimiento coordinado que reduce el número de visitas ambulatorias.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250" b="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elevada proporción de pacientes finalmente diagnosticados de asma y poliposis nasosinusal refuerza la utilidad de este modelo asistencial para manejar de forma paralela ambas enfermedades.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EC47656-520A-A727-544A-529C0A3228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1" t="6976" r="50000" b="10049"/>
          <a:stretch>
            <a:fillRect/>
          </a:stretch>
        </p:blipFill>
        <p:spPr bwMode="auto">
          <a:xfrm>
            <a:off x="1205626" y="2054340"/>
            <a:ext cx="576064" cy="74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52CB4B7-03BE-132B-0650-5BEA58CEBFFB}"/>
              </a:ext>
            </a:extLst>
          </p:cNvPr>
          <p:cNvSpPr txBox="1"/>
          <p:nvPr/>
        </p:nvSpPr>
        <p:spPr>
          <a:xfrm>
            <a:off x="467544" y="2840911"/>
            <a:ext cx="2052228" cy="6694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 pacientes presentan rinosinusitis crónica con poliposis y 6 sin poliposis.</a:t>
            </a:r>
          </a:p>
        </p:txBody>
      </p:sp>
      <p:graphicFrame>
        <p:nvGraphicFramePr>
          <p:cNvPr id="5" name="Google Shape;791;p46">
            <a:extLst>
              <a:ext uri="{FF2B5EF4-FFF2-40B4-BE49-F238E27FC236}">
                <a16:creationId xmlns:a16="http://schemas.microsoft.com/office/drawing/2014/main" id="{4B9A6C0E-4988-B4C5-884A-C912B801A8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3729822"/>
              </p:ext>
            </p:extLst>
          </p:nvPr>
        </p:nvGraphicFramePr>
        <p:xfrm>
          <a:off x="1205626" y="322775"/>
          <a:ext cx="3078342" cy="1516260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1710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026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b="0" u="none" strike="noStrike" kern="1200" baseline="0" dirty="0">
                          <a:solidFill>
                            <a:schemeClr val="tx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BIOMARCADORES</a:t>
                      </a:r>
                      <a:endParaRPr lang="es-ES" sz="1220" b="0" i="0" u="none" strike="noStrike" kern="1200" baseline="0" dirty="0">
                        <a:solidFill>
                          <a:schemeClr val="tx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25" marR="91425" marT="91425" marB="91425" anchor="b">
                    <a:solidFill>
                      <a:srgbClr val="F9CD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26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Eosinófilos (mediana)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480 (0-2770)</a:t>
                      </a:r>
                    </a:p>
                  </a:txBody>
                  <a:tcPr marL="45700" marR="45700" marT="45700" marB="45700" anchor="ctr"/>
                </a:tc>
                <a:extLst>
                  <a:ext uri="{0D108BD9-81ED-4DB2-BD59-A6C34878D82A}">
                    <a16:rowId xmlns:a16="http://schemas.microsoft.com/office/drawing/2014/main" val="2794523754"/>
                  </a:ext>
                </a:extLst>
              </a:tr>
              <a:tr h="25626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IgE </a:t>
                      </a:r>
                      <a:r>
                        <a:rPr lang="es-ES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(mediana)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157 (15 – 2187)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309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50" b="0" dirty="0">
                          <a:solidFill>
                            <a:schemeClr val="dk1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Commissioner"/>
                        </a:rPr>
                        <a:t>FeNO (media)</a:t>
                      </a:r>
                      <a:endParaRPr sz="1250" b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250" b="0" u="none" strike="noStrike" baseline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77,94</a:t>
                      </a:r>
                      <a:endParaRPr sz="125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Commissioner"/>
                      </a:endParaRPr>
                    </a:p>
                  </a:txBody>
                  <a:tcPr marL="45700" marR="45700" marT="45700" marB="457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19395BB0-D548-D3B0-EF22-A776CF6FDF6D}"/>
              </a:ext>
            </a:extLst>
          </p:cNvPr>
          <p:cNvSpPr txBox="1"/>
          <p:nvPr/>
        </p:nvSpPr>
        <p:spPr>
          <a:xfrm>
            <a:off x="5364088" y="125301"/>
            <a:ext cx="3384376" cy="307777"/>
          </a:xfrm>
          <a:prstGeom prst="rect">
            <a:avLst/>
          </a:prstGeom>
          <a:solidFill>
            <a:srgbClr val="F9CDB9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 LA PRIMERA CONSULTA CONJUNTA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90AAEE5-B2F4-A463-140C-221418D9FE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" t="15099" r="5424" b="22342"/>
          <a:stretch/>
        </p:blipFill>
        <p:spPr bwMode="auto">
          <a:xfrm>
            <a:off x="3746960" y="2664385"/>
            <a:ext cx="713979" cy="60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F9A808B-24D6-35A6-DEB8-33DD21BE0FAA}"/>
              </a:ext>
            </a:extLst>
          </p:cNvPr>
          <p:cNvSpPr txBox="1"/>
          <p:nvPr/>
        </p:nvSpPr>
        <p:spPr>
          <a:xfrm>
            <a:off x="5067056" y="489066"/>
            <a:ext cx="39784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coexistencia de asma y RSCcPN fue del 86%.</a:t>
            </a:r>
            <a:endPara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F71C857-7465-2A29-CF25-262B8AEBB821}"/>
              </a:ext>
            </a:extLst>
          </p:cNvPr>
          <p:cNvSpPr txBox="1"/>
          <p:nvPr/>
        </p:nvSpPr>
        <p:spPr>
          <a:xfrm>
            <a:off x="7725838" y="877483"/>
            <a:ext cx="1029165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RSC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972EE5F-C3BA-1541-BDC0-E6766CA331D9}"/>
              </a:ext>
            </a:extLst>
          </p:cNvPr>
          <p:cNvSpPr txBox="1"/>
          <p:nvPr/>
        </p:nvSpPr>
        <p:spPr>
          <a:xfrm>
            <a:off x="5090791" y="878250"/>
            <a:ext cx="1029165" cy="3077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Asma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EC2D24E-7462-C9B3-D6DF-ADA2BEF0A1F2}"/>
              </a:ext>
            </a:extLst>
          </p:cNvPr>
          <p:cNvSpPr txBox="1"/>
          <p:nvPr/>
        </p:nvSpPr>
        <p:spPr>
          <a:xfrm>
            <a:off x="5047567" y="1173593"/>
            <a:ext cx="13498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(Según ACT)</a:t>
            </a:r>
            <a:endParaRPr lang="es-ES" sz="12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A6750E3-2477-D18D-FC1B-D90E163DFE1F}"/>
              </a:ext>
            </a:extLst>
          </p:cNvPr>
          <p:cNvSpPr txBox="1"/>
          <p:nvPr/>
        </p:nvSpPr>
        <p:spPr>
          <a:xfrm>
            <a:off x="7498724" y="1184880"/>
            <a:ext cx="14959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(SNOT-22 &gt; 50)</a:t>
            </a:r>
            <a:endParaRPr lang="es-ES" sz="1200" dirty="0"/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F50529A0-663B-9C3B-B0FC-5690A94ABD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766697"/>
              </p:ext>
            </p:extLst>
          </p:nvPr>
        </p:nvGraphicFramePr>
        <p:xfrm>
          <a:off x="3519543" y="1218085"/>
          <a:ext cx="3439401" cy="199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58B56B76-BC0B-B953-542B-DE4426E663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0514067"/>
              </p:ext>
            </p:extLst>
          </p:nvPr>
        </p:nvGraphicFramePr>
        <p:xfrm>
          <a:off x="5430920" y="1092221"/>
          <a:ext cx="3762815" cy="1956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CuadroTexto 24">
            <a:extLst>
              <a:ext uri="{FF2B5EF4-FFF2-40B4-BE49-F238E27FC236}">
                <a16:creationId xmlns:a16="http://schemas.microsoft.com/office/drawing/2014/main" id="{21A1C19B-A2F2-26C2-EFEA-48FB5F0DE147}"/>
              </a:ext>
            </a:extLst>
          </p:cNvPr>
          <p:cNvSpPr txBox="1"/>
          <p:nvPr/>
        </p:nvSpPr>
        <p:spPr>
          <a:xfrm>
            <a:off x="3269758" y="3185535"/>
            <a:ext cx="2052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i="0" u="none" strike="noStrike" baseline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 pacientes reciben tratamiento biológico</a:t>
            </a:r>
            <a:endParaRPr lang="es-ES" dirty="0"/>
          </a:p>
        </p:txBody>
      </p: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0098756E-39B1-1AF4-EA45-EE9B7460F832}"/>
              </a:ext>
            </a:extLst>
          </p:cNvPr>
          <p:cNvCxnSpPr>
            <a:cxnSpLocks/>
          </p:cNvCxnSpPr>
          <p:nvPr/>
        </p:nvCxnSpPr>
        <p:spPr>
          <a:xfrm>
            <a:off x="5148064" y="3077345"/>
            <a:ext cx="2692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27" name="Conector recto 1026">
            <a:extLst>
              <a:ext uri="{FF2B5EF4-FFF2-40B4-BE49-F238E27FC236}">
                <a16:creationId xmlns:a16="http://schemas.microsoft.com/office/drawing/2014/main" id="{FE2F24F8-49BD-4C01-BAA3-DEA08D178783}"/>
              </a:ext>
            </a:extLst>
          </p:cNvPr>
          <p:cNvCxnSpPr/>
          <p:nvPr/>
        </p:nvCxnSpPr>
        <p:spPr>
          <a:xfrm>
            <a:off x="5148064" y="3077345"/>
            <a:ext cx="0" cy="73959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29" name="Conector recto de flecha 1028">
            <a:extLst>
              <a:ext uri="{FF2B5EF4-FFF2-40B4-BE49-F238E27FC236}">
                <a16:creationId xmlns:a16="http://schemas.microsoft.com/office/drawing/2014/main" id="{A6F7D6FB-69F2-9080-B1AD-FB10229D58D0}"/>
              </a:ext>
            </a:extLst>
          </p:cNvPr>
          <p:cNvCxnSpPr>
            <a:cxnSpLocks/>
          </p:cNvCxnSpPr>
          <p:nvPr/>
        </p:nvCxnSpPr>
        <p:spPr>
          <a:xfrm>
            <a:off x="5148064" y="3816944"/>
            <a:ext cx="2692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39" name="CuadroTexto 1038">
            <a:extLst>
              <a:ext uri="{FF2B5EF4-FFF2-40B4-BE49-F238E27FC236}">
                <a16:creationId xmlns:a16="http://schemas.microsoft.com/office/drawing/2014/main" id="{7D3A2D79-1EB2-0BF1-5C18-A04A129F783E}"/>
              </a:ext>
            </a:extLst>
          </p:cNvPr>
          <p:cNvSpPr txBox="1"/>
          <p:nvPr/>
        </p:nvSpPr>
        <p:spPr>
          <a:xfrm>
            <a:off x="5364088" y="2864689"/>
            <a:ext cx="160909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por indicación de asma</a:t>
            </a:r>
            <a:endParaRPr lang="es-ES" sz="1300" dirty="0"/>
          </a:p>
        </p:txBody>
      </p:sp>
      <p:sp>
        <p:nvSpPr>
          <p:cNvPr id="1040" name="CuadroTexto 1039">
            <a:extLst>
              <a:ext uri="{FF2B5EF4-FFF2-40B4-BE49-F238E27FC236}">
                <a16:creationId xmlns:a16="http://schemas.microsoft.com/office/drawing/2014/main" id="{A6590388-48DC-43C6-45BA-474DC345DE49}"/>
              </a:ext>
            </a:extLst>
          </p:cNvPr>
          <p:cNvSpPr txBox="1"/>
          <p:nvPr/>
        </p:nvSpPr>
        <p:spPr>
          <a:xfrm>
            <a:off x="5370694" y="3686132"/>
            <a:ext cx="160909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s-E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por </a:t>
            </a:r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RSCcPN</a:t>
            </a:r>
            <a:endParaRPr lang="es-ES" sz="1300" dirty="0"/>
          </a:p>
        </p:txBody>
      </p:sp>
      <p:cxnSp>
        <p:nvCxnSpPr>
          <p:cNvPr id="1041" name="Conector recto de flecha 1040">
            <a:extLst>
              <a:ext uri="{FF2B5EF4-FFF2-40B4-BE49-F238E27FC236}">
                <a16:creationId xmlns:a16="http://schemas.microsoft.com/office/drawing/2014/main" id="{C2873DCB-1A5C-4DF1-010E-A1192EBCD335}"/>
              </a:ext>
            </a:extLst>
          </p:cNvPr>
          <p:cNvCxnSpPr>
            <a:cxnSpLocks/>
          </p:cNvCxnSpPr>
          <p:nvPr/>
        </p:nvCxnSpPr>
        <p:spPr>
          <a:xfrm>
            <a:off x="6787064" y="3083244"/>
            <a:ext cx="2692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42" name="Conector recto de flecha 1041">
            <a:extLst>
              <a:ext uri="{FF2B5EF4-FFF2-40B4-BE49-F238E27FC236}">
                <a16:creationId xmlns:a16="http://schemas.microsoft.com/office/drawing/2014/main" id="{2FC89763-4698-C84D-54BB-5220E9FB9416}"/>
              </a:ext>
            </a:extLst>
          </p:cNvPr>
          <p:cNvCxnSpPr>
            <a:cxnSpLocks/>
          </p:cNvCxnSpPr>
          <p:nvPr/>
        </p:nvCxnSpPr>
        <p:spPr>
          <a:xfrm>
            <a:off x="6517852" y="3832401"/>
            <a:ext cx="26921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44" name="CuadroTexto 1043">
            <a:extLst>
              <a:ext uri="{FF2B5EF4-FFF2-40B4-BE49-F238E27FC236}">
                <a16:creationId xmlns:a16="http://schemas.microsoft.com/office/drawing/2014/main" id="{6405DAB4-A1B9-0ECD-D1AA-622CCA42B9E6}"/>
              </a:ext>
            </a:extLst>
          </p:cNvPr>
          <p:cNvSpPr txBox="1"/>
          <p:nvPr/>
        </p:nvSpPr>
        <p:spPr>
          <a:xfrm>
            <a:off x="6894631" y="3590018"/>
            <a:ext cx="1493793" cy="523220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Mepolizumab</a:t>
            </a: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Dupilumab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45" name="CuadroTexto 1044">
            <a:extLst>
              <a:ext uri="{FF2B5EF4-FFF2-40B4-BE49-F238E27FC236}">
                <a16:creationId xmlns:a16="http://schemas.microsoft.com/office/drawing/2014/main" id="{1BB721BD-9D21-FD42-8BE9-AE023BE5AE4B}"/>
              </a:ext>
            </a:extLst>
          </p:cNvPr>
          <p:cNvSpPr txBox="1"/>
          <p:nvPr/>
        </p:nvSpPr>
        <p:spPr>
          <a:xfrm>
            <a:off x="7216208" y="2563273"/>
            <a:ext cx="1495959" cy="954107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Benralizumab</a:t>
            </a:r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Mepolizumab</a:t>
            </a: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Dupilumab</a:t>
            </a:r>
            <a:endParaRPr lang="es-E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es-ES" sz="1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Tezepelumab</a:t>
            </a:r>
            <a:endParaRPr lang="es-ES" sz="1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9883</TotalTime>
  <Words>315</Words>
  <Application>Microsoft Office PowerPoint</Application>
  <PresentationFormat>Presentación en pantalla (16:9)</PresentationFormat>
  <Paragraphs>66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Bernardo Mascarell</cp:lastModifiedBy>
  <cp:revision>8</cp:revision>
  <dcterms:created xsi:type="dcterms:W3CDTF">2025-10-16T09:08:13Z</dcterms:created>
  <dcterms:modified xsi:type="dcterms:W3CDTF">2026-03-01T16:03:55Z</dcterms:modified>
</cp:coreProperties>
</file>