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2" r:id="rId2"/>
    <p:sldId id="263" r:id="rId3"/>
    <p:sldId id="265" r:id="rId4"/>
    <p:sldId id="274" r:id="rId5"/>
    <p:sldId id="266" r:id="rId6"/>
    <p:sldId id="268" r:id="rId7"/>
    <p:sldId id="271" r:id="rId8"/>
    <p:sldId id="267" r:id="rId9"/>
    <p:sldId id="270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472F"/>
    <a:srgbClr val="322420"/>
    <a:srgbClr val="4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90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Comorbilidades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frecuentes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Pacientes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209-4145-8929-440477DC9AD5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209-4145-8929-440477DC9AD5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209-4145-8929-440477DC9AD5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2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209-4145-8929-440477DC9AD5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209-4145-8929-440477DC9AD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209-4145-8929-440477DC9AD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D209-4145-8929-440477DC9A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EPOC</c:v>
                </c:pt>
                <c:pt idx="1">
                  <c:v>AOS</c:v>
                </c:pt>
                <c:pt idx="2">
                  <c:v>Asma</c:v>
                </c:pt>
                <c:pt idx="3">
                  <c:v>Cardiopatía isquémica</c:v>
                </c:pt>
                <c:pt idx="4">
                  <c:v>Valvulopatía</c:v>
                </c:pt>
                <c:pt idx="5">
                  <c:v>ACV</c:v>
                </c:pt>
                <c:pt idx="6">
                  <c:v>Cáncer</c:v>
                </c:pt>
              </c:strCache>
            </c:strRef>
          </c:cat>
          <c:val>
            <c:numRef>
              <c:f>Hoja1!$B$2:$B$8</c:f>
              <c:numCache>
                <c:formatCode>0.00%</c:formatCode>
                <c:ptCount val="7"/>
                <c:pt idx="0">
                  <c:v>0.2631</c:v>
                </c:pt>
                <c:pt idx="1">
                  <c:v>0.11840000000000001</c:v>
                </c:pt>
                <c:pt idx="2">
                  <c:v>9.8599999999999993E-2</c:v>
                </c:pt>
                <c:pt idx="3">
                  <c:v>0.15129999999999999</c:v>
                </c:pt>
                <c:pt idx="4">
                  <c:v>0.11840000000000001</c:v>
                </c:pt>
                <c:pt idx="5">
                  <c:v>0.1118</c:v>
                </c:pt>
                <c:pt idx="6">
                  <c:v>0.125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D209-4145-8929-440477DC9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01040056"/>
        <c:axId val="401013792"/>
      </c:barChart>
      <c:catAx>
        <c:axId val="401040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1013792"/>
        <c:crosses val="autoZero"/>
        <c:auto val="1"/>
        <c:lblAlgn val="ctr"/>
        <c:lblOffset val="100"/>
        <c:noMultiLvlLbl val="0"/>
      </c:catAx>
      <c:valAx>
        <c:axId val="401013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1040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Escala PSI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Clase I</c:v>
                </c:pt>
                <c:pt idx="1">
                  <c:v>Clase II</c:v>
                </c:pt>
                <c:pt idx="2">
                  <c:v>Clase III</c:v>
                </c:pt>
                <c:pt idx="3">
                  <c:v>Clase IV</c:v>
                </c:pt>
                <c:pt idx="4">
                  <c:v>Clase V</c:v>
                </c:pt>
              </c:strCache>
            </c:strRef>
          </c:cat>
          <c:val>
            <c:numRef>
              <c:f>Hoja1!$B$2:$B$6</c:f>
              <c:numCache>
                <c:formatCode>0.00%</c:formatCode>
                <c:ptCount val="5"/>
                <c:pt idx="0">
                  <c:v>9.1999999999999998E-2</c:v>
                </c:pt>
                <c:pt idx="1">
                  <c:v>0.11799999999999999</c:v>
                </c:pt>
                <c:pt idx="2">
                  <c:v>0.30259999999999998</c:v>
                </c:pt>
                <c:pt idx="3">
                  <c:v>0.31569999999999998</c:v>
                </c:pt>
                <c:pt idx="4">
                  <c:v>0.17100000000000001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93-4E69-BE24-35108C627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401013008"/>
        <c:axId val="401019672"/>
      </c:barChart>
      <c:catAx>
        <c:axId val="40101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1019672"/>
        <c:crosses val="autoZero"/>
        <c:auto val="1"/>
        <c:lblAlgn val="ctr"/>
        <c:lblOffset val="100"/>
        <c:noMultiLvlLbl val="0"/>
      </c:catAx>
      <c:valAx>
        <c:axId val="401019672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101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Aislamiento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microbiológico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Pacientes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S. Pneumoniae</c:v>
                </c:pt>
                <c:pt idx="1">
                  <c:v>Gripe A</c:v>
                </c:pt>
                <c:pt idx="2">
                  <c:v>H. Influenzae</c:v>
                </c:pt>
                <c:pt idx="3">
                  <c:v>P. Aeruginosa</c:v>
                </c:pt>
                <c:pt idx="4">
                  <c:v>Otros</c:v>
                </c:pt>
              </c:strCache>
            </c:strRef>
          </c:cat>
          <c:val>
            <c:numRef>
              <c:f>Hoja1!$B$2:$B$6</c:f>
              <c:numCache>
                <c:formatCode>0.00%</c:formatCode>
                <c:ptCount val="5"/>
                <c:pt idx="0">
                  <c:v>0.17100000000000001</c:v>
                </c:pt>
                <c:pt idx="1">
                  <c:v>7.8899999999999998E-2</c:v>
                </c:pt>
                <c:pt idx="2">
                  <c:v>3.2800000000000003E-2</c:v>
                </c:pt>
                <c:pt idx="3">
                  <c:v>1.9699999999999999E-2</c:v>
                </c:pt>
                <c:pt idx="4">
                  <c:v>7.8899999999999998E-2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7C-4C76-AC31-9DFA1B3D23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01014184"/>
        <c:axId val="401015360"/>
      </c:barChart>
      <c:catAx>
        <c:axId val="40101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1015360"/>
        <c:crosses val="autoZero"/>
        <c:auto val="1"/>
        <c:lblAlgn val="ctr"/>
        <c:lblOffset val="100"/>
        <c:noMultiLvlLbl val="0"/>
      </c:catAx>
      <c:valAx>
        <c:axId val="40101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1014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Antibióticos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usados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Ceftriaxona</c:v>
                </c:pt>
                <c:pt idx="1">
                  <c:v>Amoxicilina-Clavulanico</c:v>
                </c:pt>
                <c:pt idx="2">
                  <c:v>Piperacilina-Tazobactam</c:v>
                </c:pt>
                <c:pt idx="3">
                  <c:v>Levofloxacino </c:v>
                </c:pt>
                <c:pt idx="4">
                  <c:v>Ceftriaxona + Azitromicina</c:v>
                </c:pt>
              </c:strCache>
            </c:strRef>
          </c:cat>
          <c:val>
            <c:numRef>
              <c:f>Hoja1!$B$2:$B$6</c:f>
              <c:numCache>
                <c:formatCode>0.00%</c:formatCode>
                <c:ptCount val="5"/>
                <c:pt idx="0">
                  <c:v>0.30830000000000002</c:v>
                </c:pt>
                <c:pt idx="1">
                  <c:v>0.17100000000000001</c:v>
                </c:pt>
                <c:pt idx="2">
                  <c:v>0.1052</c:v>
                </c:pt>
                <c:pt idx="3">
                  <c:v>7.2300000000000003E-2</c:v>
                </c:pt>
                <c:pt idx="4">
                  <c:v>7.2300000000000003E-2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0D-4C4B-99D9-D1B6712144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01014576"/>
        <c:axId val="401017320"/>
      </c:barChart>
      <c:catAx>
        <c:axId val="4010145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1017320"/>
        <c:crosses val="autoZero"/>
        <c:auto val="1"/>
        <c:lblAlgn val="ctr"/>
        <c:lblOffset val="100"/>
        <c:noMultiLvlLbl val="0"/>
      </c:catAx>
      <c:valAx>
        <c:axId val="4010173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101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Soporte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respiratorio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54477567925060189"/>
          <c:y val="2.22794459632684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Pacientes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150-4232-90F1-7FE00776203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150-4232-90F1-7FE00776203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150-4232-90F1-7FE00776203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Hoja1!$A$2:$A$4</c:f>
              <c:strCache>
                <c:ptCount val="3"/>
                <c:pt idx="0">
                  <c:v>ONAF</c:v>
                </c:pt>
                <c:pt idx="1">
                  <c:v>VMNI</c:v>
                </c:pt>
                <c:pt idx="2">
                  <c:v>VMI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0.2631</c:v>
                </c:pt>
                <c:pt idx="1">
                  <c:v>0.23019999999999999</c:v>
                </c:pt>
                <c:pt idx="2">
                  <c:v>8.5500000000000007E-2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98A-443E-8C33-6C013BFB1B6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0918251404037556"/>
          <c:y val="0.33099883770876259"/>
          <c:w val="0.14160439751067935"/>
          <c:h val="0.4639829215850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Insuficiencia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respiratoria</a:t>
            </a:r>
          </a:p>
        </c:rich>
      </c:tx>
      <c:layout>
        <c:manualLayout>
          <c:xMode val="edge"/>
          <c:yMode val="edge"/>
          <c:x val="1.0806880043634891E-4"/>
          <c:y val="6.65193569161354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32618906349180254"/>
          <c:y val="0.19040303940596104"/>
          <c:w val="0.56454385383201811"/>
          <c:h val="0.6480348976820412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Pacientes</c:v>
                </c:pt>
              </c:strCache>
            </c:strRef>
          </c:tx>
          <c:explosion val="18"/>
          <c:dPt>
            <c:idx val="0"/>
            <c:bubble3D val="0"/>
            <c:explosion val="17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837-4E3A-98AC-68BE0F638B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837-4E3A-98AC-68BE0F638BD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837-4E3A-98AC-68BE0F638B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Hoja1!$A$2:$A$3</c:f>
              <c:strCache>
                <c:ptCount val="2"/>
                <c:pt idx="0">
                  <c:v>Hipoxémica</c:v>
                </c:pt>
                <c:pt idx="1">
                  <c:v>Global</c:v>
                </c:pt>
              </c:strCache>
            </c:strRef>
          </c:cat>
          <c:val>
            <c:numRef>
              <c:f>Hoja1!$B$2:$B$3</c:f>
              <c:numCache>
                <c:formatCode>0.00%</c:formatCode>
                <c:ptCount val="2"/>
                <c:pt idx="0">
                  <c:v>0.88149999999999995</c:v>
                </c:pt>
                <c:pt idx="1">
                  <c:v>0.11849999999999999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837-4E3A-98AC-68BE0F638BD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7711978994416178E-2"/>
          <c:y val="0.37143464245389579"/>
          <c:w val="0.24743520463598603"/>
          <c:h val="0.279771613209024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Complicaciones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Pacientes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Infección pleural</c:v>
                </c:pt>
                <c:pt idx="1">
                  <c:v>Eventos CV</c:v>
                </c:pt>
                <c:pt idx="2">
                  <c:v>Sepsis respiratoria</c:v>
                </c:pt>
                <c:pt idx="3">
                  <c:v>Shock séptico</c:v>
                </c:pt>
                <c:pt idx="4">
                  <c:v>Ingreso UCI</c:v>
                </c:pt>
                <c:pt idx="5">
                  <c:v>Oxigenoterapia domiciliaria</c:v>
                </c:pt>
                <c:pt idx="6">
                  <c:v>Exitus</c:v>
                </c:pt>
              </c:strCache>
            </c:strRef>
          </c:cat>
          <c:val>
            <c:numRef>
              <c:f>Hoja1!$B$2:$B$8</c:f>
              <c:numCache>
                <c:formatCode>0.00%</c:formatCode>
                <c:ptCount val="7"/>
                <c:pt idx="0">
                  <c:v>0.1052</c:v>
                </c:pt>
                <c:pt idx="1">
                  <c:v>0.1842</c:v>
                </c:pt>
                <c:pt idx="2">
                  <c:v>0.17760000000000001</c:v>
                </c:pt>
                <c:pt idx="3">
                  <c:v>9.8599999999999993E-2</c:v>
                </c:pt>
                <c:pt idx="4">
                  <c:v>0.1578</c:v>
                </c:pt>
                <c:pt idx="5">
                  <c:v>0.1842</c:v>
                </c:pt>
                <c:pt idx="6">
                  <c:v>4.5999999999999999E-2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7C-4C76-AC31-9DFA1B3D23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01022416"/>
        <c:axId val="401018104"/>
      </c:barChart>
      <c:catAx>
        <c:axId val="40102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1018104"/>
        <c:crosses val="autoZero"/>
        <c:auto val="1"/>
        <c:lblAlgn val="ctr"/>
        <c:lblOffset val="100"/>
        <c:noMultiLvlLbl val="0"/>
      </c:catAx>
      <c:valAx>
        <c:axId val="40101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01022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CDCAF7-E222-47A8-9C27-BEC55FD1D007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F5D79353-EDE1-43F6-8BCC-6411F47D42CC}">
      <dgm:prSet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La insuficiencia </a:t>
          </a:r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respiratoria (IR) </a:t>
          </a:r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es una </a:t>
          </a:r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complicación frecuente de las Neumonías Adquiridas en la Comunidad (NAC)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C4E5B8-CE21-4CB8-A305-2886653CD92A}" type="parTrans" cxnId="{7D0E37AC-BA94-4006-B468-5E8792108C5F}">
      <dgm:prSet/>
      <dgm:spPr/>
      <dgm:t>
        <a:bodyPr/>
        <a:lstStyle/>
        <a:p>
          <a:endParaRPr lang="en-US"/>
        </a:p>
      </dgm:t>
    </dgm:pt>
    <dgm:pt modelId="{0861A5CD-7A8B-48E5-9895-CD039F7CC642}" type="sibTrans" cxnId="{7D0E37AC-BA94-4006-B468-5E8792108C5F}">
      <dgm:prSet/>
      <dgm:spPr/>
      <dgm:t>
        <a:bodyPr/>
        <a:lstStyle/>
        <a:p>
          <a:endParaRPr lang="en-US"/>
        </a:p>
      </dgm:t>
    </dgm:pt>
    <dgm:pt modelId="{7FAEAC92-A343-491B-94E7-A953D7337F7F}">
      <dgm:prSet custT="1"/>
      <dgm:spPr/>
      <dgm:t>
        <a:bodyPr/>
        <a:lstStyle/>
        <a:p>
          <a:r>
            <a:rPr lang="es-ES" sz="1500" dirty="0">
              <a:latin typeface="Arial" panose="020B0604020202020204" pitchFamily="34" charset="0"/>
              <a:cs typeface="Arial" panose="020B0604020202020204" pitchFamily="34" charset="0"/>
            </a:rPr>
            <a:t>Suponen una necesidad de oxigenoterapia, ingreso en UCI y mortalidad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A6C81F-C027-47FB-B765-62AF89F8B03A}" type="parTrans" cxnId="{1C6D3877-A098-447A-8D8B-774A2652B6CE}">
      <dgm:prSet/>
      <dgm:spPr/>
      <dgm:t>
        <a:bodyPr/>
        <a:lstStyle/>
        <a:p>
          <a:endParaRPr lang="en-US"/>
        </a:p>
      </dgm:t>
    </dgm:pt>
    <dgm:pt modelId="{F0F72945-B228-4806-8421-E9E03CCB8F2C}" type="sibTrans" cxnId="{1C6D3877-A098-447A-8D8B-774A2652B6CE}">
      <dgm:prSet/>
      <dgm:spPr/>
      <dgm:t>
        <a:bodyPr/>
        <a:lstStyle/>
        <a:p>
          <a:endParaRPr lang="en-US"/>
        </a:p>
      </dgm:t>
    </dgm:pt>
    <dgm:pt modelId="{A2E78AD5-2BA3-455A-B4D0-7DEEC25017E5}" type="pres">
      <dgm:prSet presAssocID="{33CDCAF7-E222-47A8-9C27-BEC55FD1D007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E8C9B9C-9F69-4E3B-B2DB-24AE296F6F08}" type="pres">
      <dgm:prSet presAssocID="{F5D79353-EDE1-43F6-8BCC-6411F47D42CC}" presName="compNode" presStyleCnt="0"/>
      <dgm:spPr/>
    </dgm:pt>
    <dgm:pt modelId="{9E6B89BC-C390-4B4B-B3CD-854624355B76}" type="pres">
      <dgm:prSet presAssocID="{F5D79353-EDE1-43F6-8BCC-6411F47D42C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ulmones"/>
        </a:ext>
      </dgm:extLst>
    </dgm:pt>
    <dgm:pt modelId="{19AAD7C1-ADC5-4F38-A894-440ABFE6B943}" type="pres">
      <dgm:prSet presAssocID="{F5D79353-EDE1-43F6-8BCC-6411F47D42CC}" presName="spaceRect" presStyleCnt="0"/>
      <dgm:spPr/>
    </dgm:pt>
    <dgm:pt modelId="{9CA34FE5-87A3-462D-8196-784FFCEF05F8}" type="pres">
      <dgm:prSet presAssocID="{F5D79353-EDE1-43F6-8BCC-6411F47D42CC}" presName="textRect" presStyleLbl="revTx" presStyleIdx="0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6B7949D1-6F4A-4239-865B-E8742898FE8C}" type="pres">
      <dgm:prSet presAssocID="{0861A5CD-7A8B-48E5-9895-CD039F7CC642}" presName="sibTrans" presStyleCnt="0"/>
      <dgm:spPr/>
    </dgm:pt>
    <dgm:pt modelId="{8F91CCCB-BD88-452C-93A0-9CD7F9C4C302}" type="pres">
      <dgm:prSet presAssocID="{7FAEAC92-A343-491B-94E7-A953D7337F7F}" presName="compNode" presStyleCnt="0"/>
      <dgm:spPr/>
    </dgm:pt>
    <dgm:pt modelId="{2458B5E1-96E8-4622-B78C-523DA9CEA7B4}" type="pres">
      <dgm:prSet presAssocID="{7FAEAC92-A343-491B-94E7-A953D7337F7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édico"/>
        </a:ext>
      </dgm:extLst>
    </dgm:pt>
    <dgm:pt modelId="{E14067E2-E8CD-4D09-A6AD-7E082093FD72}" type="pres">
      <dgm:prSet presAssocID="{7FAEAC92-A343-491B-94E7-A953D7337F7F}" presName="spaceRect" presStyleCnt="0"/>
      <dgm:spPr/>
    </dgm:pt>
    <dgm:pt modelId="{6203E8A0-A848-48A8-8BED-FBB2DA0D1383}" type="pres">
      <dgm:prSet presAssocID="{7FAEAC92-A343-491B-94E7-A953D7337F7F}" presName="textRect" presStyleLbl="revTx" presStyleIdx="1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2B42329-ED83-415A-BD16-E37285FF9EB6}" type="presOf" srcId="{33CDCAF7-E222-47A8-9C27-BEC55FD1D007}" destId="{A2E78AD5-2BA3-455A-B4D0-7DEEC25017E5}" srcOrd="0" destOrd="0" presId="urn:microsoft.com/office/officeart/2018/2/layout/IconLabelList"/>
    <dgm:cxn modelId="{1C6D3877-A098-447A-8D8B-774A2652B6CE}" srcId="{33CDCAF7-E222-47A8-9C27-BEC55FD1D007}" destId="{7FAEAC92-A343-491B-94E7-A953D7337F7F}" srcOrd="1" destOrd="0" parTransId="{6CA6C81F-C027-47FB-B765-62AF89F8B03A}" sibTransId="{F0F72945-B228-4806-8421-E9E03CCB8F2C}"/>
    <dgm:cxn modelId="{DE591F6F-1268-4C03-ABC0-6563AC85DBCF}" type="presOf" srcId="{F5D79353-EDE1-43F6-8BCC-6411F47D42CC}" destId="{9CA34FE5-87A3-462D-8196-784FFCEF05F8}" srcOrd="0" destOrd="0" presId="urn:microsoft.com/office/officeart/2018/2/layout/IconLabelList"/>
    <dgm:cxn modelId="{7D0E37AC-BA94-4006-B468-5E8792108C5F}" srcId="{33CDCAF7-E222-47A8-9C27-BEC55FD1D007}" destId="{F5D79353-EDE1-43F6-8BCC-6411F47D42CC}" srcOrd="0" destOrd="0" parTransId="{5DC4E5B8-CE21-4CB8-A305-2886653CD92A}" sibTransId="{0861A5CD-7A8B-48E5-9895-CD039F7CC642}"/>
    <dgm:cxn modelId="{1007BB74-F715-4711-870B-917321D2812F}" type="presOf" srcId="{7FAEAC92-A343-491B-94E7-A953D7337F7F}" destId="{6203E8A0-A848-48A8-8BED-FBB2DA0D1383}" srcOrd="0" destOrd="0" presId="urn:microsoft.com/office/officeart/2018/2/layout/IconLabelList"/>
    <dgm:cxn modelId="{BA897C36-D9E9-47C4-9667-7C2481881C05}" type="presParOf" srcId="{A2E78AD5-2BA3-455A-B4D0-7DEEC25017E5}" destId="{6E8C9B9C-9F69-4E3B-B2DB-24AE296F6F08}" srcOrd="0" destOrd="0" presId="urn:microsoft.com/office/officeart/2018/2/layout/IconLabelList"/>
    <dgm:cxn modelId="{62B0FDEE-7B08-4846-8134-4DCA6E6E749B}" type="presParOf" srcId="{6E8C9B9C-9F69-4E3B-B2DB-24AE296F6F08}" destId="{9E6B89BC-C390-4B4B-B3CD-854624355B76}" srcOrd="0" destOrd="0" presId="urn:microsoft.com/office/officeart/2018/2/layout/IconLabelList"/>
    <dgm:cxn modelId="{43F6C3DC-E099-4E2A-84FA-9645A532710D}" type="presParOf" srcId="{6E8C9B9C-9F69-4E3B-B2DB-24AE296F6F08}" destId="{19AAD7C1-ADC5-4F38-A894-440ABFE6B943}" srcOrd="1" destOrd="0" presId="urn:microsoft.com/office/officeart/2018/2/layout/IconLabelList"/>
    <dgm:cxn modelId="{47CC019F-6E1F-47DD-927F-A8C19E54631B}" type="presParOf" srcId="{6E8C9B9C-9F69-4E3B-B2DB-24AE296F6F08}" destId="{9CA34FE5-87A3-462D-8196-784FFCEF05F8}" srcOrd="2" destOrd="0" presId="urn:microsoft.com/office/officeart/2018/2/layout/IconLabelList"/>
    <dgm:cxn modelId="{1F6F0E33-249E-44C1-B4A6-562B8470BDDD}" type="presParOf" srcId="{A2E78AD5-2BA3-455A-B4D0-7DEEC25017E5}" destId="{6B7949D1-6F4A-4239-865B-E8742898FE8C}" srcOrd="1" destOrd="0" presId="urn:microsoft.com/office/officeart/2018/2/layout/IconLabelList"/>
    <dgm:cxn modelId="{066F5CF5-8C31-4CBA-90A2-05EAD52A7C01}" type="presParOf" srcId="{A2E78AD5-2BA3-455A-B4D0-7DEEC25017E5}" destId="{8F91CCCB-BD88-452C-93A0-9CD7F9C4C302}" srcOrd="2" destOrd="0" presId="urn:microsoft.com/office/officeart/2018/2/layout/IconLabelList"/>
    <dgm:cxn modelId="{9AEC3390-1302-4659-8B9B-81DE4057F3C3}" type="presParOf" srcId="{8F91CCCB-BD88-452C-93A0-9CD7F9C4C302}" destId="{2458B5E1-96E8-4622-B78C-523DA9CEA7B4}" srcOrd="0" destOrd="0" presId="urn:microsoft.com/office/officeart/2018/2/layout/IconLabelList"/>
    <dgm:cxn modelId="{DEF2BFCC-C472-4BFC-984E-503B545BA1F6}" type="presParOf" srcId="{8F91CCCB-BD88-452C-93A0-9CD7F9C4C302}" destId="{E14067E2-E8CD-4D09-A6AD-7E082093FD72}" srcOrd="1" destOrd="0" presId="urn:microsoft.com/office/officeart/2018/2/layout/IconLabelList"/>
    <dgm:cxn modelId="{1BF7E9E3-D6CC-46E5-B22E-3077715A53E3}" type="presParOf" srcId="{8F91CCCB-BD88-452C-93A0-9CD7F9C4C302}" destId="{6203E8A0-A848-48A8-8BED-FBB2DA0D138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74A3E8-E720-459C-A486-AC98ADA499F6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58C18A68-640A-49FB-B359-337535CDB716}">
      <dgm:prSet custT="1"/>
      <dgm:spPr/>
      <dgm:t>
        <a:bodyPr/>
        <a:lstStyle/>
        <a:p>
          <a:r>
            <a:rPr lang="es-ES" sz="1500" b="1" dirty="0">
              <a:latin typeface="Arial" panose="020B0604020202020204" pitchFamily="34" charset="0"/>
              <a:cs typeface="Arial" panose="020B0604020202020204" pitchFamily="34" charset="0"/>
            </a:rPr>
            <a:t>Objetivo: </a:t>
          </a:r>
          <a:r>
            <a:rPr lang="es-ES" sz="1500" dirty="0">
              <a:latin typeface="Arial" panose="020B0604020202020204" pitchFamily="34" charset="0"/>
              <a:cs typeface="Arial" panose="020B0604020202020204" pitchFamily="34" charset="0"/>
            </a:rPr>
            <a:t>Analizar las características, comorbilidades, gravedad y evolución de los pacientes ingresados por una NAC que desarrollan una IR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29ED27-DEF6-4209-9BF0-289301829902}" type="parTrans" cxnId="{528717F9-D1CB-4337-A4A2-6C39A72B7A32}">
      <dgm:prSet/>
      <dgm:spPr/>
      <dgm:t>
        <a:bodyPr/>
        <a:lstStyle/>
        <a:p>
          <a:endParaRPr lang="en-US"/>
        </a:p>
      </dgm:t>
    </dgm:pt>
    <dgm:pt modelId="{48188757-E8E8-4B80-A938-1F438BDC5F83}" type="sibTrans" cxnId="{528717F9-D1CB-4337-A4A2-6C39A72B7A32}">
      <dgm:prSet/>
      <dgm:spPr/>
      <dgm:t>
        <a:bodyPr/>
        <a:lstStyle/>
        <a:p>
          <a:endParaRPr lang="en-US"/>
        </a:p>
      </dgm:t>
    </dgm:pt>
    <dgm:pt modelId="{D521F55B-1267-429E-9B00-7D3B2B63294E}">
      <dgm:prSet custT="1"/>
      <dgm:spPr/>
      <dgm:t>
        <a:bodyPr/>
        <a:lstStyle/>
        <a:p>
          <a:r>
            <a:rPr lang="es-ES" sz="1500" b="1" dirty="0">
              <a:latin typeface="Arial" panose="020B0604020202020204" pitchFamily="34" charset="0"/>
              <a:cs typeface="Arial" panose="020B0604020202020204" pitchFamily="34" charset="0"/>
            </a:rPr>
            <a:t>Método: </a:t>
          </a:r>
          <a:r>
            <a:rPr lang="es-ES" sz="1500" dirty="0">
              <a:latin typeface="Arial" panose="020B0604020202020204" pitchFamily="34" charset="0"/>
              <a:cs typeface="Arial" panose="020B0604020202020204" pitchFamily="34" charset="0"/>
            </a:rPr>
            <a:t>Estudio descriptivo observacional retrospectivo. Pacientes con NAC e IR en 2024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D63B79-B16D-4D38-85D2-FE1523172F68}" type="parTrans" cxnId="{DBFF5BBA-1B0D-403C-B37B-45D94BED5D72}">
      <dgm:prSet/>
      <dgm:spPr/>
      <dgm:t>
        <a:bodyPr/>
        <a:lstStyle/>
        <a:p>
          <a:endParaRPr lang="en-US"/>
        </a:p>
      </dgm:t>
    </dgm:pt>
    <dgm:pt modelId="{2A1302E3-8A10-4D36-8200-2455FB090371}" type="sibTrans" cxnId="{DBFF5BBA-1B0D-403C-B37B-45D94BED5D72}">
      <dgm:prSet/>
      <dgm:spPr/>
      <dgm:t>
        <a:bodyPr/>
        <a:lstStyle/>
        <a:p>
          <a:endParaRPr lang="en-US"/>
        </a:p>
      </dgm:t>
    </dgm:pt>
    <dgm:pt modelId="{1A174614-A744-4996-A64F-3587A85B39AA}" type="pres">
      <dgm:prSet presAssocID="{D674A3E8-E720-459C-A486-AC98ADA499F6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73E3AB4-0D05-475D-93A0-6473ABC20AC2}" type="pres">
      <dgm:prSet presAssocID="{58C18A68-640A-49FB-B359-337535CDB716}" presName="compNode" presStyleCnt="0"/>
      <dgm:spPr/>
    </dgm:pt>
    <dgm:pt modelId="{97F99443-CF2E-4EDE-AB23-2A97128678E6}" type="pres">
      <dgm:prSet presAssocID="{58C18A68-640A-49FB-B359-337535CDB71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ana"/>
        </a:ext>
      </dgm:extLst>
    </dgm:pt>
    <dgm:pt modelId="{BAAE686B-E6F6-46C2-9447-CD5F08039FD3}" type="pres">
      <dgm:prSet presAssocID="{58C18A68-640A-49FB-B359-337535CDB716}" presName="spaceRect" presStyleCnt="0"/>
      <dgm:spPr/>
    </dgm:pt>
    <dgm:pt modelId="{37DB7960-721C-4EF2-86D9-41F067B6BD5B}" type="pres">
      <dgm:prSet presAssocID="{58C18A68-640A-49FB-B359-337535CDB716}" presName="textRect" presStyleLbl="revTx" presStyleIdx="0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E508C49E-9838-4413-9B40-023935244770}" type="pres">
      <dgm:prSet presAssocID="{48188757-E8E8-4B80-A938-1F438BDC5F83}" presName="sibTrans" presStyleCnt="0"/>
      <dgm:spPr/>
    </dgm:pt>
    <dgm:pt modelId="{EDD894E8-541B-4867-ADB3-D90FAAD8F48A}" type="pres">
      <dgm:prSet presAssocID="{D521F55B-1267-429E-9B00-7D3B2B63294E}" presName="compNode" presStyleCnt="0"/>
      <dgm:spPr/>
    </dgm:pt>
    <dgm:pt modelId="{6EC6F09B-1080-4FA0-869C-21A00843AB7A}" type="pres">
      <dgm:prSet presAssocID="{D521F55B-1267-429E-9B00-7D3B2B63294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tro"/>
        </a:ext>
      </dgm:extLst>
    </dgm:pt>
    <dgm:pt modelId="{3071CD8E-134B-46FB-B027-FE930C68C770}" type="pres">
      <dgm:prSet presAssocID="{D521F55B-1267-429E-9B00-7D3B2B63294E}" presName="spaceRect" presStyleCnt="0"/>
      <dgm:spPr/>
    </dgm:pt>
    <dgm:pt modelId="{2200BAF2-D61C-4178-B6FB-3AC5E07E9C65}" type="pres">
      <dgm:prSet presAssocID="{D521F55B-1267-429E-9B00-7D3B2B63294E}" presName="textRect" presStyleLbl="revTx" presStyleIdx="1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28717F9-D1CB-4337-A4A2-6C39A72B7A32}" srcId="{D674A3E8-E720-459C-A486-AC98ADA499F6}" destId="{58C18A68-640A-49FB-B359-337535CDB716}" srcOrd="0" destOrd="0" parTransId="{B129ED27-DEF6-4209-9BF0-289301829902}" sibTransId="{48188757-E8E8-4B80-A938-1F438BDC5F83}"/>
    <dgm:cxn modelId="{DBFF5BBA-1B0D-403C-B37B-45D94BED5D72}" srcId="{D674A3E8-E720-459C-A486-AC98ADA499F6}" destId="{D521F55B-1267-429E-9B00-7D3B2B63294E}" srcOrd="1" destOrd="0" parTransId="{58D63B79-B16D-4D38-85D2-FE1523172F68}" sibTransId="{2A1302E3-8A10-4D36-8200-2455FB090371}"/>
    <dgm:cxn modelId="{2F43B0A4-E105-440A-9E89-3D04ADE4247F}" type="presOf" srcId="{D674A3E8-E720-459C-A486-AC98ADA499F6}" destId="{1A174614-A744-4996-A64F-3587A85B39AA}" srcOrd="0" destOrd="0" presId="urn:microsoft.com/office/officeart/2018/2/layout/IconLabelList"/>
    <dgm:cxn modelId="{4DCB286A-A79C-42E2-AAF6-6A10261D8185}" type="presOf" srcId="{58C18A68-640A-49FB-B359-337535CDB716}" destId="{37DB7960-721C-4EF2-86D9-41F067B6BD5B}" srcOrd="0" destOrd="0" presId="urn:microsoft.com/office/officeart/2018/2/layout/IconLabelList"/>
    <dgm:cxn modelId="{8292E882-2B36-4E2A-87CB-AEE466E158CC}" type="presOf" srcId="{D521F55B-1267-429E-9B00-7D3B2B63294E}" destId="{2200BAF2-D61C-4178-B6FB-3AC5E07E9C65}" srcOrd="0" destOrd="0" presId="urn:microsoft.com/office/officeart/2018/2/layout/IconLabelList"/>
    <dgm:cxn modelId="{58E277C8-72BC-4FC5-9B78-D5EAF6AB1D6F}" type="presParOf" srcId="{1A174614-A744-4996-A64F-3587A85B39AA}" destId="{E73E3AB4-0D05-475D-93A0-6473ABC20AC2}" srcOrd="0" destOrd="0" presId="urn:microsoft.com/office/officeart/2018/2/layout/IconLabelList"/>
    <dgm:cxn modelId="{EC04742C-8A55-49A7-B408-F8CC359460E4}" type="presParOf" srcId="{E73E3AB4-0D05-475D-93A0-6473ABC20AC2}" destId="{97F99443-CF2E-4EDE-AB23-2A97128678E6}" srcOrd="0" destOrd="0" presId="urn:microsoft.com/office/officeart/2018/2/layout/IconLabelList"/>
    <dgm:cxn modelId="{142435C9-F0B6-45B4-8E5D-BCDA19047922}" type="presParOf" srcId="{E73E3AB4-0D05-475D-93A0-6473ABC20AC2}" destId="{BAAE686B-E6F6-46C2-9447-CD5F08039FD3}" srcOrd="1" destOrd="0" presId="urn:microsoft.com/office/officeart/2018/2/layout/IconLabelList"/>
    <dgm:cxn modelId="{D5CC33BC-BF1A-4139-9BCF-24662DBF54EF}" type="presParOf" srcId="{E73E3AB4-0D05-475D-93A0-6473ABC20AC2}" destId="{37DB7960-721C-4EF2-86D9-41F067B6BD5B}" srcOrd="2" destOrd="0" presId="urn:microsoft.com/office/officeart/2018/2/layout/IconLabelList"/>
    <dgm:cxn modelId="{693DA3AD-17CC-4529-B63F-0BB943193438}" type="presParOf" srcId="{1A174614-A744-4996-A64F-3587A85B39AA}" destId="{E508C49E-9838-4413-9B40-023935244770}" srcOrd="1" destOrd="0" presId="urn:microsoft.com/office/officeart/2018/2/layout/IconLabelList"/>
    <dgm:cxn modelId="{DA073E80-86E7-4355-A249-9760257CCA51}" type="presParOf" srcId="{1A174614-A744-4996-A64F-3587A85B39AA}" destId="{EDD894E8-541B-4867-ADB3-D90FAAD8F48A}" srcOrd="2" destOrd="0" presId="urn:microsoft.com/office/officeart/2018/2/layout/IconLabelList"/>
    <dgm:cxn modelId="{D88E1E71-97F5-4355-9A57-F312538D0C0B}" type="presParOf" srcId="{EDD894E8-541B-4867-ADB3-D90FAAD8F48A}" destId="{6EC6F09B-1080-4FA0-869C-21A00843AB7A}" srcOrd="0" destOrd="0" presId="urn:microsoft.com/office/officeart/2018/2/layout/IconLabelList"/>
    <dgm:cxn modelId="{B9FDDDA0-48CD-470D-877A-3ACD710C8933}" type="presParOf" srcId="{EDD894E8-541B-4867-ADB3-D90FAAD8F48A}" destId="{3071CD8E-134B-46FB-B027-FE930C68C770}" srcOrd="1" destOrd="0" presId="urn:microsoft.com/office/officeart/2018/2/layout/IconLabelList"/>
    <dgm:cxn modelId="{21D06A8C-DE6C-45D3-8187-3B1B6922E448}" type="presParOf" srcId="{EDD894E8-541B-4867-ADB3-D90FAAD8F48A}" destId="{2200BAF2-D61C-4178-B6FB-3AC5E07E9C6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CB30A7-6199-4F9C-B636-1DEFF23B833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172054-E89E-4BC5-A028-F4FAFE79258A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La IR es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una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complicación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importante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en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los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pacientes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con NAC</a:t>
          </a:r>
        </a:p>
      </dgm:t>
    </dgm:pt>
    <dgm:pt modelId="{E92F9C7A-402A-45C4-ABEE-DDA870CAFBFE}" type="parTrans" cxnId="{82CF8F13-EEB8-4145-9E71-9753FA10896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1D0B5F-B23B-46A1-A74F-4EC7D65C3945}" type="sibTrans" cxnId="{82CF8F13-EEB8-4145-9E71-9753FA10896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526A6E-884F-4CAE-B19F-ECF8789E9F45}">
      <dgm:prSet/>
      <dgm:spPr/>
      <dgm:t>
        <a:bodyPr/>
        <a:lstStyle/>
        <a:p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Pacientes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con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importantes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comorbilidades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17BA54-DEB9-4868-AB23-FB35D7975B12}" type="parTrans" cxnId="{AE53FCFC-7992-4B91-808D-FA68A417BD0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B3687E-DD21-4A7F-896F-28643BDA6B49}" type="sibTrans" cxnId="{AE53FCFC-7992-4B91-808D-FA68A417BD0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7AD4BA-000F-4935-9863-56259BC3B8A2}">
      <dgm:prSet/>
      <dgm:spPr/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La mortalidad fue relativamente baja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C59B73-B7F6-4BC6-9514-C7EDBF3437E4}" type="parTrans" cxnId="{AC8909F3-347A-40D8-AB61-F150639E126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EE454B-321B-4754-AAE2-6D4A01039725}" type="sibTrans" cxnId="{AC8909F3-347A-40D8-AB61-F150639E126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15443F-5A7E-47A0-9EF4-0598642BFE91}">
      <dgm:prSet/>
      <dgm:spPr/>
      <dgm:t>
        <a:bodyPr/>
        <a:lstStyle/>
        <a:p>
          <a:r>
            <a:rPr lang="es-ES">
              <a:latin typeface="Arial" panose="020B0604020202020204" pitchFamily="34" charset="0"/>
              <a:cs typeface="Arial" panose="020B0604020202020204" pitchFamily="34" charset="0"/>
            </a:rPr>
            <a:t>Necesidad optimizar la detección precoz de IR y ajustar estrategias de soporte y ATB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1FD402-04EE-4B1C-8EB2-A368D45BBF27}" type="parTrans" cxnId="{70165041-5433-41D9-87D2-40E9D11511A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A570CB-AA87-4A66-B67C-2B7D61E80157}" type="sibTrans" cxnId="{70165041-5433-41D9-87D2-40E9D11511A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18A24F-29C4-4874-B0C7-D494D15395F8}">
      <dgm:prSet/>
      <dgm:spPr/>
      <dgm:t>
        <a:bodyPr/>
        <a:lstStyle/>
        <a:p>
          <a:r>
            <a:rPr lang="es-ES">
              <a:latin typeface="Arial" panose="020B0604020202020204" pitchFamily="34" charset="0"/>
              <a:cs typeface="Arial" panose="020B0604020202020204" pitchFamily="34" charset="0"/>
            </a:rPr>
            <a:t>La etiología más frecuente fue el neumococo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C6A585-6DE3-4AD1-AAE3-BA790A89E58B}" type="parTrans" cxnId="{B2CAA8B7-E609-40F3-8D0C-15CC42F8B668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A1C7CF-2989-46C6-86E9-E033E6D38EA1}" type="sibTrans" cxnId="{B2CAA8B7-E609-40F3-8D0C-15CC42F8B668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6F5695-880B-4622-9CBC-1EDECB4C2322}" type="pres">
      <dgm:prSet presAssocID="{FECB30A7-6199-4F9C-B636-1DEFF23B833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3D00CE6-A9FC-4E5D-B545-2793F5442627}" type="pres">
      <dgm:prSet presAssocID="{4E172054-E89E-4BC5-A028-F4FAFE79258A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2F73C4-6AB9-40E4-9488-738035693608}" type="pres">
      <dgm:prSet presAssocID="{861D0B5F-B23B-46A1-A74F-4EC7D65C3945}" presName="spacer" presStyleCnt="0"/>
      <dgm:spPr/>
    </dgm:pt>
    <dgm:pt modelId="{52DA42F0-45ED-4B1E-AB8E-65A0504DD7DC}" type="pres">
      <dgm:prSet presAssocID="{8E526A6E-884F-4CAE-B19F-ECF8789E9F4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8D0205-6410-4C00-92E2-CF24A078EC33}" type="pres">
      <dgm:prSet presAssocID="{09B3687E-DD21-4A7F-896F-28643BDA6B49}" presName="spacer" presStyleCnt="0"/>
      <dgm:spPr/>
    </dgm:pt>
    <dgm:pt modelId="{3303E307-2E0A-4403-A1A5-10B7FF61B566}" type="pres">
      <dgm:prSet presAssocID="{8A18A24F-29C4-4874-B0C7-D494D15395F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B3DFF1C-6474-4576-9105-7785EE3338F5}" type="pres">
      <dgm:prSet presAssocID="{C7A1C7CF-2989-46C6-86E9-E033E6D38EA1}" presName="spacer" presStyleCnt="0"/>
      <dgm:spPr/>
    </dgm:pt>
    <dgm:pt modelId="{40FA0CBC-170F-4567-86C0-4FDBE71C33EE}" type="pres">
      <dgm:prSet presAssocID="{C97AD4BA-000F-4935-9863-56259BC3B8A2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D17365F-4B18-4B0E-BAED-CEDA1FA2C322}" type="pres">
      <dgm:prSet presAssocID="{44EE454B-321B-4754-AAE2-6D4A01039725}" presName="spacer" presStyleCnt="0"/>
      <dgm:spPr/>
    </dgm:pt>
    <dgm:pt modelId="{D3D6FCC8-EA94-468A-AB14-A7A5C37ECD4D}" type="pres">
      <dgm:prSet presAssocID="{3315443F-5A7E-47A0-9EF4-0598642BFE91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0165041-5433-41D9-87D2-40E9D11511A6}" srcId="{FECB30A7-6199-4F9C-B636-1DEFF23B8335}" destId="{3315443F-5A7E-47A0-9EF4-0598642BFE91}" srcOrd="4" destOrd="0" parTransId="{1F1FD402-04EE-4B1C-8EB2-A368D45BBF27}" sibTransId="{58A570CB-AA87-4A66-B67C-2B7D61E80157}"/>
    <dgm:cxn modelId="{6FFECF9F-55A6-4113-8F83-CCE1E308F5DE}" type="presOf" srcId="{8E526A6E-884F-4CAE-B19F-ECF8789E9F45}" destId="{52DA42F0-45ED-4B1E-AB8E-65A0504DD7DC}" srcOrd="0" destOrd="0" presId="urn:microsoft.com/office/officeart/2005/8/layout/vList2"/>
    <dgm:cxn modelId="{B2CAA8B7-E609-40F3-8D0C-15CC42F8B668}" srcId="{FECB30A7-6199-4F9C-B636-1DEFF23B8335}" destId="{8A18A24F-29C4-4874-B0C7-D494D15395F8}" srcOrd="2" destOrd="0" parTransId="{5CC6A585-6DE3-4AD1-AAE3-BA790A89E58B}" sibTransId="{C7A1C7CF-2989-46C6-86E9-E033E6D38EA1}"/>
    <dgm:cxn modelId="{BA42B389-531B-4583-B5BE-6FD39133D0A4}" type="presOf" srcId="{4E172054-E89E-4BC5-A028-F4FAFE79258A}" destId="{A3D00CE6-A9FC-4E5D-B545-2793F5442627}" srcOrd="0" destOrd="0" presId="urn:microsoft.com/office/officeart/2005/8/layout/vList2"/>
    <dgm:cxn modelId="{A0AA2632-436C-4347-AC82-7D1E7638D109}" type="presOf" srcId="{FECB30A7-6199-4F9C-B636-1DEFF23B8335}" destId="{496F5695-880B-4622-9CBC-1EDECB4C2322}" srcOrd="0" destOrd="0" presId="urn:microsoft.com/office/officeart/2005/8/layout/vList2"/>
    <dgm:cxn modelId="{7C50FE7E-C730-4B42-AB69-F0FA948935A3}" type="presOf" srcId="{8A18A24F-29C4-4874-B0C7-D494D15395F8}" destId="{3303E307-2E0A-4403-A1A5-10B7FF61B566}" srcOrd="0" destOrd="0" presId="urn:microsoft.com/office/officeart/2005/8/layout/vList2"/>
    <dgm:cxn modelId="{AE53FCFC-7992-4B91-808D-FA68A417BD09}" srcId="{FECB30A7-6199-4F9C-B636-1DEFF23B8335}" destId="{8E526A6E-884F-4CAE-B19F-ECF8789E9F45}" srcOrd="1" destOrd="0" parTransId="{6917BA54-DEB9-4868-AB23-FB35D7975B12}" sibTransId="{09B3687E-DD21-4A7F-896F-28643BDA6B49}"/>
    <dgm:cxn modelId="{2CEC0EC2-5D86-4919-991D-AD01D821E2D1}" type="presOf" srcId="{C97AD4BA-000F-4935-9863-56259BC3B8A2}" destId="{40FA0CBC-170F-4567-86C0-4FDBE71C33EE}" srcOrd="0" destOrd="0" presId="urn:microsoft.com/office/officeart/2005/8/layout/vList2"/>
    <dgm:cxn modelId="{82CF8F13-EEB8-4145-9E71-9753FA108962}" srcId="{FECB30A7-6199-4F9C-B636-1DEFF23B8335}" destId="{4E172054-E89E-4BC5-A028-F4FAFE79258A}" srcOrd="0" destOrd="0" parTransId="{E92F9C7A-402A-45C4-ABEE-DDA870CAFBFE}" sibTransId="{861D0B5F-B23B-46A1-A74F-4EC7D65C3945}"/>
    <dgm:cxn modelId="{4561CD0A-67D4-49A9-B0B7-14718B4D0202}" type="presOf" srcId="{3315443F-5A7E-47A0-9EF4-0598642BFE91}" destId="{D3D6FCC8-EA94-468A-AB14-A7A5C37ECD4D}" srcOrd="0" destOrd="0" presId="urn:microsoft.com/office/officeart/2005/8/layout/vList2"/>
    <dgm:cxn modelId="{AC8909F3-347A-40D8-AB61-F150639E1266}" srcId="{FECB30A7-6199-4F9C-B636-1DEFF23B8335}" destId="{C97AD4BA-000F-4935-9863-56259BC3B8A2}" srcOrd="3" destOrd="0" parTransId="{8CC59B73-B7F6-4BC6-9514-C7EDBF3437E4}" sibTransId="{44EE454B-321B-4754-AAE2-6D4A01039725}"/>
    <dgm:cxn modelId="{AEB4CE38-3802-49A3-AE73-A60E15AFAA9B}" type="presParOf" srcId="{496F5695-880B-4622-9CBC-1EDECB4C2322}" destId="{A3D00CE6-A9FC-4E5D-B545-2793F5442627}" srcOrd="0" destOrd="0" presId="urn:microsoft.com/office/officeart/2005/8/layout/vList2"/>
    <dgm:cxn modelId="{5157841E-A57B-41E3-BD76-AF6392D5D2AB}" type="presParOf" srcId="{496F5695-880B-4622-9CBC-1EDECB4C2322}" destId="{402F73C4-6AB9-40E4-9488-738035693608}" srcOrd="1" destOrd="0" presId="urn:microsoft.com/office/officeart/2005/8/layout/vList2"/>
    <dgm:cxn modelId="{F69AB062-8097-43C7-BB0D-01DD25925C83}" type="presParOf" srcId="{496F5695-880B-4622-9CBC-1EDECB4C2322}" destId="{52DA42F0-45ED-4B1E-AB8E-65A0504DD7DC}" srcOrd="2" destOrd="0" presId="urn:microsoft.com/office/officeart/2005/8/layout/vList2"/>
    <dgm:cxn modelId="{FD0F214C-E929-42E6-833D-D98A228D80EC}" type="presParOf" srcId="{496F5695-880B-4622-9CBC-1EDECB4C2322}" destId="{6C8D0205-6410-4C00-92E2-CF24A078EC33}" srcOrd="3" destOrd="0" presId="urn:microsoft.com/office/officeart/2005/8/layout/vList2"/>
    <dgm:cxn modelId="{40B7D759-5CC6-4351-9886-06E164E88ECA}" type="presParOf" srcId="{496F5695-880B-4622-9CBC-1EDECB4C2322}" destId="{3303E307-2E0A-4403-A1A5-10B7FF61B566}" srcOrd="4" destOrd="0" presId="urn:microsoft.com/office/officeart/2005/8/layout/vList2"/>
    <dgm:cxn modelId="{A80520C8-BF60-4F1B-8EFA-386D8BD47E33}" type="presParOf" srcId="{496F5695-880B-4622-9CBC-1EDECB4C2322}" destId="{9B3DFF1C-6474-4576-9105-7785EE3338F5}" srcOrd="5" destOrd="0" presId="urn:microsoft.com/office/officeart/2005/8/layout/vList2"/>
    <dgm:cxn modelId="{6588E3C7-1561-4F7D-8F79-FA41CC24F3DB}" type="presParOf" srcId="{496F5695-880B-4622-9CBC-1EDECB4C2322}" destId="{40FA0CBC-170F-4567-86C0-4FDBE71C33EE}" srcOrd="6" destOrd="0" presId="urn:microsoft.com/office/officeart/2005/8/layout/vList2"/>
    <dgm:cxn modelId="{EE487765-DBED-4CCC-90AB-13C28DE4C0B9}" type="presParOf" srcId="{496F5695-880B-4622-9CBC-1EDECB4C2322}" destId="{9D17365F-4B18-4B0E-BAED-CEDA1FA2C322}" srcOrd="7" destOrd="0" presId="urn:microsoft.com/office/officeart/2005/8/layout/vList2"/>
    <dgm:cxn modelId="{772DA43B-4286-4FD2-8EB4-943EBE0EDC21}" type="presParOf" srcId="{496F5695-880B-4622-9CBC-1EDECB4C2322}" destId="{D3D6FCC8-EA94-468A-AB14-A7A5C37ECD4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6B89BC-C390-4B4B-B3CD-854624355B76}">
      <dsp:nvSpPr>
        <dsp:cNvPr id="0" name=""/>
        <dsp:cNvSpPr/>
      </dsp:nvSpPr>
      <dsp:spPr>
        <a:xfrm>
          <a:off x="1099810" y="172002"/>
          <a:ext cx="1660500" cy="1660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A34FE5-87A3-462D-8196-784FFCEF05F8}">
      <dsp:nvSpPr>
        <dsp:cNvPr id="0" name=""/>
        <dsp:cNvSpPr/>
      </dsp:nvSpPr>
      <dsp:spPr>
        <a:xfrm>
          <a:off x="85060" y="2252601"/>
          <a:ext cx="369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La insuficiencia </a:t>
          </a: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respiratoria (IR) </a:t>
          </a:r>
          <a:r>
            <a:rPr lang="es-ES" sz="1500" kern="1200" dirty="0" smtClean="0">
              <a:latin typeface="Arial" panose="020B0604020202020204" pitchFamily="34" charset="0"/>
              <a:cs typeface="Arial" panose="020B0604020202020204" pitchFamily="34" charset="0"/>
            </a:rPr>
            <a:t>es una </a:t>
          </a: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complicación frecuente de las Neumonías Adquiridas en la Comunidad (NAC)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5060" y="2252601"/>
        <a:ext cx="3690000" cy="720000"/>
      </dsp:txXfrm>
    </dsp:sp>
    <dsp:sp modelId="{2458B5E1-96E8-4622-B78C-523DA9CEA7B4}">
      <dsp:nvSpPr>
        <dsp:cNvPr id="0" name=""/>
        <dsp:cNvSpPr/>
      </dsp:nvSpPr>
      <dsp:spPr>
        <a:xfrm>
          <a:off x="5435560" y="172002"/>
          <a:ext cx="1660500" cy="1660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3E8A0-A848-48A8-8BED-FBB2DA0D1383}">
      <dsp:nvSpPr>
        <dsp:cNvPr id="0" name=""/>
        <dsp:cNvSpPr/>
      </dsp:nvSpPr>
      <dsp:spPr>
        <a:xfrm>
          <a:off x="4420810" y="2252601"/>
          <a:ext cx="369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Suponen una necesidad de oxigenoterapia, ingreso en UCI y mortalidad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20810" y="2252601"/>
        <a:ext cx="369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F99443-CF2E-4EDE-AB23-2A97128678E6}">
      <dsp:nvSpPr>
        <dsp:cNvPr id="0" name=""/>
        <dsp:cNvSpPr/>
      </dsp:nvSpPr>
      <dsp:spPr>
        <a:xfrm>
          <a:off x="1099810" y="118895"/>
          <a:ext cx="1660500" cy="1660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DB7960-721C-4EF2-86D9-41F067B6BD5B}">
      <dsp:nvSpPr>
        <dsp:cNvPr id="0" name=""/>
        <dsp:cNvSpPr/>
      </dsp:nvSpPr>
      <dsp:spPr>
        <a:xfrm>
          <a:off x="85060" y="2215708"/>
          <a:ext cx="3690000" cy="81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>
              <a:latin typeface="Arial" panose="020B0604020202020204" pitchFamily="34" charset="0"/>
              <a:cs typeface="Arial" panose="020B0604020202020204" pitchFamily="34" charset="0"/>
            </a:rPr>
            <a:t>Objetivo: </a:t>
          </a: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Analizar las características, comorbilidades, gravedad y evolución de los pacientes ingresados por una NAC que desarrollan una IR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5060" y="2215708"/>
        <a:ext cx="3690000" cy="810000"/>
      </dsp:txXfrm>
    </dsp:sp>
    <dsp:sp modelId="{6EC6F09B-1080-4FA0-869C-21A00843AB7A}">
      <dsp:nvSpPr>
        <dsp:cNvPr id="0" name=""/>
        <dsp:cNvSpPr/>
      </dsp:nvSpPr>
      <dsp:spPr>
        <a:xfrm>
          <a:off x="5435560" y="118895"/>
          <a:ext cx="1660500" cy="1660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00BAF2-D61C-4178-B6FB-3AC5E07E9C65}">
      <dsp:nvSpPr>
        <dsp:cNvPr id="0" name=""/>
        <dsp:cNvSpPr/>
      </dsp:nvSpPr>
      <dsp:spPr>
        <a:xfrm>
          <a:off x="4420810" y="2215708"/>
          <a:ext cx="3690000" cy="81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>
              <a:latin typeface="Arial" panose="020B0604020202020204" pitchFamily="34" charset="0"/>
              <a:cs typeface="Arial" panose="020B0604020202020204" pitchFamily="34" charset="0"/>
            </a:rPr>
            <a:t>Método: </a:t>
          </a: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Estudio descriptivo observacional retrospectivo. Pacientes con NAC e IR en 2024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20810" y="2215708"/>
        <a:ext cx="3690000" cy="81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D00CE6-A9FC-4E5D-B545-2793F5442627}">
      <dsp:nvSpPr>
        <dsp:cNvPr id="0" name=""/>
        <dsp:cNvSpPr/>
      </dsp:nvSpPr>
      <dsp:spPr>
        <a:xfrm>
          <a:off x="0" y="544141"/>
          <a:ext cx="8195871" cy="374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La IR es </a:t>
          </a:r>
          <a:r>
            <a:rPr lang="en-US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una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complicación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importante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en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los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pacientes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con NAC</a:t>
          </a:r>
        </a:p>
      </dsp:txBody>
      <dsp:txXfrm>
        <a:off x="18277" y="562418"/>
        <a:ext cx="8159317" cy="337846"/>
      </dsp:txXfrm>
    </dsp:sp>
    <dsp:sp modelId="{52DA42F0-45ED-4B1E-AB8E-65A0504DD7DC}">
      <dsp:nvSpPr>
        <dsp:cNvPr id="0" name=""/>
        <dsp:cNvSpPr/>
      </dsp:nvSpPr>
      <dsp:spPr>
        <a:xfrm>
          <a:off x="0" y="964622"/>
          <a:ext cx="8195871" cy="374400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Pacientes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con </a:t>
          </a:r>
          <a:r>
            <a:rPr lang="en-US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importantes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kern="1200" dirty="0" err="1">
              <a:latin typeface="Arial" panose="020B0604020202020204" pitchFamily="34" charset="0"/>
              <a:cs typeface="Arial" panose="020B0604020202020204" pitchFamily="34" charset="0"/>
            </a:rPr>
            <a:t>comorbilidades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277" y="982899"/>
        <a:ext cx="8159317" cy="337846"/>
      </dsp:txXfrm>
    </dsp:sp>
    <dsp:sp modelId="{3303E307-2E0A-4403-A1A5-10B7FF61B566}">
      <dsp:nvSpPr>
        <dsp:cNvPr id="0" name=""/>
        <dsp:cNvSpPr/>
      </dsp:nvSpPr>
      <dsp:spPr>
        <a:xfrm>
          <a:off x="0" y="1385102"/>
          <a:ext cx="8195871" cy="37440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>
              <a:latin typeface="Arial" panose="020B0604020202020204" pitchFamily="34" charset="0"/>
              <a:cs typeface="Arial" panose="020B0604020202020204" pitchFamily="34" charset="0"/>
            </a:rPr>
            <a:t>La etiología más frecuente fue el neumococo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277" y="1403379"/>
        <a:ext cx="8159317" cy="337846"/>
      </dsp:txXfrm>
    </dsp:sp>
    <dsp:sp modelId="{40FA0CBC-170F-4567-86C0-4FDBE71C33EE}">
      <dsp:nvSpPr>
        <dsp:cNvPr id="0" name=""/>
        <dsp:cNvSpPr/>
      </dsp:nvSpPr>
      <dsp:spPr>
        <a:xfrm>
          <a:off x="0" y="1805581"/>
          <a:ext cx="8195871" cy="374400"/>
        </a:xfrm>
        <a:prstGeom prst="round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>
              <a:latin typeface="Arial" panose="020B0604020202020204" pitchFamily="34" charset="0"/>
              <a:cs typeface="Arial" panose="020B0604020202020204" pitchFamily="34" charset="0"/>
            </a:rPr>
            <a:t>La mortalidad fue relativamente baja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277" y="1823858"/>
        <a:ext cx="8159317" cy="337846"/>
      </dsp:txXfrm>
    </dsp:sp>
    <dsp:sp modelId="{D3D6FCC8-EA94-468A-AB14-A7A5C37ECD4D}">
      <dsp:nvSpPr>
        <dsp:cNvPr id="0" name=""/>
        <dsp:cNvSpPr/>
      </dsp:nvSpPr>
      <dsp:spPr>
        <a:xfrm>
          <a:off x="0" y="2226062"/>
          <a:ext cx="8195871" cy="37440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>
              <a:latin typeface="Arial" panose="020B0604020202020204" pitchFamily="34" charset="0"/>
              <a:cs typeface="Arial" panose="020B0604020202020204" pitchFamily="34" charset="0"/>
            </a:rPr>
            <a:t>Necesidad optimizar la detección precoz de IR y ajustar estrategias de soporte y ATB</a:t>
          </a:r>
          <a:endParaRPr lang="en-US" sz="1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277" y="2244339"/>
        <a:ext cx="8159317" cy="3378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01351-8677-4840-8BC5-6C4784FEC203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DC0E4-4E7B-4CAA-94C2-5BF99CBB6E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0348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A4B1FBE-1A12-3A8F-A4B2-62AC9C39E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xmlns="" id="{BD70EAA9-AC33-990A-4082-20BDD6B7A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xmlns="" id="{4A019D9B-19B9-55AA-BA0A-803CA9146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F569A7CD-8B58-4ECB-5A1F-D0CF9CB73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DC0E4-4E7B-4CAA-94C2-5BF99CBB6E20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0920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DC0E4-4E7B-4CAA-94C2-5BF99CBB6E2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9620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DC0E4-4E7B-4CAA-94C2-5BF99CBB6E2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2840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7D021B3-A565-5F70-445D-4A017F0E6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1597819"/>
            <a:ext cx="8062664" cy="1102519"/>
          </a:xfrm>
        </p:spPr>
        <p:txBody>
          <a:bodyPr>
            <a:noAutofit/>
          </a:bodyPr>
          <a:lstStyle/>
          <a:p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¿Condiciona la insuficiencia respiratoria la evolución y la gravedad de las neumonías </a:t>
            </a:r>
            <a:r>
              <a:rPr lang="es-ES" sz="320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3200" smtClean="0">
                <a:latin typeface="Arial" panose="020B0604020202020204" pitchFamily="34" charset="0"/>
                <a:cs typeface="Arial" panose="020B0604020202020204" pitchFamily="34" charset="0"/>
              </a:rPr>
              <a:t>pacientes 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hospitalizados?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2A6DAC9D-73D1-7F53-443B-A74AF98647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363838"/>
            <a:ext cx="6400800" cy="1314450"/>
          </a:xfrm>
        </p:spPr>
        <p:txBody>
          <a:bodyPr>
            <a:norm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J. Peña Franco</a:t>
            </a:r>
            <a:r>
              <a:rPr lang="es-E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 A. Viedma Sánchez</a:t>
            </a:r>
            <a:r>
              <a:rPr lang="es-E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,C. Márquez Montesino</a:t>
            </a:r>
            <a:r>
              <a:rPr lang="es-E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,C. Amezcua Sánchez</a:t>
            </a:r>
            <a:r>
              <a:rPr lang="es-E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 C. Sánchez Villar</a:t>
            </a:r>
            <a:r>
              <a:rPr lang="es-E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</a:p>
          <a:p>
            <a:endParaRPr lang="es-ES" sz="1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1. Hospital Universitario Virgen Macarena, Sevilla</a:t>
            </a:r>
          </a:p>
          <a:p>
            <a:endParaRPr lang="es-E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304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02E3984-DD8B-0C04-34AE-E3F8AABD8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05979"/>
            <a:ext cx="7704856" cy="857250"/>
          </a:xfrm>
          <a:solidFill>
            <a:srgbClr val="A3472F"/>
          </a:solidFill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graphicFrame>
        <p:nvGraphicFramePr>
          <p:cNvPr id="6" name="CuadroTexto 3">
            <a:extLst>
              <a:ext uri="{FF2B5EF4-FFF2-40B4-BE49-F238E27FC236}">
                <a16:creationId xmlns:a16="http://schemas.microsoft.com/office/drawing/2014/main" xmlns="" id="{F86271BE-5B03-87BC-FE21-771A506CBB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8620989"/>
              </p:ext>
            </p:extLst>
          </p:nvPr>
        </p:nvGraphicFramePr>
        <p:xfrm>
          <a:off x="483042" y="1584434"/>
          <a:ext cx="8195871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930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0B64F0-EFE1-8813-788E-6D46A7C7F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2857076-BCC2-76C9-73FB-067B0CE75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05979"/>
            <a:ext cx="7704856" cy="857250"/>
          </a:xfrm>
          <a:solidFill>
            <a:srgbClr val="A3472F"/>
          </a:solidFill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 y método</a:t>
            </a:r>
          </a:p>
        </p:txBody>
      </p:sp>
      <p:graphicFrame>
        <p:nvGraphicFramePr>
          <p:cNvPr id="3" name="CuadroTexto 2">
            <a:extLst>
              <a:ext uri="{FF2B5EF4-FFF2-40B4-BE49-F238E27FC236}">
                <a16:creationId xmlns:a16="http://schemas.microsoft.com/office/drawing/2014/main" xmlns="" id="{6A7D1C3D-9E3F-3621-D4EE-1047EF2AAB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9823984"/>
              </p:ext>
            </p:extLst>
          </p:nvPr>
        </p:nvGraphicFramePr>
        <p:xfrm>
          <a:off x="483042" y="1584434"/>
          <a:ext cx="8195871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7639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1CF2B3-F67B-CCC1-6514-AB5A3B0EF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5F5A56F-1005-6FC2-6162-FC75C445D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05979"/>
            <a:ext cx="7704856" cy="857250"/>
          </a:xfrm>
          <a:solidFill>
            <a:srgbClr val="A3472F"/>
          </a:solidFill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63B790C6-B114-EF80-C076-C7118C47111B}"/>
              </a:ext>
            </a:extLst>
          </p:cNvPr>
          <p:cNvSpPr txBox="1"/>
          <p:nvPr/>
        </p:nvSpPr>
        <p:spPr>
          <a:xfrm>
            <a:off x="179512" y="1371421"/>
            <a:ext cx="33123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152 pacientes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96 hombres (63,2%)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Edad media 65 años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Estancia media 9.02 días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E2398E85-DFC4-5F70-CB7B-CA0A020F5F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8227713"/>
              </p:ext>
            </p:extLst>
          </p:nvPr>
        </p:nvGraphicFramePr>
        <p:xfrm>
          <a:off x="2917486" y="1347614"/>
          <a:ext cx="6047002" cy="3032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3711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12C11B-D605-C10B-B013-FD6AFB156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A73B098-16C2-6D8E-10F8-2B055033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05979"/>
            <a:ext cx="7704856" cy="857250"/>
          </a:xfrm>
          <a:solidFill>
            <a:srgbClr val="A3472F"/>
          </a:solidFill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xmlns="" id="{8B76C85E-0FD6-577D-BD53-16AB44B005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736754"/>
              </p:ext>
            </p:extLst>
          </p:nvPr>
        </p:nvGraphicFramePr>
        <p:xfrm>
          <a:off x="611560" y="1563638"/>
          <a:ext cx="7200800" cy="314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2807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99AF10-99B1-FA5C-43A3-66D085978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FEB4D7-AEE7-F570-445A-6ED9138FF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05979"/>
            <a:ext cx="7704856" cy="857250"/>
          </a:xfrm>
          <a:solidFill>
            <a:srgbClr val="A3472F"/>
          </a:solidFill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xmlns="" id="{4222C8C5-44B7-1A90-9B81-3C3933E460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0695999"/>
              </p:ext>
            </p:extLst>
          </p:nvPr>
        </p:nvGraphicFramePr>
        <p:xfrm>
          <a:off x="395536" y="1419622"/>
          <a:ext cx="4464496" cy="3328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xmlns="" id="{77AAB385-0FA3-2E45-E97E-0F4229D799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059788"/>
              </p:ext>
            </p:extLst>
          </p:nvPr>
        </p:nvGraphicFramePr>
        <p:xfrm>
          <a:off x="4513808" y="1365461"/>
          <a:ext cx="4306664" cy="322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26963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B25291-C670-03B8-F959-84758257A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25F93D1-DC59-B334-D504-25C167280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05979"/>
            <a:ext cx="7704856" cy="857250"/>
          </a:xfrm>
          <a:solidFill>
            <a:srgbClr val="A3472F"/>
          </a:solidFill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xmlns="" id="{B0F052D3-4BEF-2BBD-A3AF-FABCA4C87F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7330946"/>
              </p:ext>
            </p:extLst>
          </p:nvPr>
        </p:nvGraphicFramePr>
        <p:xfrm>
          <a:off x="4352788" y="1203598"/>
          <a:ext cx="4611700" cy="3733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xmlns="" id="{DC550DD8-8A60-F928-2B0E-EBA555542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1960496"/>
              </p:ext>
            </p:extLst>
          </p:nvPr>
        </p:nvGraphicFramePr>
        <p:xfrm>
          <a:off x="179512" y="1063229"/>
          <a:ext cx="4683707" cy="4080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68088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EBBCE2D-E740-37AF-9395-2FB2F8D0D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24CF32E-C477-C0CF-9236-8A9DA38D0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05979"/>
            <a:ext cx="7704856" cy="857250"/>
          </a:xfrm>
          <a:solidFill>
            <a:srgbClr val="A3472F"/>
          </a:solidFill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xmlns="" id="{C781DDEB-7FD2-59FD-5481-5BB3EBBAB8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3526325"/>
              </p:ext>
            </p:extLst>
          </p:nvPr>
        </p:nvGraphicFramePr>
        <p:xfrm>
          <a:off x="1907704" y="1131589"/>
          <a:ext cx="5148572" cy="3805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0048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189A664-055E-7CEF-090C-B37D34F2E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401F91-3ACB-4695-CCE3-BB5DB62B3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205979"/>
            <a:ext cx="7704856" cy="857250"/>
          </a:xfrm>
          <a:solidFill>
            <a:srgbClr val="A3472F"/>
          </a:solidFill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graphicFrame>
        <p:nvGraphicFramePr>
          <p:cNvPr id="5" name="CuadroTexto 2">
            <a:extLst>
              <a:ext uri="{FF2B5EF4-FFF2-40B4-BE49-F238E27FC236}">
                <a16:creationId xmlns:a16="http://schemas.microsoft.com/office/drawing/2014/main" xmlns="" id="{FC55C69B-7626-92EE-B66B-3B23B23122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1300915"/>
              </p:ext>
            </p:extLst>
          </p:nvPr>
        </p:nvGraphicFramePr>
        <p:xfrm>
          <a:off x="483042" y="1584434"/>
          <a:ext cx="8195871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98324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195</Words>
  <Application>Microsoft Office PowerPoint</Application>
  <PresentationFormat>Presentación en pantalla (16:9)</PresentationFormat>
  <Paragraphs>35</Paragraphs>
  <Slides>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Tema de Office</vt:lpstr>
      <vt:lpstr>¿Condiciona la insuficiencia respiratoria la evolución y la gravedad de las neumonías en pacientes hospitalizados?</vt:lpstr>
      <vt:lpstr>Introducción</vt:lpstr>
      <vt:lpstr>Objetivos y método</vt:lpstr>
      <vt:lpstr>Resultados</vt:lpstr>
      <vt:lpstr>Resultados</vt:lpstr>
      <vt:lpstr>Resultados</vt:lpstr>
      <vt:lpstr>Resultados</vt:lpstr>
      <vt:lpstr>Resultados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Ana Viedma</cp:lastModifiedBy>
  <cp:revision>10</cp:revision>
  <dcterms:created xsi:type="dcterms:W3CDTF">2025-10-16T09:08:13Z</dcterms:created>
  <dcterms:modified xsi:type="dcterms:W3CDTF">2026-03-01T19:43:20Z</dcterms:modified>
</cp:coreProperties>
</file>