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160" autoAdjust="0"/>
  </p:normalViewPr>
  <p:slideViewPr>
    <p:cSldViewPr>
      <p:cViewPr varScale="1">
        <p:scale>
          <a:sx n="87" d="100"/>
          <a:sy n="87" d="100"/>
        </p:scale>
        <p:origin x="906" y="6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43BCB35-21AA-6B10-3F3A-F7D6ED7E281B}"/>
              </a:ext>
            </a:extLst>
          </p:cNvPr>
          <p:cNvSpPr txBox="1"/>
          <p:nvPr/>
        </p:nvSpPr>
        <p:spPr>
          <a:xfrm>
            <a:off x="2519772" y="483518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MEPOLIZUMAB VS BENRALIZUMAB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D61398F-9392-1845-DC36-CAA3A05D6C84}"/>
              </a:ext>
            </a:extLst>
          </p:cNvPr>
          <p:cNvSpPr txBox="1"/>
          <p:nvPr/>
        </p:nvSpPr>
        <p:spPr>
          <a:xfrm>
            <a:off x="395536" y="1131590"/>
            <a:ext cx="3312368" cy="1297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Bef>
                <a:spcPts val="1000"/>
              </a:spcBef>
            </a:pPr>
            <a:r>
              <a:rPr lang="en-US" sz="1400" dirty="0" err="1"/>
              <a:t>Introducción</a:t>
            </a:r>
            <a:endParaRPr lang="en-US" sz="1400" dirty="0"/>
          </a:p>
          <a:p>
            <a:pPr algn="just">
              <a:spcBef>
                <a:spcPts val="1000"/>
              </a:spcBef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Son dos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fármacos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biológicos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empleados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asma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grave T2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cuyo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mecanismo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acción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común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es la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actuación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sobre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vía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de la IL-5.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84FFD39-9338-C01C-02D8-4A91724C5E52}"/>
              </a:ext>
            </a:extLst>
          </p:cNvPr>
          <p:cNvSpPr txBox="1"/>
          <p:nvPr/>
        </p:nvSpPr>
        <p:spPr>
          <a:xfrm>
            <a:off x="4283968" y="1131590"/>
            <a:ext cx="3312368" cy="1574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000"/>
              </a:spcBef>
            </a:pP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1000"/>
              </a:spcBef>
            </a:pP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Comparar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la 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efectividad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 de Mepolizumab y 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Benralizumab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tratamiento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 del 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asma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 grave,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además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 de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comparar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 ambas 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terapias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 entre 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ellas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s-E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15B8EF3-7EE2-2912-8E7E-0A5A5C8BDA69}"/>
              </a:ext>
            </a:extLst>
          </p:cNvPr>
          <p:cNvSpPr txBox="1"/>
          <p:nvPr/>
        </p:nvSpPr>
        <p:spPr>
          <a:xfrm>
            <a:off x="323528" y="2490936"/>
            <a:ext cx="3456384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Tipo de 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estudio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Estudio de 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cohortes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retrospectivo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 con dos 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grupos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 de 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pacientes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 que 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reciben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 un 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tratamiento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 de forma 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paralela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Dos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cohortes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cada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 n =15.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Pacientes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asma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grave de la base de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datos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de HME,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tratamiento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con mepolizumab y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benralizumab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durante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al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menos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2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años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tras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inicio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fármaco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BBC4BEA-ABB2-12D3-892C-578F49CDDF57}"/>
              </a:ext>
            </a:extLst>
          </p:cNvPr>
          <p:cNvSpPr txBox="1"/>
          <p:nvPr/>
        </p:nvSpPr>
        <p:spPr>
          <a:xfrm>
            <a:off x="3755124" y="2490936"/>
            <a:ext cx="4824536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500"/>
              </a:spcBef>
              <a:spcAft>
                <a:spcPts val="600"/>
              </a:spcAft>
            </a:pP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Análisis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estadístico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spcAft>
                <a:spcPts val="600"/>
              </a:spcAft>
              <a:buFont typeface="Arial,Sans-Serif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ACT y 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exacerbaciones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: 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distribución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 no normal, tests no 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paramétricos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Wilcoxon para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comparar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 antes vs 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después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dentro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 de la 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cohorte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 y Mann-Whitney para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comparación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 entre 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cohortes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lvl="1" indent="-285750">
              <a:spcAft>
                <a:spcPts val="600"/>
              </a:spcAft>
              <a:buFont typeface="Arial,Sans-Serif"/>
              <a:buChar char="•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FEV1: 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distribución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normal,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empleamos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 test 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paramétricos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 T student para 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muestras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dependientes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para 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comparar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 antes vs 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después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dentro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 de la 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cohorte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 y T student para 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muestras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independientes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 para 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comparación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 entre </a:t>
            </a:r>
            <a:r>
              <a:rPr lang="en-US" sz="1400" dirty="0" err="1">
                <a:latin typeface="Arial" panose="020B0604020202020204" pitchFamily="34" charset="0"/>
                <a:cs typeface="Arial" panose="020B0604020202020204" pitchFamily="34" charset="0"/>
              </a:rPr>
              <a:t>cohortes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C104239A-A111-7C04-8510-856E5D7FCB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6785347"/>
              </p:ext>
            </p:extLst>
          </p:nvPr>
        </p:nvGraphicFramePr>
        <p:xfrm>
          <a:off x="-12289" y="12291"/>
          <a:ext cx="9156290" cy="313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8982">
                  <a:extLst>
                    <a:ext uri="{9D8B030D-6E8A-4147-A177-3AD203B41FA5}">
                      <a16:colId xmlns:a16="http://schemas.microsoft.com/office/drawing/2014/main" val="1418532357"/>
                    </a:ext>
                  </a:extLst>
                </a:gridCol>
                <a:gridCol w="852276">
                  <a:extLst>
                    <a:ext uri="{9D8B030D-6E8A-4147-A177-3AD203B41FA5}">
                      <a16:colId xmlns:a16="http://schemas.microsoft.com/office/drawing/2014/main" val="1420060040"/>
                    </a:ext>
                  </a:extLst>
                </a:gridCol>
                <a:gridCol w="915629">
                  <a:extLst>
                    <a:ext uri="{9D8B030D-6E8A-4147-A177-3AD203B41FA5}">
                      <a16:colId xmlns:a16="http://schemas.microsoft.com/office/drawing/2014/main" val="3097690242"/>
                    </a:ext>
                  </a:extLst>
                </a:gridCol>
                <a:gridCol w="915629">
                  <a:extLst>
                    <a:ext uri="{9D8B030D-6E8A-4147-A177-3AD203B41FA5}">
                      <a16:colId xmlns:a16="http://schemas.microsoft.com/office/drawing/2014/main" val="2274800864"/>
                    </a:ext>
                  </a:extLst>
                </a:gridCol>
                <a:gridCol w="915629">
                  <a:extLst>
                    <a:ext uri="{9D8B030D-6E8A-4147-A177-3AD203B41FA5}">
                      <a16:colId xmlns:a16="http://schemas.microsoft.com/office/drawing/2014/main" val="1952903435"/>
                    </a:ext>
                  </a:extLst>
                </a:gridCol>
                <a:gridCol w="915629">
                  <a:extLst>
                    <a:ext uri="{9D8B030D-6E8A-4147-A177-3AD203B41FA5}">
                      <a16:colId xmlns:a16="http://schemas.microsoft.com/office/drawing/2014/main" val="1371137963"/>
                    </a:ext>
                  </a:extLst>
                </a:gridCol>
                <a:gridCol w="915629">
                  <a:extLst>
                    <a:ext uri="{9D8B030D-6E8A-4147-A177-3AD203B41FA5}">
                      <a16:colId xmlns:a16="http://schemas.microsoft.com/office/drawing/2014/main" val="1491768597"/>
                    </a:ext>
                  </a:extLst>
                </a:gridCol>
                <a:gridCol w="915629">
                  <a:extLst>
                    <a:ext uri="{9D8B030D-6E8A-4147-A177-3AD203B41FA5}">
                      <a16:colId xmlns:a16="http://schemas.microsoft.com/office/drawing/2014/main" val="1408099309"/>
                    </a:ext>
                  </a:extLst>
                </a:gridCol>
                <a:gridCol w="919406">
                  <a:extLst>
                    <a:ext uri="{9D8B030D-6E8A-4147-A177-3AD203B41FA5}">
                      <a16:colId xmlns:a16="http://schemas.microsoft.com/office/drawing/2014/main" val="3518116865"/>
                    </a:ext>
                  </a:extLst>
                </a:gridCol>
                <a:gridCol w="911852">
                  <a:extLst>
                    <a:ext uri="{9D8B030D-6E8A-4147-A177-3AD203B41FA5}">
                      <a16:colId xmlns:a16="http://schemas.microsoft.com/office/drawing/2014/main" val="1195208453"/>
                    </a:ext>
                  </a:extLst>
                </a:gridCol>
              </a:tblGrid>
              <a:tr h="1050911">
                <a:tc>
                  <a:txBody>
                    <a:bodyPr/>
                    <a:lstStyle/>
                    <a:p>
                      <a:r>
                        <a:rPr lang="es-E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GRUPO/COMPARACIÓN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MEPOLIZUMAB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BENRALIZUMAB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MEPOLIZUMAB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BENRALIZUMAB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MEPOLIZUMAB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BENRALIZUMAB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MEPO VS BENRA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MEPO VS BENRA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MEPO VS BENRA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603899"/>
                  </a:ext>
                </a:extLst>
              </a:tr>
              <a:tr h="115869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 b="0" i="0" u="none" strike="noStrike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FEV 1 AL INICIO VS TRAS DOS AÑOS EN TTO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000" b="0" i="0" u="none" strike="noStrike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FEV 1 AL INICIO VS TRAS DOS AÑOS EN TTO</a:t>
                      </a:r>
                      <a:endParaRPr lang="es-E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 AL INICIO VS TRAS 2 AÑOS DE TTO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0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 AL INICIO VS TRAS 2 AÑOS DE TTO</a:t>
                      </a:r>
                      <a:endParaRPr lang="es-E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EXACERBACIONES AÑO PREVIO AL TTO VS TRAS 2 AÑOS EN TTO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0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EXACERBACIONES AÑO PREVIO AL TTO VS TRAS 2 AÑOS EN TTO</a:t>
                      </a:r>
                      <a:endParaRPr lang="es-E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l-GR" sz="1000" b="0" i="0" u="none" strike="noStrike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Δ </a:t>
                      </a:r>
                      <a:r>
                        <a:rPr lang="en-US" sz="1000" b="0" i="0" u="none" strike="noStrike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FEV1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l-GR" sz="1000" b="0" i="0" u="none" strike="noStrike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Δ ACT</a:t>
                      </a:r>
                      <a:endParaRPr lang="en-US" sz="1000" b="0" i="0" u="none" strike="noStrike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l-GR" sz="900" b="0" i="0" u="none" strike="noStrike" noProof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Δ EXACERBACIONES</a:t>
                      </a:r>
                      <a:endParaRPr lang="en-US" sz="900" b="0" i="0" u="none" strike="noStrike" noProof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375638"/>
                  </a:ext>
                </a:extLst>
              </a:tr>
              <a:tr h="565875">
                <a:tc>
                  <a:txBody>
                    <a:bodyPr/>
                    <a:lstStyle/>
                    <a:p>
                      <a:r>
                        <a:rPr lang="es-E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 VALOR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2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 = 0.0025</a:t>
                      </a:r>
                      <a:endParaRPr lang="es-E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2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 = 0.4702</a:t>
                      </a:r>
                      <a:endParaRPr lang="es-E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2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 = 0.2855</a:t>
                      </a:r>
                      <a:endParaRPr lang="es-E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2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 = 0.0300</a:t>
                      </a:r>
                      <a:endParaRPr lang="es-E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2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 = 0.0007</a:t>
                      </a:r>
                      <a:endParaRPr lang="es-E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2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 = 0.0366</a:t>
                      </a:r>
                      <a:endParaRPr lang="es-E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200" b="0" i="0" u="none" strike="noStrike" noProof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 = 0.1240</a:t>
                      </a:r>
                      <a:endParaRPr lang="es-E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200" b="0" i="0" u="none" strike="noStrike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 = 0.4920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200" b="0" i="0" u="none" strike="noStrike" noProof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 = 0.2427</a:t>
                      </a:r>
                      <a:endParaRPr lang="es-E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417043"/>
                  </a:ext>
                </a:extLst>
              </a:tr>
            </a:tbl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1D8A0E62-4E3F-3724-C0FD-6E2BCAE81FA7}"/>
              </a:ext>
            </a:extLst>
          </p:cNvPr>
          <p:cNvSpPr txBox="1"/>
          <p:nvPr/>
        </p:nvSpPr>
        <p:spPr>
          <a:xfrm>
            <a:off x="107503" y="3140154"/>
            <a:ext cx="3816424" cy="2269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500"/>
              </a:spcBef>
              <a:spcAft>
                <a:spcPts val="600"/>
              </a:spcAft>
              <a:buSzPct val="80000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Eficacia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reducción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exacerbaciones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SzPct val="80000"/>
              <a:buNone/>
            </a:pP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Ambos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fármacos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reducen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significativamente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las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exacerbaciones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pacientes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asma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grave.</a:t>
            </a:r>
          </a:p>
          <a:p>
            <a:pPr>
              <a:spcBef>
                <a:spcPts val="2500"/>
              </a:spcBef>
              <a:spcAft>
                <a:spcPts val="600"/>
              </a:spcAft>
              <a:buSzPct val="80000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Mejoras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específicas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de Mepolizumab</a:t>
            </a:r>
          </a:p>
          <a:p>
            <a:pPr marL="0" lvl="1">
              <a:spcBef>
                <a:spcPts val="1000"/>
              </a:spcBef>
              <a:spcAft>
                <a:spcPts val="600"/>
              </a:spcAft>
              <a:buSzPct val="80000"/>
            </a:pP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Mepolizumab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presenta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una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mejora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significativa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función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pulmonar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medida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FEV1 (ml).</a:t>
            </a:r>
          </a:p>
          <a:p>
            <a:endParaRPr lang="es-E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D94035F-387C-4556-31C4-0148D674401E}"/>
              </a:ext>
            </a:extLst>
          </p:cNvPr>
          <p:cNvSpPr txBox="1"/>
          <p:nvPr/>
        </p:nvSpPr>
        <p:spPr>
          <a:xfrm>
            <a:off x="4043719" y="3125890"/>
            <a:ext cx="4608512" cy="2269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500"/>
              </a:spcBef>
              <a:spcAft>
                <a:spcPts val="600"/>
              </a:spcAft>
              <a:buSzPct val="80000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Mejoras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específicas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Benralizumab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indent="0">
              <a:spcBef>
                <a:spcPts val="1000"/>
              </a:spcBef>
              <a:spcAft>
                <a:spcPts val="600"/>
              </a:spcAft>
              <a:buSzPct val="80000"/>
              <a:buNone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Benralizumab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destaca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mejora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del control del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asma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reflejado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mejores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puntuaciones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de ACT.</a:t>
            </a:r>
          </a:p>
          <a:p>
            <a:pPr>
              <a:spcBef>
                <a:spcPts val="2500"/>
              </a:spcBef>
              <a:spcAft>
                <a:spcPts val="600"/>
              </a:spcAft>
              <a:buSzPct val="80000"/>
            </a:pP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Comparativa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de ambos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fármacos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>
              <a:spcBef>
                <a:spcPts val="1000"/>
              </a:spcBef>
              <a:spcAft>
                <a:spcPts val="600"/>
              </a:spcAft>
              <a:buSzPct val="80000"/>
            </a:pP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No hay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diferencias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estadísticamente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significativas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en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ACT, FEV1 (ml) y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número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exacerbaciones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entre mepolizumab y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benralizumab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370</Words>
  <Application>Microsoft Office PowerPoint</Application>
  <PresentationFormat>Presentación en pantalla (16:9)</PresentationFormat>
  <Paragraphs>51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Arial,Sans-Serif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José Antonio Expósito Tapia</cp:lastModifiedBy>
  <cp:revision>3</cp:revision>
  <dcterms:created xsi:type="dcterms:W3CDTF">2025-10-16T09:08:13Z</dcterms:created>
  <dcterms:modified xsi:type="dcterms:W3CDTF">2026-03-02T21:59:23Z</dcterms:modified>
</cp:coreProperties>
</file>