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men velasco alcazar" userId="a67bfb6ad19438ce" providerId="LiveId" clId="{964080B1-E119-4737-B880-3680D079AEA5}"/>
    <pc:docChg chg="modSld">
      <pc:chgData name="carmen velasco alcazar" userId="a67bfb6ad19438ce" providerId="LiveId" clId="{964080B1-E119-4737-B880-3680D079AEA5}" dt="2026-03-02T11:30:00.412" v="3" actId="1076"/>
      <pc:docMkLst>
        <pc:docMk/>
      </pc:docMkLst>
      <pc:sldChg chg="addSp modSp mod">
        <pc:chgData name="carmen velasco alcazar" userId="a67bfb6ad19438ce" providerId="LiveId" clId="{964080B1-E119-4737-B880-3680D079AEA5}" dt="2026-03-02T11:30:00.412" v="3" actId="1076"/>
        <pc:sldMkLst>
          <pc:docMk/>
          <pc:sldMk cId="0" sldId="260"/>
        </pc:sldMkLst>
        <pc:spChg chg="add mod">
          <ac:chgData name="carmen velasco alcazar" userId="a67bfb6ad19438ce" providerId="LiveId" clId="{964080B1-E119-4737-B880-3680D079AEA5}" dt="2026-03-02T11:30:00.412" v="3" actId="1076"/>
          <ac:spMkLst>
            <pc:docMk/>
            <pc:sldMk cId="0" sldId="260"/>
            <ac:spMk id="2" creationId="{B53E5CA0-9564-D402-CB06-1B9FB2237D8D}"/>
          </ac:spMkLst>
        </pc:spChg>
        <pc:graphicFrameChg chg="mod">
          <ac:chgData name="carmen velasco alcazar" userId="a67bfb6ad19438ce" providerId="LiveId" clId="{964080B1-E119-4737-B880-3680D079AEA5}" dt="2026-03-02T11:29:54.646" v="2" actId="1076"/>
          <ac:graphicFrameMkLst>
            <pc:docMk/>
            <pc:sldMk cId="0" sldId="260"/>
            <ac:graphicFrameMk id="6" creationId="{D0415426-4754-4B1E-B748-841D7377B7E8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5F765-59DF-4CE1-A002-1B5E86855D65}" type="datetimeFigureOut">
              <a:rPr lang="es-ES" smtClean="0"/>
              <a:t>02/03/2026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CD70F-F27A-4000-BCC1-06B4A1FDC62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1722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CD70F-F27A-4000-BCC1-06B4A1FDC62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5134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35DB25F7-A562-692C-3D36-702877A83AD7}"/>
              </a:ext>
            </a:extLst>
          </p:cNvPr>
          <p:cNvSpPr/>
          <p:nvPr/>
        </p:nvSpPr>
        <p:spPr>
          <a:xfrm>
            <a:off x="6227912" y="3211505"/>
            <a:ext cx="2321930" cy="13776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AB7808D6-2F98-CD07-F2AE-12F517AD7F20}"/>
              </a:ext>
            </a:extLst>
          </p:cNvPr>
          <p:cNvSpPr/>
          <p:nvPr/>
        </p:nvSpPr>
        <p:spPr>
          <a:xfrm>
            <a:off x="6281419" y="2732017"/>
            <a:ext cx="2149117" cy="36899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CE599CDF-C9A5-B834-F495-AE3AE10E878F}"/>
              </a:ext>
            </a:extLst>
          </p:cNvPr>
          <p:cNvSpPr/>
          <p:nvPr/>
        </p:nvSpPr>
        <p:spPr>
          <a:xfrm>
            <a:off x="5578534" y="2254438"/>
            <a:ext cx="1678300" cy="35558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34 mujeres (62%)</a:t>
            </a:r>
            <a:endParaRPr lang="es-ES" sz="1400" dirty="0"/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692776EC-1AD1-014B-FE30-8844A62A3383}"/>
              </a:ext>
            </a:extLst>
          </p:cNvPr>
          <p:cNvSpPr/>
          <p:nvPr/>
        </p:nvSpPr>
        <p:spPr>
          <a:xfrm>
            <a:off x="4257364" y="4270950"/>
            <a:ext cx="1856033" cy="691531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160591D8-0C26-12D1-6DB9-B12E0ABEE4C3}"/>
              </a:ext>
            </a:extLst>
          </p:cNvPr>
          <p:cNvSpPr/>
          <p:nvPr/>
        </p:nvSpPr>
        <p:spPr>
          <a:xfrm>
            <a:off x="2287612" y="4237388"/>
            <a:ext cx="1876716" cy="710655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CE8EE351-9AC8-59E4-2C4B-482686BF4A61}"/>
              </a:ext>
            </a:extLst>
          </p:cNvPr>
          <p:cNvSpPr/>
          <p:nvPr/>
        </p:nvSpPr>
        <p:spPr>
          <a:xfrm>
            <a:off x="251520" y="1476632"/>
            <a:ext cx="5184576" cy="150117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7585FED-8A2C-DA2F-8DB3-D856EFB64AAB}"/>
              </a:ext>
            </a:extLst>
          </p:cNvPr>
          <p:cNvSpPr txBox="1"/>
          <p:nvPr/>
        </p:nvSpPr>
        <p:spPr>
          <a:xfrm>
            <a:off x="1187624" y="699542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M.C. Velasco Alcázar</a:t>
            </a:r>
            <a:r>
              <a:rPr lang="es-ES" sz="80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F. Campello 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 A. Heredia Carrillo,  M.I.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Velayos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Aguilera,</a:t>
            </a:r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F.J. Bravo Gutiérrez,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O. Meca Birlanga, M. Hernández Olivo R</a:t>
            </a:r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80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Ibáñez Meléndez, </a:t>
            </a:r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M. Guillamón Sánchez, A.</a:t>
            </a:r>
            <a:r>
              <a:rPr lang="es-ES" sz="80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Santa Cruz Siminiani</a:t>
            </a:r>
            <a:endParaRPr lang="es-ES" sz="800" b="1" i="0" dirty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ES" sz="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Hospital Universitario Santa Lucía, Cartagena, Murcia, España.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BC90241-6A2D-352E-AC1D-AFF7C96492F4}"/>
              </a:ext>
            </a:extLst>
          </p:cNvPr>
          <p:cNvSpPr txBox="1"/>
          <p:nvPr/>
        </p:nvSpPr>
        <p:spPr>
          <a:xfrm>
            <a:off x="1223120" y="123478"/>
            <a:ext cx="79208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Eficacia de las terapias biológicas en asma grave en vida real: experiencia de una unidad especializada.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95D28BC-92C3-C412-DE30-8103A6E438DF}"/>
              </a:ext>
            </a:extLst>
          </p:cNvPr>
          <p:cNvSpPr txBox="1"/>
          <p:nvPr/>
        </p:nvSpPr>
        <p:spPr>
          <a:xfrm>
            <a:off x="313984" y="1576624"/>
            <a:ext cx="4981517" cy="1355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desarrollo de terapias biológicas dirigidas ha transformado el abordaje del asma grave, facilitando un mejor control de la enfermedad.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Contar con datos obtenidos en vida real resulta fundamental para elegir el biológico más adecuado según el fenotipo y las características de cada paciente. </a:t>
            </a:r>
            <a:endParaRPr lang="es-ES_tradnl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A9DDAAE8-42DF-C80E-8EC5-C6A5E5D1B0E5}"/>
              </a:ext>
            </a:extLst>
          </p:cNvPr>
          <p:cNvGrpSpPr/>
          <p:nvPr/>
        </p:nvGrpSpPr>
        <p:grpSpPr>
          <a:xfrm>
            <a:off x="226682" y="3352500"/>
            <a:ext cx="4561341" cy="553992"/>
            <a:chOff x="328478" y="3109946"/>
            <a:chExt cx="2860706" cy="553992"/>
          </a:xfrm>
        </p:grpSpPr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FE880ED6-4594-EFDC-ADAE-72C18F7A1761}"/>
                </a:ext>
              </a:extLst>
            </p:cNvPr>
            <p:cNvSpPr/>
            <p:nvPr/>
          </p:nvSpPr>
          <p:spPr>
            <a:xfrm>
              <a:off x="328478" y="3109946"/>
              <a:ext cx="2860706" cy="553992"/>
            </a:xfrm>
            <a:prstGeom prst="round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9FF37F22-CE11-5D05-F335-4A706FFC5004}"/>
                </a:ext>
              </a:extLst>
            </p:cNvPr>
            <p:cNvSpPr txBox="1"/>
            <p:nvPr/>
          </p:nvSpPr>
          <p:spPr>
            <a:xfrm>
              <a:off x="345582" y="3158474"/>
              <a:ext cx="27197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Comparar la eficacia de los distintos tratamientos biológicos utilizados en una cohorte de pacientes con asma grave.</a:t>
              </a: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04F4F54F-4855-E218-F7A0-BA9593F28437}"/>
              </a:ext>
            </a:extLst>
          </p:cNvPr>
          <p:cNvGrpSpPr/>
          <p:nvPr/>
        </p:nvGrpSpPr>
        <p:grpSpPr>
          <a:xfrm>
            <a:off x="219075" y="4329263"/>
            <a:ext cx="5919428" cy="601391"/>
            <a:chOff x="329070" y="4116865"/>
            <a:chExt cx="5919428" cy="601391"/>
          </a:xfrm>
        </p:grpSpPr>
        <p:sp>
          <p:nvSpPr>
            <p:cNvPr id="19" name="Rectángulo: esquinas redondeadas 18">
              <a:extLst>
                <a:ext uri="{FF2B5EF4-FFF2-40B4-BE49-F238E27FC236}">
                  <a16:creationId xmlns:a16="http://schemas.microsoft.com/office/drawing/2014/main" id="{2A5684EB-2A9C-F3C9-45FA-6EE06CA1007E}"/>
                </a:ext>
              </a:extLst>
            </p:cNvPr>
            <p:cNvSpPr/>
            <p:nvPr/>
          </p:nvSpPr>
          <p:spPr>
            <a:xfrm>
              <a:off x="329070" y="4116865"/>
              <a:ext cx="1970372" cy="601391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A52C6C85-FD63-6E5B-A061-7F23A289B0D3}"/>
                </a:ext>
              </a:extLst>
            </p:cNvPr>
            <p:cNvSpPr txBox="1"/>
            <p:nvPr/>
          </p:nvSpPr>
          <p:spPr>
            <a:xfrm>
              <a:off x="361515" y="4179675"/>
              <a:ext cx="20036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Estudio observacional, retrospectivo y </a:t>
              </a:r>
              <a:r>
                <a:rPr lang="es-E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unicéntrico</a:t>
              </a:r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F9DA521D-3D78-6D29-5202-25F5D84193C5}"/>
                </a:ext>
              </a:extLst>
            </p:cNvPr>
            <p:cNvSpPr txBox="1"/>
            <p:nvPr/>
          </p:nvSpPr>
          <p:spPr>
            <a:xfrm>
              <a:off x="2385750" y="4173077"/>
              <a:ext cx="20388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200" kern="1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55</a:t>
              </a:r>
              <a:r>
                <a:rPr lang="es-ES_tradnl" sz="1200" kern="1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pacientes valorados en la unidad de asma grave</a:t>
              </a:r>
              <a:endParaRPr lang="es-ES" sz="1200" dirty="0"/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B0692B96-06B1-AF61-2A82-D019B247C92C}"/>
                </a:ext>
              </a:extLst>
            </p:cNvPr>
            <p:cNvSpPr txBox="1"/>
            <p:nvPr/>
          </p:nvSpPr>
          <p:spPr>
            <a:xfrm>
              <a:off x="4370868" y="4129278"/>
              <a:ext cx="18776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Completaron 12 meses de tratamiento biológico.</a:t>
              </a:r>
            </a:p>
          </p:txBody>
        </p:sp>
      </p:grp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12BBC606-684A-04C7-F389-85143264EEE0}"/>
              </a:ext>
            </a:extLst>
          </p:cNvPr>
          <p:cNvSpPr/>
          <p:nvPr/>
        </p:nvSpPr>
        <p:spPr>
          <a:xfrm>
            <a:off x="313438" y="1310469"/>
            <a:ext cx="1513580" cy="2223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E40E3772-CD51-CC5D-E4DF-30DC21A19475}"/>
              </a:ext>
            </a:extLst>
          </p:cNvPr>
          <p:cNvSpPr/>
          <p:nvPr/>
        </p:nvSpPr>
        <p:spPr>
          <a:xfrm>
            <a:off x="313438" y="3134798"/>
            <a:ext cx="1159010" cy="241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47BE2551-7970-47DC-E2AB-7E67F78774F2}"/>
              </a:ext>
            </a:extLst>
          </p:cNvPr>
          <p:cNvSpPr/>
          <p:nvPr/>
        </p:nvSpPr>
        <p:spPr>
          <a:xfrm>
            <a:off x="313438" y="4099975"/>
            <a:ext cx="2405831" cy="2417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498C5594-E2DE-EC2B-9937-4A251156AEC7}"/>
              </a:ext>
            </a:extLst>
          </p:cNvPr>
          <p:cNvSpPr/>
          <p:nvPr/>
        </p:nvSpPr>
        <p:spPr>
          <a:xfrm>
            <a:off x="5557996" y="1299805"/>
            <a:ext cx="1368152" cy="241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D738A35A-E1BA-49F6-B354-D3A53AE9FB06}"/>
              </a:ext>
            </a:extLst>
          </p:cNvPr>
          <p:cNvSpPr/>
          <p:nvPr/>
        </p:nvSpPr>
        <p:spPr>
          <a:xfrm>
            <a:off x="6624229" y="1834009"/>
            <a:ext cx="1368152" cy="35558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8087CCC-6101-8C52-BC9A-B05F202F5854}"/>
              </a:ext>
            </a:extLst>
          </p:cNvPr>
          <p:cNvSpPr txBox="1"/>
          <p:nvPr/>
        </p:nvSpPr>
        <p:spPr>
          <a:xfrm>
            <a:off x="6673216" y="1846234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55 pacientes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C5E4D94-6B6C-3133-AA33-CA6C1EB903F4}"/>
              </a:ext>
            </a:extLst>
          </p:cNvPr>
          <p:cNvSpPr txBox="1"/>
          <p:nvPr/>
        </p:nvSpPr>
        <p:spPr>
          <a:xfrm>
            <a:off x="6263842" y="274893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E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dad med58 ±13 años. </a:t>
            </a:r>
            <a:endParaRPr lang="es-ES" sz="1400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ABF50B26-5EA4-A0F2-EBA6-CA71089E739C}"/>
              </a:ext>
            </a:extLst>
          </p:cNvPr>
          <p:cNvSpPr txBox="1"/>
          <p:nvPr/>
        </p:nvSpPr>
        <p:spPr>
          <a:xfrm>
            <a:off x="6350370" y="3315550"/>
            <a:ext cx="240583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4 (7.3%) </a:t>
            </a:r>
            <a:r>
              <a:rPr lang="es-ES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Omalizumab</a:t>
            </a:r>
            <a:endParaRPr lang="es-ES" sz="1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28 (51%) Mepolizumab.</a:t>
            </a:r>
          </a:p>
          <a:p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5 (9%) </a:t>
            </a:r>
            <a:r>
              <a:rPr lang="es-ES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Benralizumab</a:t>
            </a:r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6 (10.9%) </a:t>
            </a:r>
            <a:r>
              <a:rPr lang="es-ES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Dupilumab</a:t>
            </a:r>
            <a:endParaRPr lang="es-ES" sz="1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12 </a:t>
            </a:r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(21.8%) 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Tezepelumab</a:t>
            </a:r>
            <a:endParaRPr lang="es-ES" sz="1400" dirty="0"/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222BFD00-A1DF-7874-34B0-37AEFBD82966}"/>
              </a:ext>
            </a:extLst>
          </p:cNvPr>
          <p:cNvSpPr/>
          <p:nvPr/>
        </p:nvSpPr>
        <p:spPr>
          <a:xfrm>
            <a:off x="7429300" y="2254438"/>
            <a:ext cx="1678300" cy="35558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21 hombres (38%)</a:t>
            </a:r>
            <a:endParaRPr lang="es-E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5AA477D-F9CE-9BF5-B8AA-60C07EB4F2C9}"/>
              </a:ext>
            </a:extLst>
          </p:cNvPr>
          <p:cNvSpPr/>
          <p:nvPr/>
        </p:nvSpPr>
        <p:spPr>
          <a:xfrm>
            <a:off x="180964" y="4069065"/>
            <a:ext cx="8795020" cy="9080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5762ECD-13FE-A486-28A2-AC64F9E8E19E}"/>
              </a:ext>
            </a:extLst>
          </p:cNvPr>
          <p:cNvSpPr txBox="1"/>
          <p:nvPr/>
        </p:nvSpPr>
        <p:spPr>
          <a:xfrm>
            <a:off x="168016" y="4084570"/>
            <a:ext cx="8975984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 conjunto, los biológicos mostraron un impacto muy favorable en el control clínico, reducción de exacerbaciones y mejora del perfil inflamatorio, confirmando su efectividad en práctica clínica real.</a:t>
            </a:r>
          </a:p>
          <a:p>
            <a:pPr algn="l">
              <a:buNone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La respuesta diferencial entre moléculas sugiere la importancia de individualizar la elección del biológico según el fenotipo del paciente y los biomarcadores predominantes, especialmente eosinófilos, FENO, IgE y control clínico basal</a:t>
            </a:r>
            <a:r>
              <a:rPr lang="es-E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0415426-4754-4B1E-B748-841D7377B7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230940"/>
              </p:ext>
            </p:extLst>
          </p:nvPr>
        </p:nvGraphicFramePr>
        <p:xfrm>
          <a:off x="2871923" y="215149"/>
          <a:ext cx="5616624" cy="367132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602178">
                  <a:extLst>
                    <a:ext uri="{9D8B030D-6E8A-4147-A177-3AD203B41FA5}">
                      <a16:colId xmlns:a16="http://schemas.microsoft.com/office/drawing/2014/main" val="3504266611"/>
                    </a:ext>
                  </a:extLst>
                </a:gridCol>
                <a:gridCol w="1602178">
                  <a:extLst>
                    <a:ext uri="{9D8B030D-6E8A-4147-A177-3AD203B41FA5}">
                      <a16:colId xmlns:a16="http://schemas.microsoft.com/office/drawing/2014/main" val="1251736039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333962352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814148544"/>
                    </a:ext>
                  </a:extLst>
                </a:gridCol>
              </a:tblGrid>
              <a:tr h="2222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Fármaco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Cambio (Basal → 12m)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1199622712"/>
                  </a:ext>
                </a:extLst>
              </a:tr>
              <a:tr h="2306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MEPOLIZUMAB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EOS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432±386 → 68±55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2880846891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FENO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36±25 → 27±23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2254661950"/>
                  </a:ext>
                </a:extLst>
              </a:tr>
              <a:tr h="2055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2030±880 → 2250±932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554506149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14±5.5 → 17±6.6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832072229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 AQLQ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3.6±1.7 → 4.6±1.6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3875288312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CRISIS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3±2 → 1±0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3018991818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CRISIS GCs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3±1 → 1±0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2077031383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BENRALIZUMAB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EOS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382±129 → 0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2349837644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CRISIS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4±1 → 1±0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3270347879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CRISIS GCs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4±0 → 2±1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4023835226"/>
                  </a:ext>
                </a:extLst>
              </a:tr>
              <a:tr h="2306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DUPILUMAB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IgE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144±96 → 22.5±10.9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59672586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CRISIS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2±1 → 1±0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259332962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CRISIS GCs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2±1 → 2±1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526984674"/>
                  </a:ext>
                </a:extLst>
              </a:tr>
              <a:tr h="2306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TEZEPELUMAB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EOS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338±300 → 148±117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1518473451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FENO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21±14 → 13±5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3172112002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11±4 → 20±3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4193959063"/>
                  </a:ext>
                </a:extLst>
              </a:tr>
              <a:tr h="2306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IgE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288±270 → 109±95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1272817316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CRISIS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4±2 → 1±0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1961380690"/>
                  </a:ext>
                </a:extLst>
              </a:tr>
              <a:tr h="165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CRISIS GCs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3±1 → 0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49766" marR="49766" marT="0" marB="0"/>
                </a:tc>
                <a:extLst>
                  <a:ext uri="{0D108BD9-81ED-4DB2-BD59-A6C34878D82A}">
                    <a16:rowId xmlns:a16="http://schemas.microsoft.com/office/drawing/2014/main" val="2213510146"/>
                  </a:ext>
                </a:extLst>
              </a:tr>
            </a:tbl>
          </a:graphicData>
        </a:graphic>
      </p:graphicFrame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4B92BB3-B997-AC06-8D83-6AF83C28CA3C}"/>
              </a:ext>
            </a:extLst>
          </p:cNvPr>
          <p:cNvSpPr/>
          <p:nvPr/>
        </p:nvSpPr>
        <p:spPr>
          <a:xfrm>
            <a:off x="323528" y="3851438"/>
            <a:ext cx="2405831" cy="2417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53E5CA0-9564-D402-CB06-1B9FB2237D8D}"/>
              </a:ext>
            </a:extLst>
          </p:cNvPr>
          <p:cNvSpPr/>
          <p:nvPr/>
        </p:nvSpPr>
        <p:spPr>
          <a:xfrm>
            <a:off x="1259632" y="224847"/>
            <a:ext cx="1368152" cy="241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420</Words>
  <Application>Microsoft Office PowerPoint</Application>
  <PresentationFormat>Presentación en pantalla (16:9)</PresentationFormat>
  <Paragraphs>107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carmen velasco alcazar</cp:lastModifiedBy>
  <cp:revision>4</cp:revision>
  <dcterms:created xsi:type="dcterms:W3CDTF">2025-10-16T09:08:13Z</dcterms:created>
  <dcterms:modified xsi:type="dcterms:W3CDTF">2026-03-02T11:30:02Z</dcterms:modified>
</cp:coreProperties>
</file>