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D7C7"/>
    <a:srgbClr val="36715F"/>
    <a:srgbClr val="708A59"/>
    <a:srgbClr val="C3A897"/>
    <a:srgbClr val="005138"/>
    <a:srgbClr val="C792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2454" y="10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A20932-93A6-4922-B014-5E5ED2E9C524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9A242-021C-4C19-B01E-B04DD62DE9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325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9A242-021C-4C19-B01E-B04DD62DE9C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937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diagonales cortadas 17">
            <a:extLst>
              <a:ext uri="{FF2B5EF4-FFF2-40B4-BE49-F238E27FC236}">
                <a16:creationId xmlns:a16="http://schemas.microsoft.com/office/drawing/2014/main" id="{BF5F34E2-53CD-8FB7-D8C4-A67B414258EE}"/>
              </a:ext>
            </a:extLst>
          </p:cNvPr>
          <p:cNvSpPr/>
          <p:nvPr/>
        </p:nvSpPr>
        <p:spPr>
          <a:xfrm rot="10800000">
            <a:off x="179512" y="1490343"/>
            <a:ext cx="8568952" cy="1785273"/>
          </a:xfrm>
          <a:prstGeom prst="snip2DiagRect">
            <a:avLst/>
          </a:prstGeom>
          <a:solidFill>
            <a:srgbClr val="C3D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: esquinas diagonales cortadas 16">
            <a:extLst>
              <a:ext uri="{FF2B5EF4-FFF2-40B4-BE49-F238E27FC236}">
                <a16:creationId xmlns:a16="http://schemas.microsoft.com/office/drawing/2014/main" id="{E1FC7BEE-4B72-7D5E-2E4F-E321D1A47622}"/>
              </a:ext>
            </a:extLst>
          </p:cNvPr>
          <p:cNvSpPr/>
          <p:nvPr/>
        </p:nvSpPr>
        <p:spPr>
          <a:xfrm rot="10800000" flipH="1">
            <a:off x="179512" y="3375146"/>
            <a:ext cx="8568952" cy="1384996"/>
          </a:xfrm>
          <a:prstGeom prst="snip2DiagRect">
            <a:avLst>
              <a:gd name="adj1" fmla="val 0"/>
              <a:gd name="adj2" fmla="val 20959"/>
            </a:avLst>
          </a:prstGeom>
          <a:solidFill>
            <a:srgbClr val="C3D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84C3F45-62F1-1BFC-F096-A145E5FB34BA}"/>
              </a:ext>
            </a:extLst>
          </p:cNvPr>
          <p:cNvSpPr txBox="1"/>
          <p:nvPr/>
        </p:nvSpPr>
        <p:spPr>
          <a:xfrm>
            <a:off x="1213512" y="128950"/>
            <a:ext cx="767896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asma premenstrual: revisión sistemática sobre su </a:t>
            </a:r>
            <a:r>
              <a:rPr lang="es-ES" sz="2500" b="1" dirty="0" err="1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fisiopatogenia</a:t>
            </a:r>
            <a:r>
              <a:rPr lang="es-ES" sz="2500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clínica y tratamiento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6BAEB04-1B1C-8A01-6404-B4426685D288}"/>
              </a:ext>
            </a:extLst>
          </p:cNvPr>
          <p:cNvSpPr txBox="1"/>
          <p:nvPr/>
        </p:nvSpPr>
        <p:spPr>
          <a:xfrm>
            <a:off x="1213512" y="959927"/>
            <a:ext cx="76328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b="0" i="1" dirty="0">
                <a:solidFill>
                  <a:srgbClr val="36715F"/>
                </a:solidFill>
                <a:effectLst/>
                <a:latin typeface="Arial" panose="020B0604020202020204" pitchFamily="34" charset="0"/>
              </a:rPr>
              <a:t>S. Ruiz Rodríguez</a:t>
            </a:r>
            <a:r>
              <a:rPr lang="es-ES" sz="1100" i="1" dirty="0">
                <a:solidFill>
                  <a:srgbClr val="36715F"/>
                </a:solidFill>
                <a:latin typeface="Arial" panose="020B0604020202020204" pitchFamily="34" charset="0"/>
              </a:rPr>
              <a:t>, S. Jiménez Roche, M. Rubio Moreno, C. Álvarez Sonco, M. Pérez Morales, M.C. Morillo Domínguez, J.J. </a:t>
            </a:r>
            <a:r>
              <a:rPr lang="es-ES" sz="1100" i="1" dirty="0" err="1">
                <a:solidFill>
                  <a:srgbClr val="36715F"/>
                </a:solidFill>
                <a:latin typeface="Arial" panose="020B0604020202020204" pitchFamily="34" charset="0"/>
              </a:rPr>
              <a:t>Cebrian</a:t>
            </a:r>
            <a:r>
              <a:rPr lang="es-ES" sz="1100" i="1" dirty="0">
                <a:solidFill>
                  <a:srgbClr val="36715F"/>
                </a:solidFill>
                <a:latin typeface="Arial" panose="020B0604020202020204" pitchFamily="34" charset="0"/>
              </a:rPr>
              <a:t> Gallardo. Servicio de Neumología. Hospital Universitario Costa del Sol (Marbella). </a:t>
            </a:r>
            <a:endParaRPr lang="es-ES" sz="1100" i="1" dirty="0">
              <a:solidFill>
                <a:srgbClr val="36715F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8DCDDB4-BE90-7B07-FD52-B88C537F5927}"/>
              </a:ext>
            </a:extLst>
          </p:cNvPr>
          <p:cNvSpPr txBox="1"/>
          <p:nvPr/>
        </p:nvSpPr>
        <p:spPr>
          <a:xfrm>
            <a:off x="3716236" y="1487745"/>
            <a:ext cx="763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CAF4CA3-6EB4-2905-3B70-E86C5233F796}"/>
              </a:ext>
            </a:extLst>
          </p:cNvPr>
          <p:cNvSpPr txBox="1"/>
          <p:nvPr/>
        </p:nvSpPr>
        <p:spPr>
          <a:xfrm>
            <a:off x="272472" y="1793988"/>
            <a:ext cx="844170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 asma premenstrual (PMA) es un fenotipo clínico caracterizado por el empeoramiento cíclico de los síntomas asmáticos durante los días previos a la menstruación. Se estima que afecta a entre un 20 % y un 30 % de las mujeres asmáticas, y se asocia a un peor control de la enfermedad, mayor riesgo de exacerbaciones, mayor uso de medicación de rescate y más ingresos hospitalarios. Su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fisiopatogenia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se vincula estrechamente a las fluctuaciones hormonales propias del ciclo menstrual, en especial a la caída brusca de estrógenos y progesterona en la fase lútea tardía.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6B40652-2EE7-FB08-D396-F3F3960024CF}"/>
              </a:ext>
            </a:extLst>
          </p:cNvPr>
          <p:cNvSpPr txBox="1"/>
          <p:nvPr/>
        </p:nvSpPr>
        <p:spPr>
          <a:xfrm>
            <a:off x="3716236" y="3388884"/>
            <a:ext cx="763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A3B9699-E3CF-6CC2-310D-9A4389AAB269}"/>
              </a:ext>
            </a:extLst>
          </p:cNvPr>
          <p:cNvSpPr txBox="1"/>
          <p:nvPr/>
        </p:nvSpPr>
        <p:spPr>
          <a:xfrm>
            <a:off x="272472" y="3706507"/>
            <a:ext cx="8462656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Se realizó una revisión sistemática siguiendo los criterios PRISMA 2020. Se buscaron estudios en PubMed,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Embase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Scopus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Web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y Cochrane (2015-2025, inglés o español, humanos), incluyendo solo evidencia de alta calidad (revisiones sistemáticas, metaanálisis, ensayos clínicos, cohortes bien diseñadas) sobre PMA.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: esquinas diagonales cortadas 16">
            <a:extLst>
              <a:ext uri="{FF2B5EF4-FFF2-40B4-BE49-F238E27FC236}">
                <a16:creationId xmlns:a16="http://schemas.microsoft.com/office/drawing/2014/main" id="{47F69769-0608-97DD-E947-5E1B7146C6D5}"/>
              </a:ext>
            </a:extLst>
          </p:cNvPr>
          <p:cNvSpPr/>
          <p:nvPr/>
        </p:nvSpPr>
        <p:spPr>
          <a:xfrm rot="10800000" flipH="1">
            <a:off x="1186412" y="143849"/>
            <a:ext cx="7778075" cy="3480180"/>
          </a:xfrm>
          <a:prstGeom prst="snip2DiagRect">
            <a:avLst>
              <a:gd name="adj1" fmla="val 0"/>
              <a:gd name="adj2" fmla="val 11158"/>
            </a:avLst>
          </a:prstGeom>
          <a:solidFill>
            <a:srgbClr val="C3D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: esquinas diagonales cortadas 15">
            <a:extLst>
              <a:ext uri="{FF2B5EF4-FFF2-40B4-BE49-F238E27FC236}">
                <a16:creationId xmlns:a16="http://schemas.microsoft.com/office/drawing/2014/main" id="{9442489B-99DC-1C03-15E3-6E9DC5FEB372}"/>
              </a:ext>
            </a:extLst>
          </p:cNvPr>
          <p:cNvSpPr/>
          <p:nvPr/>
        </p:nvSpPr>
        <p:spPr>
          <a:xfrm rot="10800000" flipH="1">
            <a:off x="167922" y="3680002"/>
            <a:ext cx="8704007" cy="1193972"/>
          </a:xfrm>
          <a:prstGeom prst="snip2DiagRect">
            <a:avLst>
              <a:gd name="adj1" fmla="val 0"/>
              <a:gd name="adj2" fmla="val 33290"/>
            </a:avLst>
          </a:prstGeom>
          <a:solidFill>
            <a:srgbClr val="C3D7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93DF0AB-6D0A-60D1-B155-7FB6453EFEF2}"/>
              </a:ext>
            </a:extLst>
          </p:cNvPr>
          <p:cNvSpPr txBox="1"/>
          <p:nvPr/>
        </p:nvSpPr>
        <p:spPr>
          <a:xfrm>
            <a:off x="1285480" y="365382"/>
            <a:ext cx="7632848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380" dirty="0">
                <a:latin typeface="Arial" panose="020B0604020202020204" pitchFamily="34" charset="0"/>
                <a:cs typeface="Arial" panose="020B0604020202020204" pitchFamily="34" charset="0"/>
              </a:rPr>
              <a:t>Se incluyeron 12 estudios relevantes. La prevalencia de PMA varía (20-30%) y el perfil de mujeres suele ser de mayor edad, asmáticas más graves y con mayor frecuencia de obesidad, dismenorrea y síndrome premenstrual. Fisiopatológicamente, las fluctuaciones de estrógeno/progesterona en fase lútea tardía desencadenan inflamación de la vía aérea: se potencia la inflamación tipo 2 y también vías Th17/neutrofílicas, debido a efectos proinflamatorios de los estrógenos. Muchas pacientes presentan caída ≥20% del PEF premenstrual y aumento de disnea. El PMA se asocia con asma mal controlada y más exacerbaciones. Los principales diagnósticos diferenciales son mal control crónico del asma y otras causas de disnea cíclica (</a:t>
            </a:r>
            <a:r>
              <a:rPr lang="es-ES" sz="1380" dirty="0" err="1"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s-ES" sz="1380" dirty="0">
                <a:latin typeface="Arial" panose="020B0604020202020204" pitchFamily="34" charset="0"/>
                <a:cs typeface="Arial" panose="020B0604020202020204" pitchFamily="34" charset="0"/>
              </a:rPr>
              <a:t>. ansiedad premenstrual). Terapéuticamente, además de optimizar el tratamiento del asma, se emplean estrategias específicas: antagonistas de leucotrienos (</a:t>
            </a:r>
            <a:r>
              <a:rPr lang="es-ES" sz="1380" dirty="0" err="1">
                <a:latin typeface="Arial" panose="020B0604020202020204" pitchFamily="34" charset="0"/>
                <a:cs typeface="Arial" panose="020B0604020202020204" pitchFamily="34" charset="0"/>
              </a:rPr>
              <a:t>montelukast</a:t>
            </a:r>
            <a:r>
              <a:rPr lang="es-ES" sz="1380" dirty="0">
                <a:latin typeface="Arial" panose="020B0604020202020204" pitchFamily="34" charset="0"/>
                <a:cs typeface="Arial" panose="020B0604020202020204" pitchFamily="34" charset="0"/>
              </a:rPr>
              <a:t>) han demostrado reducir exacerbaciones; la terapia hormonal (anticonceptivos orales continuos o análogos) que elimina o reduce la fluctuación hormonal es efectiva en muchos casos; y en asma grave, los biológicos anti-IL5/IgE ayudan al control. Un plan de acción personalizado y el manejo de comorbilidades (rinitis, síndrome premenstrual) complementan la estrategia.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B765B2-2FDF-87AF-D019-3820227F848A}"/>
              </a:ext>
            </a:extLst>
          </p:cNvPr>
          <p:cNvSpPr txBox="1"/>
          <p:nvPr/>
        </p:nvSpPr>
        <p:spPr>
          <a:xfrm>
            <a:off x="121522" y="3925845"/>
            <a:ext cx="879680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 asma premenstrual es un fenotipo inflamatorio con base hormonal que compromete significativamente el control del asma. Su reconocimiento clínico y un abordaje terapéutico individualizado, desde una perspectiva multidisciplinar entre neumología y ginecología, son clave para mejorar la evolución clínica y la calidad de vida de estas pacientes.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D42ECD2-0904-F3AD-99C2-658A3D2F2509}"/>
              </a:ext>
            </a:extLst>
          </p:cNvPr>
          <p:cNvSpPr txBox="1"/>
          <p:nvPr/>
        </p:nvSpPr>
        <p:spPr>
          <a:xfrm>
            <a:off x="4355976" y="78882"/>
            <a:ext cx="763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382575-217C-8B4E-8968-284B84D3BFD2}"/>
              </a:ext>
            </a:extLst>
          </p:cNvPr>
          <p:cNvSpPr txBox="1"/>
          <p:nvPr/>
        </p:nvSpPr>
        <p:spPr>
          <a:xfrm>
            <a:off x="3707904" y="3650897"/>
            <a:ext cx="763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671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494</Words>
  <Application>Microsoft Office PowerPoint</Application>
  <PresentationFormat>Presentación en pantalla (16:9)</PresentationFormat>
  <Paragraphs>11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rafael ruiz</cp:lastModifiedBy>
  <cp:revision>10</cp:revision>
  <dcterms:created xsi:type="dcterms:W3CDTF">2025-10-16T09:08:13Z</dcterms:created>
  <dcterms:modified xsi:type="dcterms:W3CDTF">2026-03-01T21:39:47Z</dcterms:modified>
</cp:coreProperties>
</file>