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8"/>
  </p:notesMasterIdLst>
  <p:sldIdLst>
    <p:sldId id="256" r:id="rId6"/>
    <p:sldId id="257" r:id="rId7"/>
  </p:sldIdLst>
  <p:sldSz cx="18288000" cy="10287000"/>
  <p:notesSz cx="6858000" cy="9144000"/>
  <p:embeddedFontLst>
    <p:embeddedFont>
      <p:font typeface="Arial" charset="1" panose="020B0604020202020204"/>
      <p:regular r:id="rId11"/>
    </p:embeddedFont>
    <p:embeddedFont>
      <p:font typeface="Arial Bold" charset="1" panose="020B0704020202020204"/>
      <p:regular r:id="rId12"/>
    </p:embeddedFont>
    <p:embeddedFont>
      <p:font typeface="Arial Bold Italics" charset="1" panose="020B0704020202090204"/>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notesSlides/notesSlide1.xml" Type="http://schemas.openxmlformats.org/officeDocument/2006/relationships/note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notesSlides/notesSlide2.xml" Type="http://schemas.openxmlformats.org/officeDocument/2006/relationships/notesSlide"/><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notesMasters/notesMaster1.xml" Type="http://schemas.openxmlformats.org/officeDocument/2006/relationships/notesMaster"/><Relationship Id="rId9" Target="theme/theme2.xml" Type="http://schemas.openxmlformats.org/officeDocument/2006/relationships/them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El asma es una enfermedad inflamatoria crónica en la que los bronquios se estrechan y se inflaman, produciendo disnea, tos, sibilancias y sensación de opresión torácica. La mayoría de los pacientes mejora con inhaladores, pero existe un grupo que, pese a recibir múltiples tratamientos, continúa presentando crisis frecuentes, necesidad de corticoides orales y una calidad de vida limitada. A este grupo lo denominamos asma grave de difícil control.</a:t>
            </a:r>
          </a:p>
          <a:p>
            <a:r>
              <a:rPr lang="en-US"/>
              <a:t/>
            </a:r>
          </a:p>
          <a:p>
            <a:r>
              <a:rPr lang="en-US"/>
              <a:t>En este contexto aparece tezepelumab, un tratamiento biológico que actúa bloqueando la TSLP, una señal muy precoz en la cascada inflamatoria. Lo relevante es que actúa “más arriba” que otros biológicos, lo que le permite intervenir en diferentes vías inflamatorias y, por tanto, ser potencialmente eficaz tanto en asma T2 como en asma no T2.</a:t>
            </a:r>
          </a:p>
          <a:p>
            <a:r>
              <a:rPr lang="en-US"/>
              <a:t/>
            </a:r>
          </a:p>
          <a:p>
            <a:r>
              <a:rPr lang="en-US"/>
              <a:t>Recordemos que el asma T2 es el fenotipo más frecuente e incluye el asma alérgica y la eosinofílica, mientras que el asma no T2 corresponde a pacientes sin alergia clara ni eosinofilia elevada, grupo que tradicionalmente ha tenido menos opciones terapéuticas biológicas.</a:t>
            </a:r>
          </a:p>
          <a:p>
            <a:r>
              <a:rPr lang="en-US"/>
              <a:t/>
            </a:r>
          </a:p>
          <a:p>
            <a:r>
              <a:rPr lang="en-US"/>
              <a:t>En nuestro estudio quisimos responder a una pregunta sencilla:</a:t>
            </a:r>
          </a:p>
          <a:p>
            <a:r>
              <a:rPr lang="en-US"/>
              <a:t>¿Tezepelumab funciona mejor cuando se utiliza como primer biológico —pacientes naïve— o cuando el paciente cambia desde otro biológico —lo que llamamos switch?</a:t>
            </a:r>
          </a:p>
          <a:p>
            <a:r>
              <a:rPr lang="en-US"/>
              <a:t>Para evaluarlo analizamos 32 pacientes y utilizamos la escala EXACTO, que mide cuatro aspectos fundamentales: número de exacerbaciones, control del asma mediante ACT, función pulmonar (FEV1) y necesidad de corticoides orales.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cuanto a los resultados, observamos que en los pacientes naïve la eficacia fue claramente superior. No hubo ningún no respondedor, la mejoría en el ACT fue de +7 puntos —cuando con +3 ya hablamos de relevancia clínica—, las exacerbaciones se redujeron un 80% y la dependencia de corticoides orales disminuyó un 54%. En términos prácticos, esto supone menos crisis, menos ingresos y menos efectos secundarios asociados a los corticoides.</a:t>
            </a:r>
          </a:p>
          <a:p>
            <a:r>
              <a:rPr lang="en-US"/>
              <a:t/>
            </a:r>
          </a:p>
          <a:p>
            <a:r>
              <a:rPr lang="en-US"/>
              <a:t>En cambio, en el grupo switch encontramos un 18,8% de no respondedores, la mejoría en ACT fue de solo +2 puntos —no clínicamente significativa— y aunque hubo reducción de crisis y corticoides, fue menos marcada. Esto sugiere que el impacto de tezepelumab es mayor cuando se utiliza como primera opción biológica.</a:t>
            </a:r>
          </a:p>
          <a:p>
            <a:r>
              <a:rPr lang="en-US"/>
              <a:t/>
            </a:r>
          </a:p>
          <a:p>
            <a:r>
              <a:rPr lang="en-US"/>
              <a:t>Al analizar los resultados según el tipo de asma encontramos uno de los hallazgos más interesantes. En los pacientes con asma no T2, históricamente más difíciles de tratar, se observó una reducción del 93% de exacerbaciones, una mejoría de +5,4 puntos en ACT y un aumento del 7% en FEV1. Esto indica una mejoría clínica y funcional muy relevante en un grupo con pocas alternativas previas.</a:t>
            </a:r>
          </a:p>
          <a:p>
            <a:r>
              <a:rPr lang="en-US"/>
              <a:t/>
            </a:r>
          </a:p>
          <a:p>
            <a:r>
              <a:rPr lang="en-US"/>
              <a:t>Por su parte, los pacientes con asma T2 mostraron una mejoría similar en síntomas y función pulmonar —+5 en ACT y +8% en FEV1—, pero además destacaron por una marcada reducción de la inflamación biológica, con un descenso del 47% en eosinófilos y FeNO. Es decir, no solo mejoran clínicamente, sino que se modula de forma directa el mecanismo inflamatorio subyacente. Dentro de este grupo, el fenotipo eosinofílico fue el que mostró mejor respuesta inflamatoria, mientras que los fenotipos alérgico y mixto destacaron por mayor ganancia funcional.</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png" Type="http://schemas.openxmlformats.org/officeDocument/2006/relationships/image"/><Relationship Id="rId6" Target="../media/image4.png" Type="http://schemas.openxmlformats.org/officeDocument/2006/relationships/image"/><Relationship Id="rId7" Target="../media/image5.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2.png" Type="http://schemas.openxmlformats.org/officeDocument/2006/relationships/image"/><Relationship Id="rId4" Target="../media/image1.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84035" y="3386067"/>
            <a:ext cx="7082194" cy="685383"/>
            <a:chOff x="0" y="0"/>
            <a:chExt cx="342528" cy="33148"/>
          </a:xfrm>
        </p:grpSpPr>
        <p:sp>
          <p:nvSpPr>
            <p:cNvPr name="Freeform 3" id="3"/>
            <p:cNvSpPr/>
            <p:nvPr/>
          </p:nvSpPr>
          <p:spPr>
            <a:xfrm flipH="false" flipV="false" rot="0">
              <a:off x="0" y="0"/>
              <a:ext cx="342528" cy="33148"/>
            </a:xfrm>
            <a:custGeom>
              <a:avLst/>
              <a:gdLst/>
              <a:ahLst/>
              <a:cxnLst/>
              <a:rect r="r" b="b" t="t" l="l"/>
              <a:pathLst>
                <a:path h="33148" w="342528">
                  <a:moveTo>
                    <a:pt x="16574" y="0"/>
                  </a:moveTo>
                  <a:lnTo>
                    <a:pt x="325954" y="0"/>
                  </a:lnTo>
                  <a:cubicBezTo>
                    <a:pt x="335108" y="0"/>
                    <a:pt x="342528" y="7421"/>
                    <a:pt x="342528" y="16574"/>
                  </a:cubicBezTo>
                  <a:lnTo>
                    <a:pt x="342528" y="16574"/>
                  </a:lnTo>
                  <a:cubicBezTo>
                    <a:pt x="342528" y="25728"/>
                    <a:pt x="335108" y="33148"/>
                    <a:pt x="325954" y="33148"/>
                  </a:cubicBezTo>
                  <a:lnTo>
                    <a:pt x="16574" y="33148"/>
                  </a:lnTo>
                  <a:cubicBezTo>
                    <a:pt x="7421" y="33148"/>
                    <a:pt x="0" y="25728"/>
                    <a:pt x="0" y="16574"/>
                  </a:cubicBezTo>
                  <a:lnTo>
                    <a:pt x="0" y="16574"/>
                  </a:lnTo>
                  <a:cubicBezTo>
                    <a:pt x="0" y="7421"/>
                    <a:pt x="7421" y="0"/>
                    <a:pt x="16574" y="0"/>
                  </a:cubicBezTo>
                  <a:close/>
                </a:path>
              </a:pathLst>
            </a:custGeom>
            <a:solidFill>
              <a:srgbClr val="B56625">
                <a:alpha val="56863"/>
              </a:srgbClr>
            </a:solidFill>
          </p:spPr>
        </p:sp>
        <p:sp>
          <p:nvSpPr>
            <p:cNvPr name="TextBox 4" id="4"/>
            <p:cNvSpPr txBox="true"/>
            <p:nvPr/>
          </p:nvSpPr>
          <p:spPr>
            <a:xfrm>
              <a:off x="0" y="-38100"/>
              <a:ext cx="342528" cy="71248"/>
            </a:xfrm>
            <a:prstGeom prst="rect">
              <a:avLst/>
            </a:prstGeom>
          </p:spPr>
          <p:txBody>
            <a:bodyPr anchor="ctr" rtlCol="false" tIns="50800" lIns="50800" bIns="50800" rIns="50800"/>
            <a:lstStyle/>
            <a:p>
              <a:pPr algn="ctr">
                <a:lnSpc>
                  <a:spcPts val="2659"/>
                </a:lnSpc>
                <a:spcBef>
                  <a:spcPct val="0"/>
                </a:spcBef>
              </a:pPr>
            </a:p>
          </p:txBody>
        </p:sp>
      </p:grpSp>
      <p:sp>
        <p:nvSpPr>
          <p:cNvPr name="Freeform 5" id="5"/>
          <p:cNvSpPr/>
          <p:nvPr/>
        </p:nvSpPr>
        <p:spPr>
          <a:xfrm flipH="false" flipV="false" rot="0">
            <a:off x="16776748" y="9046099"/>
            <a:ext cx="1409418" cy="1240901"/>
          </a:xfrm>
          <a:custGeom>
            <a:avLst/>
            <a:gdLst/>
            <a:ahLst/>
            <a:cxnLst/>
            <a:rect r="r" b="b" t="t" l="l"/>
            <a:pathLst>
              <a:path h="1240901" w="1409418">
                <a:moveTo>
                  <a:pt x="0" y="0"/>
                </a:moveTo>
                <a:lnTo>
                  <a:pt x="1409418" y="0"/>
                </a:lnTo>
                <a:lnTo>
                  <a:pt x="1409418" y="1240901"/>
                </a:lnTo>
                <a:lnTo>
                  <a:pt x="0" y="1240901"/>
                </a:lnTo>
                <a:lnTo>
                  <a:pt x="0" y="0"/>
                </a:lnTo>
                <a:close/>
              </a:path>
            </a:pathLst>
          </a:custGeom>
          <a:blipFill>
            <a:blip r:embed="rId3"/>
            <a:stretch>
              <a:fillRect l="0" t="0" r="0" b="0"/>
            </a:stretch>
          </a:blipFill>
        </p:spPr>
      </p:sp>
      <p:sp>
        <p:nvSpPr>
          <p:cNvPr name="Freeform 6" id="6"/>
          <p:cNvSpPr/>
          <p:nvPr/>
        </p:nvSpPr>
        <p:spPr>
          <a:xfrm flipH="false" flipV="false" rot="0">
            <a:off x="0" y="0"/>
            <a:ext cx="1768070" cy="1953216"/>
          </a:xfrm>
          <a:custGeom>
            <a:avLst/>
            <a:gdLst/>
            <a:ahLst/>
            <a:cxnLst/>
            <a:rect r="r" b="b" t="t" l="l"/>
            <a:pathLst>
              <a:path h="1953216" w="1768070">
                <a:moveTo>
                  <a:pt x="0" y="0"/>
                </a:moveTo>
                <a:lnTo>
                  <a:pt x="1768070" y="0"/>
                </a:lnTo>
                <a:lnTo>
                  <a:pt x="1768070" y="1953216"/>
                </a:lnTo>
                <a:lnTo>
                  <a:pt x="0" y="1953216"/>
                </a:lnTo>
                <a:lnTo>
                  <a:pt x="0" y="0"/>
                </a:lnTo>
                <a:close/>
              </a:path>
            </a:pathLst>
          </a:custGeom>
          <a:blipFill>
            <a:blip r:embed="rId4"/>
            <a:stretch>
              <a:fillRect l="0" t="0" r="-14203" b="0"/>
            </a:stretch>
          </a:blipFill>
        </p:spPr>
      </p:sp>
      <p:sp>
        <p:nvSpPr>
          <p:cNvPr name="Freeform 7" id="7"/>
          <p:cNvSpPr/>
          <p:nvPr/>
        </p:nvSpPr>
        <p:spPr>
          <a:xfrm flipH="false" flipV="false" rot="0">
            <a:off x="1727680" y="1668431"/>
            <a:ext cx="14832639" cy="1770924"/>
          </a:xfrm>
          <a:custGeom>
            <a:avLst/>
            <a:gdLst/>
            <a:ahLst/>
            <a:cxnLst/>
            <a:rect r="r" b="b" t="t" l="l"/>
            <a:pathLst>
              <a:path h="1770924" w="14832639">
                <a:moveTo>
                  <a:pt x="0" y="0"/>
                </a:moveTo>
                <a:lnTo>
                  <a:pt x="14832640" y="0"/>
                </a:lnTo>
                <a:lnTo>
                  <a:pt x="14832640" y="1770923"/>
                </a:lnTo>
                <a:lnTo>
                  <a:pt x="0" y="1770923"/>
                </a:lnTo>
                <a:lnTo>
                  <a:pt x="0" y="0"/>
                </a:lnTo>
                <a:close/>
              </a:path>
            </a:pathLst>
          </a:custGeom>
          <a:blipFill>
            <a:blip r:embed="rId5"/>
            <a:stretch>
              <a:fillRect l="-14297" t="0" r="-14297" b="-2577"/>
            </a:stretch>
          </a:blipFill>
        </p:spPr>
      </p:sp>
      <p:grpSp>
        <p:nvGrpSpPr>
          <p:cNvPr name="Group 8" id="8"/>
          <p:cNvGrpSpPr/>
          <p:nvPr/>
        </p:nvGrpSpPr>
        <p:grpSpPr>
          <a:xfrm rot="0">
            <a:off x="9985924" y="3386067"/>
            <a:ext cx="6415455" cy="742049"/>
            <a:chOff x="0" y="0"/>
            <a:chExt cx="310281" cy="35889"/>
          </a:xfrm>
        </p:grpSpPr>
        <p:sp>
          <p:nvSpPr>
            <p:cNvPr name="Freeform 9" id="9"/>
            <p:cNvSpPr/>
            <p:nvPr/>
          </p:nvSpPr>
          <p:spPr>
            <a:xfrm flipH="false" flipV="false" rot="0">
              <a:off x="0" y="0"/>
              <a:ext cx="310281" cy="35889"/>
            </a:xfrm>
            <a:custGeom>
              <a:avLst/>
              <a:gdLst/>
              <a:ahLst/>
              <a:cxnLst/>
              <a:rect r="r" b="b" t="t" l="l"/>
              <a:pathLst>
                <a:path h="35889" w="310281">
                  <a:moveTo>
                    <a:pt x="17944" y="0"/>
                  </a:moveTo>
                  <a:lnTo>
                    <a:pt x="292337" y="0"/>
                  </a:lnTo>
                  <a:cubicBezTo>
                    <a:pt x="302247" y="0"/>
                    <a:pt x="310281" y="8034"/>
                    <a:pt x="310281" y="17944"/>
                  </a:cubicBezTo>
                  <a:lnTo>
                    <a:pt x="310281" y="17944"/>
                  </a:lnTo>
                  <a:cubicBezTo>
                    <a:pt x="310281" y="22704"/>
                    <a:pt x="308391" y="27268"/>
                    <a:pt x="305026" y="30633"/>
                  </a:cubicBezTo>
                  <a:cubicBezTo>
                    <a:pt x="301660" y="33998"/>
                    <a:pt x="297096" y="35889"/>
                    <a:pt x="292337" y="35889"/>
                  </a:cubicBezTo>
                  <a:lnTo>
                    <a:pt x="17944" y="35889"/>
                  </a:lnTo>
                  <a:cubicBezTo>
                    <a:pt x="13185" y="35889"/>
                    <a:pt x="8621" y="33998"/>
                    <a:pt x="5256" y="30633"/>
                  </a:cubicBezTo>
                  <a:cubicBezTo>
                    <a:pt x="1891" y="27268"/>
                    <a:pt x="0" y="22704"/>
                    <a:pt x="0" y="17944"/>
                  </a:cubicBezTo>
                  <a:lnTo>
                    <a:pt x="0" y="17944"/>
                  </a:lnTo>
                  <a:cubicBezTo>
                    <a:pt x="0" y="13185"/>
                    <a:pt x="1891" y="8621"/>
                    <a:pt x="5256" y="5256"/>
                  </a:cubicBezTo>
                  <a:cubicBezTo>
                    <a:pt x="8621" y="1891"/>
                    <a:pt x="13185" y="0"/>
                    <a:pt x="17944" y="0"/>
                  </a:cubicBezTo>
                  <a:close/>
                </a:path>
              </a:pathLst>
            </a:custGeom>
            <a:solidFill>
              <a:srgbClr val="29654B">
                <a:alpha val="56863"/>
              </a:srgbClr>
            </a:solidFill>
          </p:spPr>
        </p:sp>
        <p:sp>
          <p:nvSpPr>
            <p:cNvPr name="TextBox 10" id="10"/>
            <p:cNvSpPr txBox="true"/>
            <p:nvPr/>
          </p:nvSpPr>
          <p:spPr>
            <a:xfrm>
              <a:off x="0" y="-38100"/>
              <a:ext cx="310281" cy="73989"/>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884035" y="4960335"/>
            <a:ext cx="5315422" cy="3709035"/>
          </a:xfrm>
          <a:prstGeom prst="rect">
            <a:avLst/>
          </a:prstGeom>
        </p:spPr>
        <p:txBody>
          <a:bodyPr anchor="t" rtlCol="false" tIns="0" lIns="0" bIns="0" rIns="0">
            <a:spAutoFit/>
          </a:bodyPr>
          <a:lstStyle/>
          <a:p>
            <a:pPr algn="l">
              <a:lnSpc>
                <a:spcPts val="2940"/>
              </a:lnSpc>
              <a:spcBef>
                <a:spcPct val="0"/>
              </a:spcBef>
            </a:pPr>
            <a:r>
              <a:rPr lang="en-US" sz="2100">
                <a:solidFill>
                  <a:srgbClr val="7A0000"/>
                </a:solidFill>
                <a:latin typeface="Arial"/>
                <a:ea typeface="Arial"/>
                <a:cs typeface="Arial"/>
                <a:sym typeface="Arial"/>
              </a:rPr>
              <a:t>Tezepelumab</a:t>
            </a:r>
            <a:r>
              <a:rPr lang="en-US" sz="2100">
                <a:solidFill>
                  <a:srgbClr val="251818"/>
                </a:solidFill>
                <a:latin typeface="Arial"/>
                <a:ea typeface="Arial"/>
                <a:cs typeface="Arial"/>
                <a:sym typeface="Arial"/>
              </a:rPr>
              <a:t> es un tratamiento biológico que bloquea la </a:t>
            </a:r>
            <a:r>
              <a:rPr lang="en-US" sz="2100">
                <a:solidFill>
                  <a:srgbClr val="7A0000"/>
                </a:solidFill>
                <a:latin typeface="Arial"/>
                <a:ea typeface="Arial"/>
                <a:cs typeface="Arial"/>
                <a:sym typeface="Arial"/>
              </a:rPr>
              <a:t>TSLP </a:t>
            </a:r>
            <a:r>
              <a:rPr lang="en-US" sz="2100">
                <a:solidFill>
                  <a:srgbClr val="251818"/>
                </a:solidFill>
                <a:latin typeface="Arial"/>
                <a:ea typeface="Arial"/>
                <a:cs typeface="Arial"/>
                <a:sym typeface="Arial"/>
              </a:rPr>
              <a:t>y actúa de forma proximal en la cascada inflamatoria del asma, modulando ampliamente la respuesta inmune. Es eficaz tanto en el </a:t>
            </a:r>
            <a:r>
              <a:rPr lang="en-US" sz="2100">
                <a:solidFill>
                  <a:srgbClr val="7A0000"/>
                </a:solidFill>
                <a:latin typeface="Arial"/>
                <a:ea typeface="Arial"/>
                <a:cs typeface="Arial"/>
                <a:sym typeface="Arial"/>
              </a:rPr>
              <a:t>fenotipo T2</a:t>
            </a:r>
            <a:r>
              <a:rPr lang="en-US" sz="2100">
                <a:solidFill>
                  <a:srgbClr val="251818"/>
                </a:solidFill>
                <a:latin typeface="Arial"/>
                <a:ea typeface="Arial"/>
                <a:cs typeface="Arial"/>
                <a:sym typeface="Arial"/>
              </a:rPr>
              <a:t> como en el </a:t>
            </a:r>
            <a:r>
              <a:rPr lang="en-US" sz="2100">
                <a:solidFill>
                  <a:srgbClr val="7A0000"/>
                </a:solidFill>
                <a:latin typeface="Arial"/>
                <a:ea typeface="Arial"/>
                <a:cs typeface="Arial"/>
                <a:sym typeface="Arial"/>
              </a:rPr>
              <a:t>no T2</a:t>
            </a:r>
            <a:r>
              <a:rPr lang="en-US" sz="2100">
                <a:solidFill>
                  <a:srgbClr val="251818"/>
                </a:solidFill>
                <a:latin typeface="Arial"/>
                <a:ea typeface="Arial"/>
                <a:cs typeface="Arial"/>
                <a:sym typeface="Arial"/>
              </a:rPr>
              <a:t>, y puede utilizarse como primera línea o tras el cambio desde otro biológico por respuesta insuficiente o pérdida de eficacia.</a:t>
            </a:r>
          </a:p>
          <a:p>
            <a:pPr algn="l">
              <a:lnSpc>
                <a:spcPts val="2940"/>
              </a:lnSpc>
              <a:spcBef>
                <a:spcPct val="0"/>
              </a:spcBef>
            </a:pPr>
          </a:p>
        </p:txBody>
      </p:sp>
      <p:sp>
        <p:nvSpPr>
          <p:cNvPr name="TextBox 12" id="12"/>
          <p:cNvSpPr txBox="true"/>
          <p:nvPr/>
        </p:nvSpPr>
        <p:spPr>
          <a:xfrm rot="0">
            <a:off x="13994701" y="4695358"/>
            <a:ext cx="4058419" cy="2966085"/>
          </a:xfrm>
          <a:prstGeom prst="rect">
            <a:avLst/>
          </a:prstGeom>
        </p:spPr>
        <p:txBody>
          <a:bodyPr anchor="t" rtlCol="false" tIns="0" lIns="0" bIns="0" rIns="0">
            <a:spAutoFit/>
          </a:bodyPr>
          <a:lstStyle/>
          <a:p>
            <a:pPr algn="l">
              <a:lnSpc>
                <a:spcPts val="2940"/>
              </a:lnSpc>
              <a:spcBef>
                <a:spcPct val="0"/>
              </a:spcBef>
            </a:pPr>
          </a:p>
          <a:p>
            <a:pPr algn="l">
              <a:lnSpc>
                <a:spcPts val="2940"/>
              </a:lnSpc>
              <a:spcBef>
                <a:spcPct val="0"/>
              </a:spcBef>
            </a:pPr>
            <a:r>
              <a:rPr lang="en-US" sz="2100">
                <a:solidFill>
                  <a:srgbClr val="251818"/>
                </a:solidFill>
                <a:latin typeface="Arial"/>
                <a:ea typeface="Arial"/>
                <a:cs typeface="Arial"/>
                <a:sym typeface="Arial"/>
              </a:rPr>
              <a:t>Comparar la</a:t>
            </a:r>
            <a:r>
              <a:rPr lang="en-US" sz="2100">
                <a:solidFill>
                  <a:srgbClr val="7A0000"/>
                </a:solidFill>
                <a:latin typeface="Arial"/>
                <a:ea typeface="Arial"/>
                <a:cs typeface="Arial"/>
                <a:sym typeface="Arial"/>
              </a:rPr>
              <a:t> eficacia clínica de tezepelumab entre pacientes naïve y pacientes switch,</a:t>
            </a:r>
            <a:r>
              <a:rPr lang="en-US" sz="2100">
                <a:solidFill>
                  <a:srgbClr val="251818"/>
                </a:solidFill>
                <a:latin typeface="Arial"/>
                <a:ea typeface="Arial"/>
                <a:cs typeface="Arial"/>
                <a:sym typeface="Arial"/>
              </a:rPr>
              <a:t> evaluando diferencias en control clínico, función pulmonar y reducción de exacerbaciones</a:t>
            </a:r>
          </a:p>
          <a:p>
            <a:pPr algn="l">
              <a:lnSpc>
                <a:spcPts val="2940"/>
              </a:lnSpc>
              <a:spcBef>
                <a:spcPct val="0"/>
              </a:spcBef>
            </a:pPr>
          </a:p>
        </p:txBody>
      </p:sp>
      <p:sp>
        <p:nvSpPr>
          <p:cNvPr name="TextBox 13" id="13"/>
          <p:cNvSpPr txBox="true"/>
          <p:nvPr/>
        </p:nvSpPr>
        <p:spPr>
          <a:xfrm rot="0">
            <a:off x="1063237" y="3506700"/>
            <a:ext cx="8200994" cy="834390"/>
          </a:xfrm>
          <a:prstGeom prst="rect">
            <a:avLst/>
          </a:prstGeom>
        </p:spPr>
        <p:txBody>
          <a:bodyPr anchor="t" rtlCol="false" tIns="0" lIns="0" bIns="0" rIns="0">
            <a:spAutoFit/>
          </a:bodyPr>
          <a:lstStyle/>
          <a:p>
            <a:pPr algn="l">
              <a:lnSpc>
                <a:spcPts val="3359"/>
              </a:lnSpc>
              <a:spcBef>
                <a:spcPct val="0"/>
              </a:spcBef>
            </a:pPr>
            <a:r>
              <a:rPr lang="en-US" b="true" sz="2400">
                <a:solidFill>
                  <a:srgbClr val="251818"/>
                </a:solidFill>
                <a:latin typeface="Arial Bold"/>
                <a:ea typeface="Arial Bold"/>
                <a:cs typeface="Arial Bold"/>
                <a:sym typeface="Arial Bold"/>
              </a:rPr>
              <a:t>Fenotipo T2 (inflamación alérgica eosinófica)</a:t>
            </a:r>
            <a:r>
              <a:rPr lang="en-US" sz="2400">
                <a:solidFill>
                  <a:srgbClr val="251818"/>
                </a:solidFill>
                <a:latin typeface="Arial"/>
                <a:ea typeface="Arial"/>
                <a:cs typeface="Arial"/>
                <a:sym typeface="Arial"/>
              </a:rPr>
              <a:t>.</a:t>
            </a:r>
          </a:p>
          <a:p>
            <a:pPr algn="l">
              <a:lnSpc>
                <a:spcPts val="3359"/>
              </a:lnSpc>
              <a:spcBef>
                <a:spcPct val="0"/>
              </a:spcBef>
            </a:pPr>
          </a:p>
        </p:txBody>
      </p:sp>
      <p:grpSp>
        <p:nvGrpSpPr>
          <p:cNvPr name="Group 14" id="14"/>
          <p:cNvGrpSpPr/>
          <p:nvPr/>
        </p:nvGrpSpPr>
        <p:grpSpPr>
          <a:xfrm rot="0">
            <a:off x="1028700" y="4267270"/>
            <a:ext cx="2470588" cy="581406"/>
            <a:chOff x="0" y="0"/>
            <a:chExt cx="119489" cy="28120"/>
          </a:xfrm>
        </p:grpSpPr>
        <p:sp>
          <p:nvSpPr>
            <p:cNvPr name="Freeform 15" id="15"/>
            <p:cNvSpPr/>
            <p:nvPr/>
          </p:nvSpPr>
          <p:spPr>
            <a:xfrm flipH="false" flipV="false" rot="0">
              <a:off x="0" y="0"/>
              <a:ext cx="119489" cy="28120"/>
            </a:xfrm>
            <a:custGeom>
              <a:avLst/>
              <a:gdLst/>
              <a:ahLst/>
              <a:cxnLst/>
              <a:rect r="r" b="b" t="t" l="l"/>
              <a:pathLst>
                <a:path h="28120" w="119489">
                  <a:moveTo>
                    <a:pt x="14060" y="0"/>
                  </a:moveTo>
                  <a:lnTo>
                    <a:pt x="105429" y="0"/>
                  </a:lnTo>
                  <a:cubicBezTo>
                    <a:pt x="109158" y="0"/>
                    <a:pt x="112735" y="1481"/>
                    <a:pt x="115371" y="4118"/>
                  </a:cubicBezTo>
                  <a:cubicBezTo>
                    <a:pt x="118008" y="6755"/>
                    <a:pt x="119489" y="10331"/>
                    <a:pt x="119489" y="14060"/>
                  </a:cubicBezTo>
                  <a:lnTo>
                    <a:pt x="119489" y="14060"/>
                  </a:lnTo>
                  <a:cubicBezTo>
                    <a:pt x="119489" y="17789"/>
                    <a:pt x="118008" y="21365"/>
                    <a:pt x="115371" y="24002"/>
                  </a:cubicBezTo>
                  <a:cubicBezTo>
                    <a:pt x="112735" y="26638"/>
                    <a:pt x="109158" y="28120"/>
                    <a:pt x="105429" y="28120"/>
                  </a:cubicBezTo>
                  <a:lnTo>
                    <a:pt x="14060" y="28120"/>
                  </a:lnTo>
                  <a:cubicBezTo>
                    <a:pt x="10331" y="28120"/>
                    <a:pt x="6755" y="26638"/>
                    <a:pt x="4118" y="24002"/>
                  </a:cubicBezTo>
                  <a:cubicBezTo>
                    <a:pt x="1481" y="21365"/>
                    <a:pt x="0" y="17789"/>
                    <a:pt x="0" y="14060"/>
                  </a:cubicBezTo>
                  <a:lnTo>
                    <a:pt x="0" y="14060"/>
                  </a:lnTo>
                  <a:cubicBezTo>
                    <a:pt x="0" y="10331"/>
                    <a:pt x="1481" y="6755"/>
                    <a:pt x="4118" y="4118"/>
                  </a:cubicBezTo>
                  <a:cubicBezTo>
                    <a:pt x="6755" y="1481"/>
                    <a:pt x="10331" y="0"/>
                    <a:pt x="14060" y="0"/>
                  </a:cubicBezTo>
                  <a:close/>
                </a:path>
              </a:pathLst>
            </a:custGeom>
            <a:solidFill>
              <a:srgbClr val="B56625">
                <a:alpha val="33725"/>
              </a:srgbClr>
            </a:solidFill>
          </p:spPr>
        </p:sp>
        <p:sp>
          <p:nvSpPr>
            <p:cNvPr name="TextBox 16" id="16"/>
            <p:cNvSpPr txBox="true"/>
            <p:nvPr/>
          </p:nvSpPr>
          <p:spPr>
            <a:xfrm>
              <a:off x="0" y="-38100"/>
              <a:ext cx="119489" cy="66220"/>
            </a:xfrm>
            <a:prstGeom prst="rect">
              <a:avLst/>
            </a:prstGeom>
          </p:spPr>
          <p:txBody>
            <a:bodyPr anchor="ctr" rtlCol="false" tIns="50800" lIns="50800" bIns="50800" rIns="50800"/>
            <a:lstStyle/>
            <a:p>
              <a:pPr algn="ctr">
                <a:lnSpc>
                  <a:spcPts val="2659"/>
                </a:lnSpc>
                <a:spcBef>
                  <a:spcPct val="0"/>
                </a:spcBef>
              </a:pPr>
            </a:p>
          </p:txBody>
        </p:sp>
      </p:grpSp>
      <p:grpSp>
        <p:nvGrpSpPr>
          <p:cNvPr name="Group 17" id="17"/>
          <p:cNvGrpSpPr/>
          <p:nvPr/>
        </p:nvGrpSpPr>
        <p:grpSpPr>
          <a:xfrm rot="0">
            <a:off x="13994701" y="4376650"/>
            <a:ext cx="2162255" cy="631310"/>
            <a:chOff x="0" y="0"/>
            <a:chExt cx="104577" cy="30533"/>
          </a:xfrm>
        </p:grpSpPr>
        <p:sp>
          <p:nvSpPr>
            <p:cNvPr name="Freeform 18" id="18"/>
            <p:cNvSpPr/>
            <p:nvPr/>
          </p:nvSpPr>
          <p:spPr>
            <a:xfrm flipH="false" flipV="false" rot="0">
              <a:off x="0" y="0"/>
              <a:ext cx="104577" cy="30533"/>
            </a:xfrm>
            <a:custGeom>
              <a:avLst/>
              <a:gdLst/>
              <a:ahLst/>
              <a:cxnLst/>
              <a:rect r="r" b="b" t="t" l="l"/>
              <a:pathLst>
                <a:path h="30533" w="104577">
                  <a:moveTo>
                    <a:pt x="15267" y="0"/>
                  </a:moveTo>
                  <a:lnTo>
                    <a:pt x="89310" y="0"/>
                  </a:lnTo>
                  <a:cubicBezTo>
                    <a:pt x="97742" y="0"/>
                    <a:pt x="104577" y="6835"/>
                    <a:pt x="104577" y="15267"/>
                  </a:cubicBezTo>
                  <a:lnTo>
                    <a:pt x="104577" y="15267"/>
                  </a:lnTo>
                  <a:cubicBezTo>
                    <a:pt x="104577" y="19315"/>
                    <a:pt x="102968" y="23199"/>
                    <a:pt x="100105" y="26062"/>
                  </a:cubicBezTo>
                  <a:cubicBezTo>
                    <a:pt x="97242" y="28925"/>
                    <a:pt x="93359" y="30533"/>
                    <a:pt x="89310" y="30533"/>
                  </a:cubicBezTo>
                  <a:lnTo>
                    <a:pt x="15267" y="30533"/>
                  </a:lnTo>
                  <a:cubicBezTo>
                    <a:pt x="11218" y="30533"/>
                    <a:pt x="7335" y="28925"/>
                    <a:pt x="4471" y="26062"/>
                  </a:cubicBezTo>
                  <a:cubicBezTo>
                    <a:pt x="1608" y="23199"/>
                    <a:pt x="0" y="19315"/>
                    <a:pt x="0" y="15267"/>
                  </a:cubicBezTo>
                  <a:lnTo>
                    <a:pt x="0" y="15267"/>
                  </a:lnTo>
                  <a:cubicBezTo>
                    <a:pt x="0" y="11218"/>
                    <a:pt x="1608" y="7335"/>
                    <a:pt x="4471" y="4471"/>
                  </a:cubicBezTo>
                  <a:cubicBezTo>
                    <a:pt x="7335" y="1608"/>
                    <a:pt x="11218" y="0"/>
                    <a:pt x="15267" y="0"/>
                  </a:cubicBezTo>
                  <a:close/>
                </a:path>
              </a:pathLst>
            </a:custGeom>
            <a:solidFill>
              <a:srgbClr val="29654B">
                <a:alpha val="42745"/>
              </a:srgbClr>
            </a:solidFill>
          </p:spPr>
        </p:sp>
        <p:sp>
          <p:nvSpPr>
            <p:cNvPr name="TextBox 19" id="19"/>
            <p:cNvSpPr txBox="true"/>
            <p:nvPr/>
          </p:nvSpPr>
          <p:spPr>
            <a:xfrm>
              <a:off x="0" y="-38100"/>
              <a:ext cx="104577" cy="68633"/>
            </a:xfrm>
            <a:prstGeom prst="rect">
              <a:avLst/>
            </a:prstGeom>
          </p:spPr>
          <p:txBody>
            <a:bodyPr anchor="ctr" rtlCol="false" tIns="50800" lIns="50800" bIns="50800" rIns="50800"/>
            <a:lstStyle/>
            <a:p>
              <a:pPr algn="ctr">
                <a:lnSpc>
                  <a:spcPts val="2659"/>
                </a:lnSpc>
                <a:spcBef>
                  <a:spcPct val="0"/>
                </a:spcBef>
              </a:pPr>
            </a:p>
          </p:txBody>
        </p:sp>
      </p:grpSp>
      <p:sp>
        <p:nvSpPr>
          <p:cNvPr name="TextBox 20" id="20"/>
          <p:cNvSpPr txBox="true"/>
          <p:nvPr/>
        </p:nvSpPr>
        <p:spPr>
          <a:xfrm rot="0">
            <a:off x="2127164" y="124112"/>
            <a:ext cx="15820373" cy="1199514"/>
          </a:xfrm>
          <a:prstGeom prst="rect">
            <a:avLst/>
          </a:prstGeom>
        </p:spPr>
        <p:txBody>
          <a:bodyPr anchor="t" rtlCol="false" tIns="0" lIns="0" bIns="0" rIns="0">
            <a:spAutoFit/>
          </a:bodyPr>
          <a:lstStyle/>
          <a:p>
            <a:pPr algn="ctr">
              <a:lnSpc>
                <a:spcPts val="4760"/>
              </a:lnSpc>
            </a:pPr>
            <a:r>
              <a:rPr lang="en-US" b="true" sz="3400">
                <a:solidFill>
                  <a:srgbClr val="000000"/>
                </a:solidFill>
                <a:latin typeface="Arial Bold"/>
                <a:ea typeface="Arial Bold"/>
                <a:cs typeface="Arial Bold"/>
                <a:sym typeface="Arial Bold"/>
              </a:rPr>
              <a:t>TEZEPELUMAB EN ASMA GRAVE DE DIFICIL CONTROL (AGDC), PACIENTE NAIVE VS SWITCH.</a:t>
            </a:r>
          </a:p>
        </p:txBody>
      </p:sp>
      <p:sp>
        <p:nvSpPr>
          <p:cNvPr name="TextBox 21" id="21"/>
          <p:cNvSpPr txBox="true"/>
          <p:nvPr/>
        </p:nvSpPr>
        <p:spPr>
          <a:xfrm rot="0">
            <a:off x="10229595" y="3506700"/>
            <a:ext cx="8200994" cy="834390"/>
          </a:xfrm>
          <a:prstGeom prst="rect">
            <a:avLst/>
          </a:prstGeom>
        </p:spPr>
        <p:txBody>
          <a:bodyPr anchor="t" rtlCol="false" tIns="0" lIns="0" bIns="0" rIns="0">
            <a:spAutoFit/>
          </a:bodyPr>
          <a:lstStyle/>
          <a:p>
            <a:pPr algn="l">
              <a:lnSpc>
                <a:spcPts val="3359"/>
              </a:lnSpc>
              <a:spcBef>
                <a:spcPct val="0"/>
              </a:spcBef>
            </a:pPr>
            <a:r>
              <a:rPr lang="en-US" b="true" sz="2400">
                <a:solidFill>
                  <a:srgbClr val="251818"/>
                </a:solidFill>
                <a:latin typeface="Arial Bold"/>
                <a:ea typeface="Arial Bold"/>
                <a:cs typeface="Arial Bold"/>
                <a:sym typeface="Arial Bold"/>
              </a:rPr>
              <a:t>Fenotipo no T2 (inflamación neutrofílica).</a:t>
            </a:r>
          </a:p>
          <a:p>
            <a:pPr algn="l">
              <a:lnSpc>
                <a:spcPts val="3359"/>
              </a:lnSpc>
              <a:spcBef>
                <a:spcPct val="0"/>
              </a:spcBef>
            </a:pPr>
          </a:p>
        </p:txBody>
      </p:sp>
      <p:sp>
        <p:nvSpPr>
          <p:cNvPr name="TextBox 22" id="22"/>
          <p:cNvSpPr txBox="true"/>
          <p:nvPr/>
        </p:nvSpPr>
        <p:spPr>
          <a:xfrm rot="0">
            <a:off x="1209423" y="4295633"/>
            <a:ext cx="2109142" cy="1253490"/>
          </a:xfrm>
          <a:prstGeom prst="rect">
            <a:avLst/>
          </a:prstGeom>
        </p:spPr>
        <p:txBody>
          <a:bodyPr anchor="t" rtlCol="false" tIns="0" lIns="0" bIns="0" rIns="0">
            <a:spAutoFit/>
          </a:bodyPr>
          <a:lstStyle/>
          <a:p>
            <a:pPr algn="l">
              <a:lnSpc>
                <a:spcPts val="3359"/>
              </a:lnSpc>
              <a:spcBef>
                <a:spcPct val="0"/>
              </a:spcBef>
            </a:pPr>
            <a:r>
              <a:rPr lang="en-US" b="true" sz="2400">
                <a:solidFill>
                  <a:srgbClr val="251818"/>
                </a:solidFill>
                <a:latin typeface="Arial Bold"/>
                <a:ea typeface="Arial Bold"/>
                <a:cs typeface="Arial Bold"/>
                <a:sym typeface="Arial Bold"/>
              </a:rPr>
              <a:t>I</a:t>
            </a:r>
            <a:r>
              <a:rPr lang="en-US" b="true" sz="2400">
                <a:solidFill>
                  <a:srgbClr val="251818"/>
                </a:solidFill>
                <a:latin typeface="Arial Bold"/>
                <a:ea typeface="Arial Bold"/>
                <a:cs typeface="Arial Bold"/>
                <a:sym typeface="Arial Bold"/>
              </a:rPr>
              <a:t>ntroducción.</a:t>
            </a:r>
          </a:p>
          <a:p>
            <a:pPr algn="l">
              <a:lnSpc>
                <a:spcPts val="3359"/>
              </a:lnSpc>
              <a:spcBef>
                <a:spcPct val="0"/>
              </a:spcBef>
            </a:pPr>
            <a:r>
              <a:rPr lang="en-US" sz="2400">
                <a:solidFill>
                  <a:srgbClr val="251818"/>
                </a:solidFill>
                <a:latin typeface="Arial"/>
                <a:ea typeface="Arial"/>
                <a:cs typeface="Arial"/>
                <a:sym typeface="Arial"/>
              </a:rPr>
              <a:t>.</a:t>
            </a:r>
          </a:p>
          <a:p>
            <a:pPr algn="l">
              <a:lnSpc>
                <a:spcPts val="3359"/>
              </a:lnSpc>
              <a:spcBef>
                <a:spcPct val="0"/>
              </a:spcBef>
            </a:pPr>
          </a:p>
        </p:txBody>
      </p:sp>
      <p:sp>
        <p:nvSpPr>
          <p:cNvPr name="TextBox 23" id="23"/>
          <p:cNvSpPr txBox="true"/>
          <p:nvPr/>
        </p:nvSpPr>
        <p:spPr>
          <a:xfrm rot="0">
            <a:off x="14372170" y="3988379"/>
            <a:ext cx="4058419" cy="1672590"/>
          </a:xfrm>
          <a:prstGeom prst="rect">
            <a:avLst/>
          </a:prstGeom>
        </p:spPr>
        <p:txBody>
          <a:bodyPr anchor="t" rtlCol="false" tIns="0" lIns="0" bIns="0" rIns="0">
            <a:spAutoFit/>
          </a:bodyPr>
          <a:lstStyle/>
          <a:p>
            <a:pPr algn="l">
              <a:lnSpc>
                <a:spcPts val="3359"/>
              </a:lnSpc>
              <a:spcBef>
                <a:spcPct val="0"/>
              </a:spcBef>
            </a:pPr>
          </a:p>
          <a:p>
            <a:pPr algn="l">
              <a:lnSpc>
                <a:spcPts val="3359"/>
              </a:lnSpc>
              <a:spcBef>
                <a:spcPct val="0"/>
              </a:spcBef>
            </a:pPr>
            <a:r>
              <a:rPr lang="en-US" b="true" sz="2400">
                <a:solidFill>
                  <a:srgbClr val="251818"/>
                </a:solidFill>
                <a:latin typeface="Arial Bold"/>
                <a:ea typeface="Arial Bold"/>
                <a:cs typeface="Arial Bold"/>
                <a:sym typeface="Arial Bold"/>
              </a:rPr>
              <a:t>Objetivo.</a:t>
            </a:r>
          </a:p>
          <a:p>
            <a:pPr algn="l">
              <a:lnSpc>
                <a:spcPts val="3359"/>
              </a:lnSpc>
              <a:spcBef>
                <a:spcPct val="0"/>
              </a:spcBef>
            </a:pPr>
          </a:p>
          <a:p>
            <a:pPr algn="l">
              <a:lnSpc>
                <a:spcPts val="3359"/>
              </a:lnSpc>
              <a:spcBef>
                <a:spcPct val="0"/>
              </a:spcBef>
            </a:pPr>
          </a:p>
        </p:txBody>
      </p:sp>
      <p:sp>
        <p:nvSpPr>
          <p:cNvPr name="Freeform 24" id="24"/>
          <p:cNvSpPr/>
          <p:nvPr/>
        </p:nvSpPr>
        <p:spPr>
          <a:xfrm flipH="false" flipV="false" rot="0">
            <a:off x="6618515" y="4128116"/>
            <a:ext cx="2525485" cy="4148195"/>
          </a:xfrm>
          <a:custGeom>
            <a:avLst/>
            <a:gdLst/>
            <a:ahLst/>
            <a:cxnLst/>
            <a:rect r="r" b="b" t="t" l="l"/>
            <a:pathLst>
              <a:path h="4148195" w="2525485">
                <a:moveTo>
                  <a:pt x="0" y="0"/>
                </a:moveTo>
                <a:lnTo>
                  <a:pt x="2525485" y="0"/>
                </a:lnTo>
                <a:lnTo>
                  <a:pt x="2525485" y="4148195"/>
                </a:lnTo>
                <a:lnTo>
                  <a:pt x="0" y="4148195"/>
                </a:lnTo>
                <a:lnTo>
                  <a:pt x="0" y="0"/>
                </a:lnTo>
                <a:close/>
              </a:path>
            </a:pathLst>
          </a:custGeom>
          <a:blipFill>
            <a:blip r:embed="rId6"/>
            <a:stretch>
              <a:fillRect l="0" t="0" r="0" b="0"/>
            </a:stretch>
          </a:blipFill>
        </p:spPr>
      </p:sp>
      <p:sp>
        <p:nvSpPr>
          <p:cNvPr name="Freeform 25" id="25"/>
          <p:cNvSpPr/>
          <p:nvPr/>
        </p:nvSpPr>
        <p:spPr>
          <a:xfrm flipH="false" flipV="false" rot="0">
            <a:off x="10229595" y="4161511"/>
            <a:ext cx="3158387" cy="3966596"/>
          </a:xfrm>
          <a:custGeom>
            <a:avLst/>
            <a:gdLst/>
            <a:ahLst/>
            <a:cxnLst/>
            <a:rect r="r" b="b" t="t" l="l"/>
            <a:pathLst>
              <a:path h="3966596" w="3158387">
                <a:moveTo>
                  <a:pt x="0" y="0"/>
                </a:moveTo>
                <a:lnTo>
                  <a:pt x="3158387" y="0"/>
                </a:lnTo>
                <a:lnTo>
                  <a:pt x="3158387" y="3966596"/>
                </a:lnTo>
                <a:lnTo>
                  <a:pt x="0" y="3966596"/>
                </a:lnTo>
                <a:lnTo>
                  <a:pt x="0" y="0"/>
                </a:lnTo>
                <a:close/>
              </a:path>
            </a:pathLst>
          </a:custGeom>
          <a:blipFill>
            <a:blip r:embed="rId7"/>
            <a:stretch>
              <a:fillRect l="0" t="0" r="0" b="-3736"/>
            </a:stretch>
          </a:blipFill>
        </p:spPr>
      </p:sp>
      <p:sp>
        <p:nvSpPr>
          <p:cNvPr name="TextBox 26" id="26"/>
          <p:cNvSpPr txBox="true"/>
          <p:nvPr/>
        </p:nvSpPr>
        <p:spPr>
          <a:xfrm rot="0">
            <a:off x="2452181" y="931196"/>
            <a:ext cx="15978409" cy="737235"/>
          </a:xfrm>
          <a:prstGeom prst="rect">
            <a:avLst/>
          </a:prstGeom>
        </p:spPr>
        <p:txBody>
          <a:bodyPr anchor="t" rtlCol="false" tIns="0" lIns="0" bIns="0" rIns="0">
            <a:spAutoFit/>
          </a:bodyPr>
          <a:lstStyle/>
          <a:p>
            <a:pPr algn="l">
              <a:lnSpc>
                <a:spcPts val="2940"/>
              </a:lnSpc>
              <a:spcBef>
                <a:spcPct val="0"/>
              </a:spcBef>
            </a:pPr>
          </a:p>
          <a:p>
            <a:pPr algn="l">
              <a:lnSpc>
                <a:spcPts val="2940"/>
              </a:lnSpc>
              <a:spcBef>
                <a:spcPct val="0"/>
              </a:spcBef>
            </a:pPr>
            <a:r>
              <a:rPr lang="en-US" sz="2100">
                <a:solidFill>
                  <a:srgbClr val="251818"/>
                </a:solidFill>
                <a:latin typeface="Arial"/>
                <a:ea typeface="Arial"/>
                <a:cs typeface="Arial"/>
                <a:sym typeface="Arial"/>
              </a:rPr>
              <a:t>C. Romero Sayago , C. Sánchez García,  A. Rodriguez Cabrera,  A. Gónzalez Hernandez,  C. Puchaes Manchon y E. Vélez Menis.</a:t>
            </a:r>
          </a:p>
        </p:txBody>
      </p:sp>
      <p:grpSp>
        <p:nvGrpSpPr>
          <p:cNvPr name="Group 27" id="27"/>
          <p:cNvGrpSpPr/>
          <p:nvPr/>
        </p:nvGrpSpPr>
        <p:grpSpPr>
          <a:xfrm rot="0">
            <a:off x="2693145" y="2993625"/>
            <a:ext cx="2470588" cy="297191"/>
            <a:chOff x="0" y="0"/>
            <a:chExt cx="119489" cy="14374"/>
          </a:xfrm>
        </p:grpSpPr>
        <p:sp>
          <p:nvSpPr>
            <p:cNvPr name="Freeform 28" id="28"/>
            <p:cNvSpPr/>
            <p:nvPr/>
          </p:nvSpPr>
          <p:spPr>
            <a:xfrm flipH="false" flipV="false" rot="0">
              <a:off x="0" y="0"/>
              <a:ext cx="119489" cy="14374"/>
            </a:xfrm>
            <a:custGeom>
              <a:avLst/>
              <a:gdLst/>
              <a:ahLst/>
              <a:cxnLst/>
              <a:rect r="r" b="b" t="t" l="l"/>
              <a:pathLst>
                <a:path h="14374" w="119489">
                  <a:moveTo>
                    <a:pt x="7187" y="0"/>
                  </a:moveTo>
                  <a:lnTo>
                    <a:pt x="112302" y="0"/>
                  </a:lnTo>
                  <a:cubicBezTo>
                    <a:pt x="114208" y="0"/>
                    <a:pt x="116036" y="757"/>
                    <a:pt x="117384" y="2105"/>
                  </a:cubicBezTo>
                  <a:cubicBezTo>
                    <a:pt x="118732" y="3453"/>
                    <a:pt x="119489" y="5281"/>
                    <a:pt x="119489" y="7187"/>
                  </a:cubicBezTo>
                  <a:lnTo>
                    <a:pt x="119489" y="7187"/>
                  </a:lnTo>
                  <a:cubicBezTo>
                    <a:pt x="119489" y="9093"/>
                    <a:pt x="118732" y="10921"/>
                    <a:pt x="117384" y="12269"/>
                  </a:cubicBezTo>
                  <a:cubicBezTo>
                    <a:pt x="116036" y="13616"/>
                    <a:pt x="114208" y="14374"/>
                    <a:pt x="112302" y="14374"/>
                  </a:cubicBezTo>
                  <a:lnTo>
                    <a:pt x="7187" y="14374"/>
                  </a:lnTo>
                  <a:cubicBezTo>
                    <a:pt x="5281" y="14374"/>
                    <a:pt x="3453" y="13616"/>
                    <a:pt x="2105" y="12269"/>
                  </a:cubicBezTo>
                  <a:cubicBezTo>
                    <a:pt x="757" y="10921"/>
                    <a:pt x="0" y="9093"/>
                    <a:pt x="0" y="7187"/>
                  </a:cubicBezTo>
                  <a:lnTo>
                    <a:pt x="0" y="7187"/>
                  </a:lnTo>
                  <a:cubicBezTo>
                    <a:pt x="0" y="5281"/>
                    <a:pt x="757" y="3453"/>
                    <a:pt x="2105" y="2105"/>
                  </a:cubicBezTo>
                  <a:cubicBezTo>
                    <a:pt x="3453" y="757"/>
                    <a:pt x="5281" y="0"/>
                    <a:pt x="7187" y="0"/>
                  </a:cubicBezTo>
                  <a:close/>
                </a:path>
              </a:pathLst>
            </a:custGeom>
            <a:solidFill>
              <a:srgbClr val="FFFFFF"/>
            </a:solidFill>
          </p:spPr>
        </p:sp>
        <p:sp>
          <p:nvSpPr>
            <p:cNvPr name="TextBox 29" id="29"/>
            <p:cNvSpPr txBox="true"/>
            <p:nvPr/>
          </p:nvSpPr>
          <p:spPr>
            <a:xfrm>
              <a:off x="0" y="-38100"/>
              <a:ext cx="119489" cy="52474"/>
            </a:xfrm>
            <a:prstGeom prst="rect">
              <a:avLst/>
            </a:prstGeom>
          </p:spPr>
          <p:txBody>
            <a:bodyPr anchor="ctr" rtlCol="false" tIns="50800" lIns="50800" bIns="50800" rIns="50800"/>
            <a:lstStyle/>
            <a:p>
              <a:pPr algn="ctr">
                <a:lnSpc>
                  <a:spcPts val="2659"/>
                </a:lnSpc>
                <a:spcBef>
                  <a:spcPct val="0"/>
                </a:spcBef>
              </a:pPr>
            </a:p>
          </p:txBody>
        </p:sp>
      </p:grpSp>
      <p:sp>
        <p:nvSpPr>
          <p:cNvPr name="TextBox 30" id="30"/>
          <p:cNvSpPr txBox="true"/>
          <p:nvPr/>
        </p:nvSpPr>
        <p:spPr>
          <a:xfrm rot="0">
            <a:off x="3499288" y="2730730"/>
            <a:ext cx="3346285" cy="459116"/>
          </a:xfrm>
          <a:prstGeom prst="rect">
            <a:avLst/>
          </a:prstGeom>
        </p:spPr>
        <p:txBody>
          <a:bodyPr anchor="t" rtlCol="false" tIns="0" lIns="0" bIns="0" rIns="0">
            <a:spAutoFit/>
          </a:bodyPr>
          <a:lstStyle/>
          <a:p>
            <a:pPr algn="l">
              <a:lnSpc>
                <a:spcPts val="3666"/>
              </a:lnSpc>
              <a:spcBef>
                <a:spcPct val="0"/>
              </a:spcBef>
            </a:pPr>
            <a:r>
              <a:rPr lang="en-US" b="true" sz="2618" i="true">
                <a:solidFill>
                  <a:srgbClr val="7A0000"/>
                </a:solidFill>
                <a:latin typeface="Arial Bold Italics"/>
                <a:ea typeface="Arial Bold Italics"/>
                <a:cs typeface="Arial Bold Italics"/>
                <a:sym typeface="Arial Bold Italics"/>
              </a:rPr>
              <a:t>TEZEPELUMAB</a:t>
            </a:r>
          </a:p>
        </p:txBody>
      </p:sp>
      <p:sp>
        <p:nvSpPr>
          <p:cNvPr name="TextBox 31" id="31"/>
          <p:cNvSpPr txBox="true"/>
          <p:nvPr/>
        </p:nvSpPr>
        <p:spPr>
          <a:xfrm rot="0">
            <a:off x="884035" y="8621745"/>
            <a:ext cx="16068324" cy="1851660"/>
          </a:xfrm>
          <a:prstGeom prst="rect">
            <a:avLst/>
          </a:prstGeom>
        </p:spPr>
        <p:txBody>
          <a:bodyPr anchor="t" rtlCol="false" tIns="0" lIns="0" bIns="0" rIns="0">
            <a:spAutoFit/>
          </a:bodyPr>
          <a:lstStyle/>
          <a:p>
            <a:pPr algn="l">
              <a:lnSpc>
                <a:spcPts val="2940"/>
              </a:lnSpc>
              <a:spcBef>
                <a:spcPct val="0"/>
              </a:spcBef>
            </a:pPr>
          </a:p>
          <a:p>
            <a:pPr algn="l">
              <a:lnSpc>
                <a:spcPts val="2940"/>
              </a:lnSpc>
              <a:spcBef>
                <a:spcPct val="0"/>
              </a:spcBef>
            </a:pPr>
            <a:r>
              <a:rPr lang="en-US" sz="2100">
                <a:solidFill>
                  <a:srgbClr val="7A0000"/>
                </a:solidFill>
                <a:latin typeface="Arial"/>
                <a:ea typeface="Arial"/>
                <a:cs typeface="Arial"/>
                <a:sym typeface="Arial"/>
              </a:rPr>
              <a:t>Estudio retrospectivo</a:t>
            </a:r>
            <a:r>
              <a:rPr lang="en-US" sz="2100">
                <a:solidFill>
                  <a:srgbClr val="251818"/>
                </a:solidFill>
                <a:latin typeface="Arial"/>
                <a:ea typeface="Arial"/>
                <a:cs typeface="Arial"/>
                <a:sym typeface="Arial"/>
              </a:rPr>
              <a:t> en pacientes tratados con </a:t>
            </a:r>
            <a:r>
              <a:rPr lang="en-US" sz="2100">
                <a:solidFill>
                  <a:srgbClr val="7A0000"/>
                </a:solidFill>
                <a:latin typeface="Arial"/>
                <a:ea typeface="Arial"/>
                <a:cs typeface="Arial"/>
                <a:sym typeface="Arial"/>
              </a:rPr>
              <a:t>Tezepelumab </a:t>
            </a:r>
            <a:r>
              <a:rPr lang="en-US" sz="2100">
                <a:solidFill>
                  <a:srgbClr val="251818"/>
                </a:solidFill>
                <a:latin typeface="Arial"/>
                <a:ea typeface="Arial"/>
                <a:cs typeface="Arial"/>
                <a:sym typeface="Arial"/>
              </a:rPr>
              <a:t>en el Hospital Juan Ramón Jiménez, evaluados a los </a:t>
            </a:r>
            <a:r>
              <a:rPr lang="en-US" sz="2100">
                <a:solidFill>
                  <a:srgbClr val="7A0000"/>
                </a:solidFill>
                <a:latin typeface="Arial"/>
                <a:ea typeface="Arial"/>
                <a:cs typeface="Arial"/>
                <a:sym typeface="Arial"/>
              </a:rPr>
              <a:t>6 meses.</a:t>
            </a:r>
            <a:r>
              <a:rPr lang="en-US" sz="2100">
                <a:solidFill>
                  <a:srgbClr val="251818"/>
                </a:solidFill>
                <a:latin typeface="Arial"/>
                <a:ea typeface="Arial"/>
                <a:cs typeface="Arial"/>
                <a:sym typeface="Arial"/>
              </a:rPr>
              <a:t>Se compararon pacientes naïve vs switch mediante escala </a:t>
            </a:r>
            <a:r>
              <a:rPr lang="en-US" b="true" sz="2100">
                <a:solidFill>
                  <a:srgbClr val="7A0000"/>
                </a:solidFill>
                <a:latin typeface="Arial Bold"/>
                <a:ea typeface="Arial Bold"/>
                <a:cs typeface="Arial Bold"/>
                <a:sym typeface="Arial Bold"/>
              </a:rPr>
              <a:t>EXACTO</a:t>
            </a:r>
            <a:r>
              <a:rPr lang="en-US" sz="2100">
                <a:solidFill>
                  <a:srgbClr val="251818"/>
                </a:solidFill>
                <a:latin typeface="Arial"/>
                <a:ea typeface="Arial"/>
                <a:cs typeface="Arial"/>
                <a:sym typeface="Arial"/>
              </a:rPr>
              <a:t> ( </a:t>
            </a:r>
            <a:r>
              <a:rPr lang="en-US" b="true" sz="2100">
                <a:solidFill>
                  <a:srgbClr val="7A0000"/>
                </a:solidFill>
                <a:latin typeface="Arial Bold"/>
                <a:ea typeface="Arial Bold"/>
                <a:cs typeface="Arial Bold"/>
                <a:sym typeface="Arial Bold"/>
              </a:rPr>
              <a:t>EX</a:t>
            </a:r>
            <a:r>
              <a:rPr lang="en-US" sz="2100">
                <a:solidFill>
                  <a:srgbClr val="251818"/>
                </a:solidFill>
                <a:latin typeface="Arial"/>
                <a:ea typeface="Arial"/>
                <a:cs typeface="Arial"/>
                <a:sym typeface="Arial"/>
              </a:rPr>
              <a:t>acerbaciones, </a:t>
            </a:r>
            <a:r>
              <a:rPr lang="en-US" b="true" sz="2100">
                <a:solidFill>
                  <a:srgbClr val="7A0000"/>
                </a:solidFill>
                <a:latin typeface="Arial Bold"/>
                <a:ea typeface="Arial Bold"/>
                <a:cs typeface="Arial Bold"/>
                <a:sym typeface="Arial Bold"/>
              </a:rPr>
              <a:t>A</a:t>
            </a:r>
            <a:r>
              <a:rPr lang="en-US" sz="2100">
                <a:solidFill>
                  <a:srgbClr val="251818"/>
                </a:solidFill>
                <a:latin typeface="Arial"/>
                <a:ea typeface="Arial"/>
                <a:cs typeface="Arial"/>
                <a:sym typeface="Arial"/>
              </a:rPr>
              <a:t>CT- Asthma Control Test, </a:t>
            </a:r>
            <a:r>
              <a:rPr lang="en-US" b="true" sz="2100">
                <a:solidFill>
                  <a:srgbClr val="7A0000"/>
                </a:solidFill>
                <a:latin typeface="Arial Bold"/>
                <a:ea typeface="Arial Bold"/>
                <a:cs typeface="Arial Bold"/>
                <a:sym typeface="Arial Bold"/>
              </a:rPr>
              <a:t>C</a:t>
            </a:r>
            <a:r>
              <a:rPr lang="en-US" sz="2100">
                <a:solidFill>
                  <a:srgbClr val="251818"/>
                </a:solidFill>
                <a:latin typeface="Arial"/>
                <a:ea typeface="Arial"/>
                <a:cs typeface="Arial"/>
                <a:sym typeface="Arial"/>
              </a:rPr>
              <a:t>orticoides orales, </a:t>
            </a:r>
            <a:r>
              <a:rPr lang="en-US" b="true" sz="2100">
                <a:solidFill>
                  <a:srgbClr val="7A0000"/>
                </a:solidFill>
                <a:latin typeface="Arial Bold"/>
                <a:ea typeface="Arial Bold"/>
                <a:cs typeface="Arial Bold"/>
                <a:sym typeface="Arial Bold"/>
              </a:rPr>
              <a:t>T</a:t>
            </a:r>
            <a:r>
              <a:rPr lang="en-US" sz="2100">
                <a:solidFill>
                  <a:srgbClr val="251818"/>
                </a:solidFill>
                <a:latin typeface="Arial"/>
                <a:ea typeface="Arial"/>
                <a:cs typeface="Arial"/>
                <a:sym typeface="Arial"/>
              </a:rPr>
              <a:t>ratamiento, </a:t>
            </a:r>
            <a:r>
              <a:rPr lang="en-US" b="true" sz="2100">
                <a:solidFill>
                  <a:srgbClr val="7A0000"/>
                </a:solidFill>
                <a:latin typeface="Arial Bold"/>
                <a:ea typeface="Arial Bold"/>
                <a:cs typeface="Arial Bold"/>
                <a:sym typeface="Arial Bold"/>
              </a:rPr>
              <a:t>O</a:t>
            </a:r>
            <a:r>
              <a:rPr lang="en-US" sz="2100">
                <a:solidFill>
                  <a:srgbClr val="251818"/>
                </a:solidFill>
                <a:latin typeface="Arial"/>
                <a:ea typeface="Arial"/>
                <a:cs typeface="Arial"/>
                <a:sym typeface="Arial"/>
              </a:rPr>
              <a:t>bstrucción -FEV1) , analizando control clínico, función pulmonar e inflamación.</a:t>
            </a:r>
          </a:p>
          <a:p>
            <a:pPr algn="l">
              <a:lnSpc>
                <a:spcPts val="2940"/>
              </a:lnSpc>
              <a:spcBef>
                <a:spcPct val="0"/>
              </a:spcBef>
            </a:pPr>
          </a:p>
        </p:txBody>
      </p:sp>
      <p:grpSp>
        <p:nvGrpSpPr>
          <p:cNvPr name="Group 32" id="32"/>
          <p:cNvGrpSpPr/>
          <p:nvPr/>
        </p:nvGrpSpPr>
        <p:grpSpPr>
          <a:xfrm rot="0">
            <a:off x="7483716" y="8103531"/>
            <a:ext cx="2897867" cy="631310"/>
            <a:chOff x="0" y="0"/>
            <a:chExt cx="140154" cy="30533"/>
          </a:xfrm>
        </p:grpSpPr>
        <p:sp>
          <p:nvSpPr>
            <p:cNvPr name="Freeform 33" id="33"/>
            <p:cNvSpPr/>
            <p:nvPr/>
          </p:nvSpPr>
          <p:spPr>
            <a:xfrm flipH="false" flipV="false" rot="0">
              <a:off x="0" y="0"/>
              <a:ext cx="140154" cy="30533"/>
            </a:xfrm>
            <a:custGeom>
              <a:avLst/>
              <a:gdLst/>
              <a:ahLst/>
              <a:cxnLst/>
              <a:rect r="r" b="b" t="t" l="l"/>
              <a:pathLst>
                <a:path h="30533" w="140154">
                  <a:moveTo>
                    <a:pt x="15267" y="0"/>
                  </a:moveTo>
                  <a:lnTo>
                    <a:pt x="124888" y="0"/>
                  </a:lnTo>
                  <a:cubicBezTo>
                    <a:pt x="128937" y="0"/>
                    <a:pt x="132820" y="1608"/>
                    <a:pt x="135683" y="4471"/>
                  </a:cubicBezTo>
                  <a:cubicBezTo>
                    <a:pt x="138546" y="7335"/>
                    <a:pt x="140154" y="11218"/>
                    <a:pt x="140154" y="15267"/>
                  </a:cubicBezTo>
                  <a:lnTo>
                    <a:pt x="140154" y="15267"/>
                  </a:lnTo>
                  <a:cubicBezTo>
                    <a:pt x="140154" y="23698"/>
                    <a:pt x="133319" y="30533"/>
                    <a:pt x="124888" y="30533"/>
                  </a:cubicBezTo>
                  <a:lnTo>
                    <a:pt x="15267" y="30533"/>
                  </a:lnTo>
                  <a:cubicBezTo>
                    <a:pt x="11218" y="30533"/>
                    <a:pt x="7335" y="28925"/>
                    <a:pt x="4471" y="26062"/>
                  </a:cubicBezTo>
                  <a:cubicBezTo>
                    <a:pt x="1608" y="23199"/>
                    <a:pt x="0" y="19315"/>
                    <a:pt x="0" y="15267"/>
                  </a:cubicBezTo>
                  <a:lnTo>
                    <a:pt x="0" y="15267"/>
                  </a:lnTo>
                  <a:cubicBezTo>
                    <a:pt x="0" y="11218"/>
                    <a:pt x="1608" y="7335"/>
                    <a:pt x="4471" y="4471"/>
                  </a:cubicBezTo>
                  <a:cubicBezTo>
                    <a:pt x="7335" y="1608"/>
                    <a:pt x="11218" y="0"/>
                    <a:pt x="15267" y="0"/>
                  </a:cubicBezTo>
                  <a:close/>
                </a:path>
              </a:pathLst>
            </a:custGeom>
            <a:solidFill>
              <a:srgbClr val="A1A798">
                <a:alpha val="42745"/>
              </a:srgbClr>
            </a:solidFill>
          </p:spPr>
        </p:sp>
        <p:sp>
          <p:nvSpPr>
            <p:cNvPr name="TextBox 34" id="34"/>
            <p:cNvSpPr txBox="true"/>
            <p:nvPr/>
          </p:nvSpPr>
          <p:spPr>
            <a:xfrm>
              <a:off x="0" y="-38100"/>
              <a:ext cx="140154" cy="68633"/>
            </a:xfrm>
            <a:prstGeom prst="rect">
              <a:avLst/>
            </a:prstGeom>
          </p:spPr>
          <p:txBody>
            <a:bodyPr anchor="ctr" rtlCol="false" tIns="50800" lIns="50800" bIns="50800" rIns="50800"/>
            <a:lstStyle/>
            <a:p>
              <a:pPr algn="ctr">
                <a:lnSpc>
                  <a:spcPts val="2659"/>
                </a:lnSpc>
                <a:spcBef>
                  <a:spcPct val="0"/>
                </a:spcBef>
              </a:pPr>
            </a:p>
          </p:txBody>
        </p:sp>
      </p:grpSp>
      <p:sp>
        <p:nvSpPr>
          <p:cNvPr name="TextBox 35" id="35"/>
          <p:cNvSpPr txBox="true"/>
          <p:nvPr/>
        </p:nvSpPr>
        <p:spPr>
          <a:xfrm rot="0">
            <a:off x="7603947" y="7751389"/>
            <a:ext cx="3320567" cy="1253490"/>
          </a:xfrm>
          <a:prstGeom prst="rect">
            <a:avLst/>
          </a:prstGeom>
        </p:spPr>
        <p:txBody>
          <a:bodyPr anchor="t" rtlCol="false" tIns="0" lIns="0" bIns="0" rIns="0">
            <a:spAutoFit/>
          </a:bodyPr>
          <a:lstStyle/>
          <a:p>
            <a:pPr algn="l">
              <a:lnSpc>
                <a:spcPts val="3359"/>
              </a:lnSpc>
              <a:spcBef>
                <a:spcPct val="0"/>
              </a:spcBef>
            </a:pPr>
          </a:p>
          <a:p>
            <a:pPr algn="l">
              <a:lnSpc>
                <a:spcPts val="3359"/>
              </a:lnSpc>
              <a:spcBef>
                <a:spcPct val="0"/>
              </a:spcBef>
            </a:pPr>
            <a:r>
              <a:rPr lang="en-US" b="true" sz="2400">
                <a:solidFill>
                  <a:srgbClr val="251818"/>
                </a:solidFill>
                <a:latin typeface="Arial Bold"/>
                <a:ea typeface="Arial Bold"/>
                <a:cs typeface="Arial Bold"/>
                <a:sym typeface="Arial Bold"/>
              </a:rPr>
              <a:t>Material y Métodos</a:t>
            </a:r>
          </a:p>
          <a:p>
            <a:pPr algn="l">
              <a:lnSpc>
                <a:spcPts val="3359"/>
              </a:lnSpc>
              <a:spcBef>
                <a:spcPct val="0"/>
              </a:spcBef>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4665" y="0"/>
            <a:ext cx="1768070" cy="1953216"/>
          </a:xfrm>
          <a:custGeom>
            <a:avLst/>
            <a:gdLst/>
            <a:ahLst/>
            <a:cxnLst/>
            <a:rect r="r" b="b" t="t" l="l"/>
            <a:pathLst>
              <a:path h="1953216" w="1768070">
                <a:moveTo>
                  <a:pt x="0" y="0"/>
                </a:moveTo>
                <a:lnTo>
                  <a:pt x="1768070" y="0"/>
                </a:lnTo>
                <a:lnTo>
                  <a:pt x="1768070" y="1953216"/>
                </a:lnTo>
                <a:lnTo>
                  <a:pt x="0" y="1953216"/>
                </a:lnTo>
                <a:lnTo>
                  <a:pt x="0" y="0"/>
                </a:lnTo>
                <a:close/>
              </a:path>
            </a:pathLst>
          </a:custGeom>
          <a:blipFill>
            <a:blip r:embed="rId3"/>
            <a:stretch>
              <a:fillRect l="0" t="0" r="-14203" b="0"/>
            </a:stretch>
          </a:blipFill>
        </p:spPr>
      </p:sp>
      <p:sp>
        <p:nvSpPr>
          <p:cNvPr name="TextBox 3" id="3"/>
          <p:cNvSpPr txBox="true"/>
          <p:nvPr/>
        </p:nvSpPr>
        <p:spPr>
          <a:xfrm rot="0">
            <a:off x="8285169" y="636883"/>
            <a:ext cx="9525" cy="339725"/>
          </a:xfrm>
          <a:prstGeom prst="rect">
            <a:avLst/>
          </a:prstGeom>
        </p:spPr>
        <p:txBody>
          <a:bodyPr anchor="t" rtlCol="false" tIns="0" lIns="0" bIns="0" rIns="0">
            <a:spAutoFit/>
          </a:bodyPr>
          <a:lstStyle/>
          <a:p>
            <a:pPr algn="ctr">
              <a:lnSpc>
                <a:spcPts val="2799"/>
              </a:lnSpc>
              <a:spcBef>
                <a:spcPct val="0"/>
              </a:spcBef>
            </a:pPr>
          </a:p>
        </p:txBody>
      </p:sp>
      <p:sp>
        <p:nvSpPr>
          <p:cNvPr name="Freeform 4" id="4"/>
          <p:cNvSpPr/>
          <p:nvPr/>
        </p:nvSpPr>
        <p:spPr>
          <a:xfrm flipH="false" flipV="false" rot="0">
            <a:off x="16776748" y="9046099"/>
            <a:ext cx="1409418" cy="1240901"/>
          </a:xfrm>
          <a:custGeom>
            <a:avLst/>
            <a:gdLst/>
            <a:ahLst/>
            <a:cxnLst/>
            <a:rect r="r" b="b" t="t" l="l"/>
            <a:pathLst>
              <a:path h="1240901" w="1409418">
                <a:moveTo>
                  <a:pt x="0" y="0"/>
                </a:moveTo>
                <a:lnTo>
                  <a:pt x="1409418" y="0"/>
                </a:lnTo>
                <a:lnTo>
                  <a:pt x="1409418" y="1240901"/>
                </a:lnTo>
                <a:lnTo>
                  <a:pt x="0" y="1240901"/>
                </a:lnTo>
                <a:lnTo>
                  <a:pt x="0" y="0"/>
                </a:lnTo>
                <a:close/>
              </a:path>
            </a:pathLst>
          </a:custGeom>
          <a:blipFill>
            <a:blip r:embed="rId4"/>
            <a:stretch>
              <a:fillRect l="0" t="0" r="0" b="0"/>
            </a:stretch>
          </a:blipFill>
        </p:spPr>
      </p:sp>
      <p:grpSp>
        <p:nvGrpSpPr>
          <p:cNvPr name="Group 5" id="5"/>
          <p:cNvGrpSpPr/>
          <p:nvPr/>
        </p:nvGrpSpPr>
        <p:grpSpPr>
          <a:xfrm rot="0">
            <a:off x="7283741" y="8277277"/>
            <a:ext cx="2870925" cy="665232"/>
            <a:chOff x="0" y="0"/>
            <a:chExt cx="138851" cy="32174"/>
          </a:xfrm>
        </p:grpSpPr>
        <p:sp>
          <p:nvSpPr>
            <p:cNvPr name="Freeform 6" id="6"/>
            <p:cNvSpPr/>
            <p:nvPr/>
          </p:nvSpPr>
          <p:spPr>
            <a:xfrm flipH="false" flipV="false" rot="0">
              <a:off x="0" y="0"/>
              <a:ext cx="138851" cy="32174"/>
            </a:xfrm>
            <a:custGeom>
              <a:avLst/>
              <a:gdLst/>
              <a:ahLst/>
              <a:cxnLst/>
              <a:rect r="r" b="b" t="t" l="l"/>
              <a:pathLst>
                <a:path h="32174" w="138851">
                  <a:moveTo>
                    <a:pt x="16087" y="0"/>
                  </a:moveTo>
                  <a:lnTo>
                    <a:pt x="122765" y="0"/>
                  </a:lnTo>
                  <a:cubicBezTo>
                    <a:pt x="131649" y="0"/>
                    <a:pt x="138851" y="7202"/>
                    <a:pt x="138851" y="16087"/>
                  </a:cubicBezTo>
                  <a:lnTo>
                    <a:pt x="138851" y="16087"/>
                  </a:lnTo>
                  <a:cubicBezTo>
                    <a:pt x="138851" y="20353"/>
                    <a:pt x="137157" y="24445"/>
                    <a:pt x="134140" y="27462"/>
                  </a:cubicBezTo>
                  <a:cubicBezTo>
                    <a:pt x="131123" y="30479"/>
                    <a:pt x="127031" y="32174"/>
                    <a:pt x="122765" y="32174"/>
                  </a:cubicBezTo>
                  <a:lnTo>
                    <a:pt x="16087" y="32174"/>
                  </a:lnTo>
                  <a:cubicBezTo>
                    <a:pt x="11820" y="32174"/>
                    <a:pt x="7729" y="30479"/>
                    <a:pt x="4712" y="27462"/>
                  </a:cubicBezTo>
                  <a:cubicBezTo>
                    <a:pt x="1695" y="24445"/>
                    <a:pt x="0" y="20353"/>
                    <a:pt x="0" y="16087"/>
                  </a:cubicBezTo>
                  <a:lnTo>
                    <a:pt x="0" y="16087"/>
                  </a:lnTo>
                  <a:cubicBezTo>
                    <a:pt x="0" y="11820"/>
                    <a:pt x="1695" y="7729"/>
                    <a:pt x="4712" y="4712"/>
                  </a:cubicBezTo>
                  <a:cubicBezTo>
                    <a:pt x="7729" y="1695"/>
                    <a:pt x="11820" y="0"/>
                    <a:pt x="16087" y="0"/>
                  </a:cubicBezTo>
                  <a:close/>
                </a:path>
              </a:pathLst>
            </a:custGeom>
            <a:solidFill>
              <a:srgbClr val="B56625">
                <a:alpha val="42745"/>
              </a:srgbClr>
            </a:solidFill>
          </p:spPr>
        </p:sp>
        <p:sp>
          <p:nvSpPr>
            <p:cNvPr name="TextBox 7" id="7"/>
            <p:cNvSpPr txBox="true"/>
            <p:nvPr/>
          </p:nvSpPr>
          <p:spPr>
            <a:xfrm>
              <a:off x="0" y="-38100"/>
              <a:ext cx="138851" cy="70274"/>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5349495" y="375384"/>
            <a:ext cx="7223253" cy="526173"/>
            <a:chOff x="0" y="0"/>
            <a:chExt cx="349350" cy="25448"/>
          </a:xfrm>
        </p:grpSpPr>
        <p:sp>
          <p:nvSpPr>
            <p:cNvPr name="Freeform 9" id="9"/>
            <p:cNvSpPr/>
            <p:nvPr/>
          </p:nvSpPr>
          <p:spPr>
            <a:xfrm flipH="false" flipV="false" rot="0">
              <a:off x="0" y="0"/>
              <a:ext cx="349350" cy="25448"/>
            </a:xfrm>
            <a:custGeom>
              <a:avLst/>
              <a:gdLst/>
              <a:ahLst/>
              <a:cxnLst/>
              <a:rect r="r" b="b" t="t" l="l"/>
              <a:pathLst>
                <a:path h="25448" w="349350">
                  <a:moveTo>
                    <a:pt x="12724" y="0"/>
                  </a:moveTo>
                  <a:lnTo>
                    <a:pt x="336626" y="0"/>
                  </a:lnTo>
                  <a:cubicBezTo>
                    <a:pt x="343654" y="0"/>
                    <a:pt x="349350" y="5697"/>
                    <a:pt x="349350" y="12724"/>
                  </a:cubicBezTo>
                  <a:lnTo>
                    <a:pt x="349350" y="12724"/>
                  </a:lnTo>
                  <a:cubicBezTo>
                    <a:pt x="349350" y="16099"/>
                    <a:pt x="348010" y="19335"/>
                    <a:pt x="345624" y="21721"/>
                  </a:cubicBezTo>
                  <a:cubicBezTo>
                    <a:pt x="343237" y="24108"/>
                    <a:pt x="340001" y="25448"/>
                    <a:pt x="336626" y="25448"/>
                  </a:cubicBezTo>
                  <a:lnTo>
                    <a:pt x="12724" y="25448"/>
                  </a:lnTo>
                  <a:cubicBezTo>
                    <a:pt x="5697" y="25448"/>
                    <a:pt x="0" y="19751"/>
                    <a:pt x="0" y="12724"/>
                  </a:cubicBezTo>
                  <a:lnTo>
                    <a:pt x="0" y="12724"/>
                  </a:lnTo>
                  <a:cubicBezTo>
                    <a:pt x="0" y="5697"/>
                    <a:pt x="5697" y="0"/>
                    <a:pt x="12724" y="0"/>
                  </a:cubicBezTo>
                  <a:close/>
                </a:path>
              </a:pathLst>
            </a:custGeom>
            <a:solidFill>
              <a:srgbClr val="187D34">
                <a:alpha val="42745"/>
              </a:srgbClr>
            </a:solidFill>
          </p:spPr>
        </p:sp>
        <p:sp>
          <p:nvSpPr>
            <p:cNvPr name="TextBox 10" id="10"/>
            <p:cNvSpPr txBox="true"/>
            <p:nvPr/>
          </p:nvSpPr>
          <p:spPr>
            <a:xfrm>
              <a:off x="0" y="-38100"/>
              <a:ext cx="349350" cy="63548"/>
            </a:xfrm>
            <a:prstGeom prst="rect">
              <a:avLst/>
            </a:prstGeom>
          </p:spPr>
          <p:txBody>
            <a:bodyPr anchor="ctr" rtlCol="false" tIns="50800" lIns="50800" bIns="50800" rIns="50800"/>
            <a:lstStyle/>
            <a:p>
              <a:pPr algn="ctr">
                <a:lnSpc>
                  <a:spcPts val="2659"/>
                </a:lnSpc>
                <a:spcBef>
                  <a:spcPct val="0"/>
                </a:spcBef>
              </a:pPr>
            </a:p>
          </p:txBody>
        </p:sp>
      </p:grpSp>
      <p:sp>
        <p:nvSpPr>
          <p:cNvPr name="TextBox 11" id="11"/>
          <p:cNvSpPr txBox="true"/>
          <p:nvPr/>
        </p:nvSpPr>
        <p:spPr>
          <a:xfrm rot="0">
            <a:off x="7837495" y="8368857"/>
            <a:ext cx="2247252" cy="415290"/>
          </a:xfrm>
          <a:prstGeom prst="rect">
            <a:avLst/>
          </a:prstGeom>
        </p:spPr>
        <p:txBody>
          <a:bodyPr anchor="t" rtlCol="false" tIns="0" lIns="0" bIns="0" rIns="0">
            <a:spAutoFit/>
          </a:bodyPr>
          <a:lstStyle/>
          <a:p>
            <a:pPr algn="l">
              <a:lnSpc>
                <a:spcPts val="3359"/>
              </a:lnSpc>
              <a:spcBef>
                <a:spcPct val="0"/>
              </a:spcBef>
            </a:pPr>
            <a:r>
              <a:rPr lang="en-US" b="true" sz="2399">
                <a:solidFill>
                  <a:srgbClr val="251818"/>
                </a:solidFill>
                <a:latin typeface="Arial Bold"/>
                <a:ea typeface="Arial Bold"/>
                <a:cs typeface="Arial Bold"/>
                <a:sym typeface="Arial Bold"/>
              </a:rPr>
              <a:t>Conclusión.</a:t>
            </a:r>
          </a:p>
        </p:txBody>
      </p:sp>
      <p:sp>
        <p:nvSpPr>
          <p:cNvPr name="TextBox 12" id="12"/>
          <p:cNvSpPr txBox="true"/>
          <p:nvPr/>
        </p:nvSpPr>
        <p:spPr>
          <a:xfrm rot="0">
            <a:off x="5633386" y="327660"/>
            <a:ext cx="7589011" cy="415290"/>
          </a:xfrm>
          <a:prstGeom prst="rect">
            <a:avLst/>
          </a:prstGeom>
        </p:spPr>
        <p:txBody>
          <a:bodyPr anchor="t" rtlCol="false" tIns="0" lIns="0" bIns="0" rIns="0">
            <a:spAutoFit/>
          </a:bodyPr>
          <a:lstStyle/>
          <a:p>
            <a:pPr algn="l">
              <a:lnSpc>
                <a:spcPts val="3359"/>
              </a:lnSpc>
              <a:spcBef>
                <a:spcPct val="0"/>
              </a:spcBef>
            </a:pPr>
            <a:r>
              <a:rPr lang="en-US" b="true" sz="2400">
                <a:solidFill>
                  <a:srgbClr val="251818"/>
                </a:solidFill>
                <a:latin typeface="Arial Bold"/>
                <a:ea typeface="Arial Bold"/>
                <a:cs typeface="Arial Bold"/>
                <a:sym typeface="Arial Bold"/>
              </a:rPr>
              <a:t>Resultados clínicos- Respuesta a tratamiento.</a:t>
            </a:r>
          </a:p>
        </p:txBody>
      </p:sp>
      <p:sp>
        <p:nvSpPr>
          <p:cNvPr name="TextBox 13" id="13"/>
          <p:cNvSpPr txBox="true"/>
          <p:nvPr/>
        </p:nvSpPr>
        <p:spPr>
          <a:xfrm rot="0">
            <a:off x="6093274" y="971550"/>
            <a:ext cx="5875532" cy="416109"/>
          </a:xfrm>
          <a:prstGeom prst="rect">
            <a:avLst/>
          </a:prstGeom>
        </p:spPr>
        <p:txBody>
          <a:bodyPr anchor="t" rtlCol="false" tIns="0" lIns="0" bIns="0" rIns="0">
            <a:spAutoFit/>
          </a:bodyPr>
          <a:lstStyle/>
          <a:p>
            <a:pPr algn="l">
              <a:lnSpc>
                <a:spcPts val="3314"/>
              </a:lnSpc>
              <a:spcBef>
                <a:spcPct val="0"/>
              </a:spcBef>
            </a:pPr>
            <a:r>
              <a:rPr lang="en-US" sz="2367">
                <a:solidFill>
                  <a:srgbClr val="7A0000"/>
                </a:solidFill>
                <a:latin typeface="Arial"/>
                <a:ea typeface="Arial"/>
                <a:cs typeface="Arial"/>
                <a:sym typeface="Arial"/>
              </a:rPr>
              <a:t>32 pacientes analizados (de 43 evaluados).</a:t>
            </a:r>
          </a:p>
        </p:txBody>
      </p:sp>
      <p:pic>
        <p:nvPicPr>
          <p:cNvPr name="Picture 14" id="14"/>
          <p:cNvPicPr>
            <a:picLocks noChangeAspect="true"/>
          </p:cNvPicPr>
          <p:nvPr/>
        </p:nvPicPr>
        <p:blipFill>
          <a:blip r:embed="rId5"/>
          <a:stretch>
            <a:fillRect/>
          </a:stretch>
        </p:blipFill>
        <p:spPr>
          <a:xfrm rot="0">
            <a:off x="-178796" y="3647903"/>
            <a:ext cx="7920427" cy="5655394"/>
          </a:xfrm>
          <a:prstGeom prst="rect">
            <a:avLst/>
          </a:prstGeom>
        </p:spPr>
      </p:pic>
      <p:pic>
        <p:nvPicPr>
          <p:cNvPr name="Picture 15" id="15"/>
          <p:cNvPicPr>
            <a:picLocks noChangeAspect="true"/>
          </p:cNvPicPr>
          <p:nvPr/>
        </p:nvPicPr>
        <p:blipFill>
          <a:blip r:embed="rId6"/>
          <a:stretch>
            <a:fillRect/>
          </a:stretch>
        </p:blipFill>
        <p:spPr>
          <a:xfrm rot="0">
            <a:off x="6826710" y="3836517"/>
            <a:ext cx="5484368" cy="4793014"/>
          </a:xfrm>
          <a:prstGeom prst="rect">
            <a:avLst/>
          </a:prstGeom>
        </p:spPr>
      </p:pic>
      <p:pic>
        <p:nvPicPr>
          <p:cNvPr name="Picture 16" id="16"/>
          <p:cNvPicPr>
            <a:picLocks noChangeAspect="true"/>
          </p:cNvPicPr>
          <p:nvPr/>
        </p:nvPicPr>
        <p:blipFill>
          <a:blip r:embed="rId7"/>
          <a:stretch>
            <a:fillRect/>
          </a:stretch>
        </p:blipFill>
        <p:spPr>
          <a:xfrm rot="0">
            <a:off x="12298769" y="3796972"/>
            <a:ext cx="6131605" cy="4886497"/>
          </a:xfrm>
          <a:prstGeom prst="rect">
            <a:avLst/>
          </a:prstGeom>
        </p:spPr>
      </p:pic>
      <p:sp>
        <p:nvSpPr>
          <p:cNvPr name="TextBox 17" id="17"/>
          <p:cNvSpPr txBox="true"/>
          <p:nvPr/>
        </p:nvSpPr>
        <p:spPr>
          <a:xfrm rot="0">
            <a:off x="1912735" y="1565767"/>
            <a:ext cx="15733733" cy="3337560"/>
          </a:xfrm>
          <a:prstGeom prst="rect">
            <a:avLst/>
          </a:prstGeom>
        </p:spPr>
        <p:txBody>
          <a:bodyPr anchor="t" rtlCol="false" tIns="0" lIns="0" bIns="0" rIns="0">
            <a:spAutoFit/>
          </a:bodyPr>
          <a:lstStyle/>
          <a:p>
            <a:pPr algn="l">
              <a:lnSpc>
                <a:spcPts val="2940"/>
              </a:lnSpc>
            </a:pPr>
            <a:r>
              <a:rPr lang="en-US" sz="2100">
                <a:solidFill>
                  <a:srgbClr val="251818"/>
                </a:solidFill>
                <a:latin typeface="Arial"/>
                <a:ea typeface="Arial"/>
                <a:cs typeface="Arial"/>
                <a:sym typeface="Arial"/>
              </a:rPr>
              <a:t>Tezepelumab mostró mayor eficacia en pacientes naïve frente a aquellos en switch, con</a:t>
            </a:r>
            <a:r>
              <a:rPr lang="en-US" sz="2100">
                <a:solidFill>
                  <a:srgbClr val="7A0000"/>
                </a:solidFill>
                <a:latin typeface="Arial"/>
                <a:ea typeface="Arial"/>
                <a:cs typeface="Arial"/>
                <a:sym typeface="Arial"/>
              </a:rPr>
              <a:t> 0% de no respondedores</a:t>
            </a:r>
            <a:r>
              <a:rPr lang="en-US" sz="2100">
                <a:solidFill>
                  <a:srgbClr val="251818"/>
                </a:solidFill>
                <a:latin typeface="Arial"/>
                <a:ea typeface="Arial"/>
                <a:cs typeface="Arial"/>
                <a:sym typeface="Arial"/>
              </a:rPr>
              <a:t>, mejoría significativa del</a:t>
            </a:r>
            <a:r>
              <a:rPr lang="en-US" sz="2100">
                <a:solidFill>
                  <a:srgbClr val="7A0000"/>
                </a:solidFill>
                <a:latin typeface="Arial"/>
                <a:ea typeface="Arial"/>
                <a:cs typeface="Arial"/>
                <a:sym typeface="Arial"/>
              </a:rPr>
              <a:t> ACT (+7)</a:t>
            </a:r>
            <a:r>
              <a:rPr lang="en-US" sz="2100">
                <a:solidFill>
                  <a:srgbClr val="251818"/>
                </a:solidFill>
                <a:latin typeface="Arial"/>
                <a:ea typeface="Arial"/>
                <a:cs typeface="Arial"/>
                <a:sym typeface="Arial"/>
              </a:rPr>
              <a:t>, </a:t>
            </a:r>
            <a:r>
              <a:rPr lang="en-US" sz="2100">
                <a:solidFill>
                  <a:srgbClr val="7A0000"/>
                </a:solidFill>
                <a:latin typeface="Arial"/>
                <a:ea typeface="Arial"/>
                <a:cs typeface="Arial"/>
                <a:sym typeface="Arial"/>
              </a:rPr>
              <a:t>reducción del 80% de exacerbaciones</a:t>
            </a:r>
            <a:r>
              <a:rPr lang="en-US" sz="2100">
                <a:solidFill>
                  <a:srgbClr val="251818"/>
                </a:solidFill>
                <a:latin typeface="Arial"/>
                <a:ea typeface="Arial"/>
                <a:cs typeface="Arial"/>
                <a:sym typeface="Arial"/>
              </a:rPr>
              <a:t> y disminución del </a:t>
            </a:r>
            <a:r>
              <a:rPr lang="en-US" sz="2100">
                <a:solidFill>
                  <a:srgbClr val="7A0000"/>
                </a:solidFill>
                <a:latin typeface="Arial"/>
                <a:ea typeface="Arial"/>
                <a:cs typeface="Arial"/>
                <a:sym typeface="Arial"/>
              </a:rPr>
              <a:t>54% de la corticodependencia</a:t>
            </a:r>
            <a:r>
              <a:rPr lang="en-US" sz="2100">
                <a:solidFill>
                  <a:srgbClr val="251818"/>
                </a:solidFill>
                <a:latin typeface="Arial"/>
                <a:ea typeface="Arial"/>
                <a:cs typeface="Arial"/>
                <a:sym typeface="Arial"/>
              </a:rPr>
              <a:t>, mientras que en el grupo switch hubo un 18,8% de no respondedores y una mejoría más discreta (+2 en ACT) con menor reducción de crisis y corticoides. Por fenotipos, los pacientes </a:t>
            </a:r>
            <a:r>
              <a:rPr lang="en-US" sz="2100">
                <a:solidFill>
                  <a:srgbClr val="7A0000"/>
                </a:solidFill>
                <a:latin typeface="Arial"/>
                <a:ea typeface="Arial"/>
                <a:cs typeface="Arial"/>
                <a:sym typeface="Arial"/>
              </a:rPr>
              <a:t>No T2</a:t>
            </a:r>
            <a:r>
              <a:rPr lang="en-US" sz="2100">
                <a:solidFill>
                  <a:srgbClr val="251818"/>
                </a:solidFill>
                <a:latin typeface="Arial"/>
                <a:ea typeface="Arial"/>
                <a:cs typeface="Arial"/>
                <a:sym typeface="Arial"/>
              </a:rPr>
              <a:t> presentaron una marcada </a:t>
            </a:r>
            <a:r>
              <a:rPr lang="en-US" sz="2100">
                <a:solidFill>
                  <a:srgbClr val="7A0000"/>
                </a:solidFill>
                <a:latin typeface="Arial"/>
                <a:ea typeface="Arial"/>
                <a:cs typeface="Arial"/>
                <a:sym typeface="Arial"/>
              </a:rPr>
              <a:t>reducción de exacerbaciones (−93%) </a:t>
            </a:r>
            <a:r>
              <a:rPr lang="en-US" sz="2100">
                <a:solidFill>
                  <a:srgbClr val="251818"/>
                </a:solidFill>
                <a:latin typeface="Arial"/>
                <a:ea typeface="Arial"/>
                <a:cs typeface="Arial"/>
                <a:sym typeface="Arial"/>
              </a:rPr>
              <a:t>y mejoría clínica (+5,4 ACT; +7% FEV1), mientras que los </a:t>
            </a:r>
            <a:r>
              <a:rPr lang="en-US" sz="2100">
                <a:solidFill>
                  <a:srgbClr val="7A0000"/>
                </a:solidFill>
                <a:latin typeface="Arial"/>
                <a:ea typeface="Arial"/>
                <a:cs typeface="Arial"/>
                <a:sym typeface="Arial"/>
              </a:rPr>
              <a:t>T2 </a:t>
            </a:r>
            <a:r>
              <a:rPr lang="en-US" sz="2100">
                <a:solidFill>
                  <a:srgbClr val="251818"/>
                </a:solidFill>
                <a:latin typeface="Arial"/>
                <a:ea typeface="Arial"/>
                <a:cs typeface="Arial"/>
                <a:sym typeface="Arial"/>
              </a:rPr>
              <a:t>mostraron mejoría sintomática y funcional similar (+5 ACT; +8% FEV1) pero </a:t>
            </a:r>
            <a:r>
              <a:rPr lang="en-US" sz="2100">
                <a:solidFill>
                  <a:srgbClr val="7A0000"/>
                </a:solidFill>
                <a:latin typeface="Arial"/>
                <a:ea typeface="Arial"/>
                <a:cs typeface="Arial"/>
                <a:sym typeface="Arial"/>
              </a:rPr>
              <a:t>mayor respuesta inflamatoria (−47% eosinófilos/FeNO), destacando el fenotipo eosinofílico</a:t>
            </a:r>
            <a:r>
              <a:rPr lang="en-US" sz="2100">
                <a:solidFill>
                  <a:srgbClr val="251818"/>
                </a:solidFill>
                <a:latin typeface="Arial"/>
                <a:ea typeface="Arial"/>
                <a:cs typeface="Arial"/>
                <a:sym typeface="Arial"/>
              </a:rPr>
              <a:t> en control inflamatorio y el alérgico/mixto en ganancia funcional.</a:t>
            </a:r>
          </a:p>
          <a:p>
            <a:pPr algn="l">
              <a:lnSpc>
                <a:spcPts val="2940"/>
              </a:lnSpc>
            </a:pPr>
          </a:p>
          <a:p>
            <a:pPr algn="l">
              <a:lnSpc>
                <a:spcPts val="2940"/>
              </a:lnSpc>
              <a:spcBef>
                <a:spcPct val="0"/>
              </a:spcBef>
            </a:pPr>
          </a:p>
        </p:txBody>
      </p:sp>
      <p:sp>
        <p:nvSpPr>
          <p:cNvPr name="TextBox 18" id="18"/>
          <p:cNvSpPr txBox="true"/>
          <p:nvPr/>
        </p:nvSpPr>
        <p:spPr>
          <a:xfrm rot="0">
            <a:off x="1912735" y="8998474"/>
            <a:ext cx="15733733" cy="1108710"/>
          </a:xfrm>
          <a:prstGeom prst="rect">
            <a:avLst/>
          </a:prstGeom>
        </p:spPr>
        <p:txBody>
          <a:bodyPr anchor="t" rtlCol="false" tIns="0" lIns="0" bIns="0" rIns="0">
            <a:spAutoFit/>
          </a:bodyPr>
          <a:lstStyle/>
          <a:p>
            <a:pPr algn="l">
              <a:lnSpc>
                <a:spcPts val="2940"/>
              </a:lnSpc>
            </a:pPr>
            <a:r>
              <a:rPr lang="en-US" sz="2100">
                <a:solidFill>
                  <a:srgbClr val="000000"/>
                </a:solidFill>
                <a:latin typeface="Arial"/>
                <a:ea typeface="Arial"/>
                <a:cs typeface="Arial"/>
                <a:sym typeface="Arial"/>
              </a:rPr>
              <a:t>Tezepelumab es eficaz en el asma grave, con mayor beneficio clínico cuando se utiliza como primer biológico y con respuesta tanto en fenotipos T2 como no T2.</a:t>
            </a:r>
          </a:p>
          <a:p>
            <a:pPr algn="l">
              <a:lnSpc>
                <a:spcPts val="2940"/>
              </a:lnSpc>
              <a:spcBef>
                <a:spcPct val="0"/>
              </a:spcBef>
            </a:p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DAHCcQ9aad8</dc:identifier>
  <dcterms:modified xsi:type="dcterms:W3CDTF">2011-08-01T06:04:30Z</dcterms:modified>
  <cp:revision>1</cp:revision>
  <dc:title>TEZEPELUMAB EN ASMA GRAVE DE DIFICIL CONTROL (AGDC), PACIENTE NAIVE VS SWITCH</dc:title>
</cp:coreProperties>
</file>