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9A050-B3A4-F63B-5C5C-C3DD28484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F9A92E0-362E-E149-2224-306323054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649469-60F6-0548-5651-7F24D55C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0E021E-3747-2EF5-9C40-99957205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DC3D0-FB52-8382-569B-4FCC8403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34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0FB04B-E8D8-8094-44DD-B4F06C987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F544F7-175A-4BE2-784B-923EE8600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CE91A8-B6BB-BBD5-92BA-D1FF1539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738444-49E0-5CE4-C384-53679474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385E0-BE3C-6B9C-401C-453E3DC89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117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0FF2EE-C7DB-7BE4-B0FE-421E4243A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6B7DB8-22DC-58CD-432E-09E60B9C0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ED6479-B9B5-920D-0B0C-1A78EEFB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7D2A7A-548A-4B2B-738E-46554559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715A98-4DD6-E7CF-C2E8-1D07F192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205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42254-13D7-9F5B-1125-5DF03F08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01CE32-B9F7-CFFE-486F-F95290288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564A213-AE8F-B1C0-1A8D-E60D7DF5E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B34BBE-E20F-A57A-2DC3-DAA9473B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CE435C-9B21-2E9D-099A-7267DEFC0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131822-F4BD-633C-B3D6-9822A82D3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40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FA2475-8727-1F07-E532-48B4B1AB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C89B01-4EAF-AF24-9AC2-E84E720FD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4A3AE4-1321-B45A-99DD-38C91BC74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E5EA61-1B82-9BBC-D0F3-F560F59BEA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12C7AA-A622-6828-C6B6-99B5D4F84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9474C2-B993-C36E-2927-3D8AA4AD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379C74-87EB-38DB-E817-F07C4464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163C75-93C5-EB68-74AF-63527B5D7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606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4F0E6-2A9E-F89D-057D-B718A0EE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2C533C-4526-7437-CBF8-1BA21511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910881-9E07-E969-981B-73A7ED023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D52F32-E6CD-94A7-01DC-357A156C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07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6F6ACE8-0611-9F43-256F-08744EBD8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2F50B9-CB9D-BF4B-284B-D0A38B09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F5CFD5-0CAA-E6F8-C929-5F5758C9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300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F8EF5A-D6F9-217E-DD25-68A7E07C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05CA21-16F2-9B32-47F2-C3039AF9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DB206A-0CD7-9812-8939-D36FFC0A0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E0A9329-CC88-11AE-0D4F-52B106593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238F1A-62A8-E50B-C4A2-BDB584573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F98D44-85C7-709F-E92B-236195FBF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384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C16A0-0BAA-5A92-F312-5438C531A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C2007F4-1194-30F9-A325-9AF9AE8A1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1F933D-7437-8040-D701-2C4CE2B18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F68A58-5C9A-F7A7-6408-63D659EF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04F9C0-B3E4-5A59-7EAC-167874B4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DC148B-6845-614B-AEE9-63A46999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1C5A6-3FB1-3F6C-47FB-D8891627A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B397E6-E84B-A821-E8EA-FB72E1603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E4C56D-7CF2-8392-927E-F47659621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7D471-D418-74B0-620A-CD7C38C6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8EF021-6EB0-AC5D-45F5-3C551C6D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65ABE9-CB34-B970-1F85-439DF1EBA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E6D23A-0C67-1440-E89B-71017B37A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FF622F-BBA1-1E88-A2E3-61762284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A82298-2DF3-1AAD-0AD7-B4F50ED5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9CE3D-5D9A-AD51-CCCC-135E2B363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18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1BDBB01-2EA5-F283-D618-46BBD2B0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2749D5-E82F-2372-2864-EC634DF92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A61D99-6DAC-B5BB-7F6D-660BB5696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33ACA-8AEE-41CF-96E2-0767E9B9263F}" type="datetimeFigureOut">
              <a:rPr lang="es-ES" smtClean="0"/>
              <a:t>21/02/2026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BCD0D2-6910-48B4-DAAA-E229B7B43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B18E54-CFC7-05A8-E19C-9ED9C4C42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3D57EA-0C9C-4EF4-9BFD-EB4DA7856D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69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20DFEEAF-33B7-D01A-8C10-15C8A2C9C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89" y="4255601"/>
            <a:ext cx="5887924" cy="2380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0545F6-0BFF-01AB-5656-AB5DF32B35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0351" y="338341"/>
            <a:ext cx="9144000" cy="1261859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chemeClr val="accent3"/>
                </a:solidFill>
              </a:rPr>
              <a:t>IMPACTO DEL TRATAMIENTO CON TEZEPELUMAB EN PACIENTES CON ASMA GRAVE NO CONTROLADA.</a:t>
            </a:r>
            <a:br>
              <a:rPr lang="es-ES" sz="3200" dirty="0">
                <a:solidFill>
                  <a:schemeClr val="accent3"/>
                </a:solidFill>
              </a:rPr>
            </a:br>
            <a:r>
              <a:rPr lang="es-ES" sz="2000" dirty="0">
                <a:solidFill>
                  <a:schemeClr val="accent3"/>
                </a:solidFill>
              </a:rPr>
              <a:t>REALIZADO EN LA CONSULTA MONOGRÁFICA DE ASMA GRAVE </a:t>
            </a:r>
            <a:br>
              <a:rPr lang="es-ES" sz="2000" dirty="0">
                <a:solidFill>
                  <a:schemeClr val="accent3"/>
                </a:solidFill>
              </a:rPr>
            </a:br>
            <a:r>
              <a:rPr lang="es-ES" sz="2000" dirty="0">
                <a:solidFill>
                  <a:schemeClr val="accent3"/>
                </a:solidFill>
              </a:rPr>
              <a:t>Hospital de Mérida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743465-F1AB-94D3-9C0C-D15CB5C5F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154" y="5928335"/>
            <a:ext cx="4987391" cy="645340"/>
          </a:xfrm>
        </p:spPr>
        <p:txBody>
          <a:bodyPr>
            <a:normAutofit fontScale="85000" lnSpcReduction="20000"/>
          </a:bodyPr>
          <a:lstStyle/>
          <a:p>
            <a:r>
              <a:rPr lang="es-ES" sz="1400" b="1" dirty="0"/>
              <a:t>Servicio de Neumología – Hospital de Mérida</a:t>
            </a:r>
          </a:p>
          <a:p>
            <a:r>
              <a:rPr lang="es-ES" sz="1400" dirty="0" err="1"/>
              <a:t>M.Linares</a:t>
            </a:r>
            <a:r>
              <a:rPr lang="es-ES" sz="1400" dirty="0"/>
              <a:t> Cuenca. </a:t>
            </a:r>
            <a:r>
              <a:rPr lang="es-ES" sz="1400" dirty="0" err="1"/>
              <a:t>J.Vilaplana</a:t>
            </a:r>
            <a:r>
              <a:rPr lang="es-ES" sz="1400" dirty="0"/>
              <a:t> </a:t>
            </a:r>
            <a:r>
              <a:rPr lang="es-ES" sz="1400" dirty="0" err="1"/>
              <a:t>Vicedo</a:t>
            </a:r>
            <a:r>
              <a:rPr lang="es-ES" sz="1400" dirty="0"/>
              <a:t>. </a:t>
            </a:r>
            <a:r>
              <a:rPr lang="es-ES" sz="1400" dirty="0" err="1"/>
              <a:t>J.A.Expósito</a:t>
            </a:r>
            <a:r>
              <a:rPr lang="es-ES" sz="1400" dirty="0"/>
              <a:t> Tapia. </a:t>
            </a:r>
            <a:r>
              <a:rPr lang="es-ES" sz="1400" dirty="0" err="1"/>
              <a:t>S.I.Batista</a:t>
            </a:r>
            <a:r>
              <a:rPr lang="es-ES" sz="1400" dirty="0"/>
              <a:t>. </a:t>
            </a:r>
            <a:r>
              <a:rPr lang="es-ES" sz="1400" dirty="0" err="1"/>
              <a:t>J.J.Garrido</a:t>
            </a:r>
            <a:r>
              <a:rPr lang="es-ES" sz="1400" dirty="0"/>
              <a:t> Romero. A.M. Pérez Fernández.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774D47-6FFB-25DC-68A7-B911055FE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52" y="138063"/>
            <a:ext cx="1457244" cy="126185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7935DEE-914C-906D-3721-7C262F448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1759" y="105943"/>
            <a:ext cx="1672354" cy="16723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B9B5025-0F10-1310-F6B7-38D3D15F50CA}"/>
              </a:ext>
            </a:extLst>
          </p:cNvPr>
          <p:cNvSpPr txBox="1"/>
          <p:nvPr/>
        </p:nvSpPr>
        <p:spPr>
          <a:xfrm>
            <a:off x="7989694" y="2687674"/>
            <a:ext cx="3927060" cy="4616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44B5EF7-6F86-35A7-F9B7-53DEDF04FD91}"/>
              </a:ext>
            </a:extLst>
          </p:cNvPr>
          <p:cNvSpPr txBox="1"/>
          <p:nvPr/>
        </p:nvSpPr>
        <p:spPr>
          <a:xfrm>
            <a:off x="7989693" y="3262567"/>
            <a:ext cx="3913632" cy="230832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objetivo de este estudio fue evaluar los cambios en la función pulmonar (FEV₁), el control del asma (ACT), la frecuencia de exacerbaciones y la toma de corticoides en pacientes con asma grave no controlada tratados con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, comparando los valores 12 meses antes y tres meses después del inicio del tratamiento.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7FE6F3F-6D3E-84C8-37A3-2391CE1E4D84}"/>
              </a:ext>
            </a:extLst>
          </p:cNvPr>
          <p:cNvSpPr txBox="1"/>
          <p:nvPr/>
        </p:nvSpPr>
        <p:spPr>
          <a:xfrm>
            <a:off x="576072" y="2000750"/>
            <a:ext cx="3310128" cy="36933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INTRODUCCIÓN</a:t>
            </a:r>
          </a:p>
        </p:txBody>
      </p:sp>
      <p:sp>
        <p:nvSpPr>
          <p:cNvPr id="10" name="CuadroTexto 4">
            <a:extLst>
              <a:ext uri="{FF2B5EF4-FFF2-40B4-BE49-F238E27FC236}">
                <a16:creationId xmlns:a16="http://schemas.microsoft.com/office/drawing/2014/main" id="{EE1A6094-9746-B149-8F2C-4B86C1DB0A8A}"/>
              </a:ext>
            </a:extLst>
          </p:cNvPr>
          <p:cNvSpPr/>
          <p:nvPr/>
        </p:nvSpPr>
        <p:spPr>
          <a:xfrm>
            <a:off x="576072" y="2687674"/>
            <a:ext cx="3310128" cy="1321985"/>
          </a:xfrm>
          <a:prstGeom prst="rect">
            <a:avLst/>
          </a:prstGeom>
          <a:noFill/>
          <a:ln w="12700">
            <a:solidFill>
              <a:schemeClr val="accent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- El AGNC es la que sigue mal controlada a pesar de tratamiento combinado con GCI/LABA/LAMA  en dosis altas o glucocorticoides orales durante </a:t>
            </a:r>
            <a:r>
              <a:rPr lang="es-ES" sz="16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6 meses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C115AC-67E3-AD67-831F-40D0B5EF0FB0}"/>
              </a:ext>
            </a:extLst>
          </p:cNvPr>
          <p:cNvSpPr txBox="1"/>
          <p:nvPr/>
        </p:nvSpPr>
        <p:spPr>
          <a:xfrm>
            <a:off x="4589253" y="2000750"/>
            <a:ext cx="2967487" cy="369332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             TEZEPELUMAB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F0A2F50-B5E0-74F9-3432-6D9CB3E2EA6C}"/>
              </a:ext>
            </a:extLst>
          </p:cNvPr>
          <p:cNvSpPr txBox="1"/>
          <p:nvPr/>
        </p:nvSpPr>
        <p:spPr>
          <a:xfrm>
            <a:off x="4589253" y="2693543"/>
            <a:ext cx="2967487" cy="132343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es un fármaco biológico que inhibe la TSLP, proteína fundamental en la inflamación tanto T2 como no T2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DDAD0D6-BD2A-D795-7435-AC58891C5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9894" y="6188700"/>
            <a:ext cx="834219" cy="64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0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CABFAE6-2D70-A7BD-A161-BC40B9D2AE61}"/>
              </a:ext>
            </a:extLst>
          </p:cNvPr>
          <p:cNvSpPr txBox="1"/>
          <p:nvPr/>
        </p:nvSpPr>
        <p:spPr>
          <a:xfrm>
            <a:off x="265015" y="1729379"/>
            <a:ext cx="3877383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   ESTUDIO DESCRIPTIVO OBSERVACIONAL RETROSPECTIVO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EF0849-0861-75CE-6CDF-19A5945BCF2B}"/>
              </a:ext>
            </a:extLst>
          </p:cNvPr>
          <p:cNvSpPr txBox="1"/>
          <p:nvPr/>
        </p:nvSpPr>
        <p:spPr>
          <a:xfrm>
            <a:off x="404602" y="2985961"/>
            <a:ext cx="4256410" cy="309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E180583-FDA6-795D-552C-27217FD63BA6}"/>
              </a:ext>
            </a:extLst>
          </p:cNvPr>
          <p:cNvSpPr txBox="1"/>
          <p:nvPr/>
        </p:nvSpPr>
        <p:spPr>
          <a:xfrm>
            <a:off x="265015" y="2436578"/>
            <a:ext cx="3877383" cy="430887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Población estudiada: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 pacientes</a:t>
            </a:r>
          </a:p>
          <a:p>
            <a:pPr algn="ctr"/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Mujeres 16 (66,7%)</a:t>
            </a:r>
          </a:p>
          <a:p>
            <a:pPr algn="ctr"/>
            <a:r>
              <a:rPr lang="es-ES" sz="1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Varones 8 (33,3%)</a:t>
            </a:r>
          </a:p>
          <a:p>
            <a:pPr algn="ctr"/>
            <a:endParaRPr lang="es-ES" sz="1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Edad media: 53,6 años. </a:t>
            </a:r>
          </a:p>
          <a:p>
            <a:pPr algn="ctr"/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Pacientes con asma grave de la base de datos del HME. </a:t>
            </a:r>
          </a:p>
          <a:p>
            <a:pPr defTabSz="914400">
              <a:lnSpc>
                <a:spcPct val="100000"/>
              </a:lnSpc>
              <a:buClr>
                <a:srgbClr val="000000"/>
              </a:buClr>
            </a:pPr>
            <a:r>
              <a:rPr lang="es-ES" sz="1400" b="0" strike="noStrike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comparan una serie de variables un año antes de comenzar con el tratamiento y 3 meses después:</a:t>
            </a:r>
            <a:endParaRPr lang="es-ES" sz="1400" b="0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400" b="1" strike="noStrike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exacerbaciones</a:t>
            </a:r>
            <a:endParaRPr lang="es-ES" sz="1400" b="1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400" b="1" strike="noStrike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FEV1 (ml)</a:t>
            </a:r>
            <a:endParaRPr lang="es-ES" sz="1400" b="1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400" b="1" strike="noStrike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 de GC (mg prednisona)</a:t>
            </a:r>
            <a:endParaRPr lang="es-ES" sz="1400" b="1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400" b="1" strike="noStrike" spc="-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  <a:endParaRPr lang="es-ES" sz="1400" b="1" strike="noStrik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para datos apareados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606FA43-3064-68E4-BF8A-D06E67427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273383"/>
              </p:ext>
            </p:extLst>
          </p:nvPr>
        </p:nvGraphicFramePr>
        <p:xfrm>
          <a:off x="4800597" y="1764771"/>
          <a:ext cx="6724296" cy="326443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681074">
                  <a:extLst>
                    <a:ext uri="{9D8B030D-6E8A-4147-A177-3AD203B41FA5}">
                      <a16:colId xmlns:a16="http://schemas.microsoft.com/office/drawing/2014/main" val="2527006082"/>
                    </a:ext>
                  </a:extLst>
                </a:gridCol>
                <a:gridCol w="1704797">
                  <a:extLst>
                    <a:ext uri="{9D8B030D-6E8A-4147-A177-3AD203B41FA5}">
                      <a16:colId xmlns:a16="http://schemas.microsoft.com/office/drawing/2014/main" val="1950851365"/>
                    </a:ext>
                  </a:extLst>
                </a:gridCol>
                <a:gridCol w="1777041">
                  <a:extLst>
                    <a:ext uri="{9D8B030D-6E8A-4147-A177-3AD203B41FA5}">
                      <a16:colId xmlns:a16="http://schemas.microsoft.com/office/drawing/2014/main" val="3771007750"/>
                    </a:ext>
                  </a:extLst>
                </a:gridCol>
                <a:gridCol w="1561384">
                  <a:extLst>
                    <a:ext uri="{9D8B030D-6E8A-4147-A177-3AD203B41FA5}">
                      <a16:colId xmlns:a16="http://schemas.microsoft.com/office/drawing/2014/main" val="374217711"/>
                    </a:ext>
                  </a:extLst>
                </a:gridCol>
              </a:tblGrid>
              <a:tr h="759633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Basal (12 meses antes del </a:t>
                      </a:r>
                      <a:r>
                        <a:rPr lang="es-E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tto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 3 meses de </a:t>
                      </a:r>
                      <a:r>
                        <a:rPr lang="es-E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tto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(dos colas)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47797121"/>
                  </a:ext>
                </a:extLst>
              </a:tr>
              <a:tr h="514590">
                <a:tc>
                  <a:txBody>
                    <a:bodyPr/>
                    <a:lstStyle/>
                    <a:p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  (0–4)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  (0–2)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2761"/>
                  </a:ext>
                </a:extLst>
              </a:tr>
              <a:tr h="627540">
                <a:tc>
                  <a:txBody>
                    <a:bodyPr/>
                    <a:lstStyle/>
                    <a:p>
                      <a:endParaRPr lang="es-ES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2071 (1807 – 2336)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2207 (1908 – 2506)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34817"/>
                  </a:ext>
                </a:extLst>
              </a:tr>
              <a:tr h="627540">
                <a:tc>
                  <a:txBody>
                    <a:bodyPr/>
                    <a:lstStyle/>
                    <a:p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CORTICOIDES (mg prednisona)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821 (531- 1112)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(2 – 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97879"/>
                  </a:ext>
                </a:extLst>
              </a:tr>
              <a:tr h="735129">
                <a:tc>
                  <a:txBody>
                    <a:bodyPr/>
                    <a:lstStyle/>
                    <a:p>
                      <a:endParaRPr lang="es-ES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 (10.7 -18.5)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17.4 (13.8 – 21.0)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804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CDB0250-E608-C77B-4911-F99E5B3C58C0}"/>
              </a:ext>
            </a:extLst>
          </p:cNvPr>
          <p:cNvSpPr txBox="1"/>
          <p:nvPr/>
        </p:nvSpPr>
        <p:spPr>
          <a:xfrm>
            <a:off x="4800599" y="5733960"/>
            <a:ext cx="6583681" cy="95410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Tras tres meses de tratamiento con </a:t>
            </a:r>
            <a:r>
              <a:rPr lang="es-E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Tezepelumab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los pacientes con AGNC mostraron una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reducción significativa en la frecuencia de exacerbaciones y en la toma de corticoides (mg) ,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acompañada de una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tendencia a la mejoría en la función pulmonar (FEV₁)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y en el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control clínico del asma (ACT)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83D3697-9A79-4DB5-8F48-764825ABF06B}"/>
              </a:ext>
            </a:extLst>
          </p:cNvPr>
          <p:cNvSpPr txBox="1"/>
          <p:nvPr/>
        </p:nvSpPr>
        <p:spPr>
          <a:xfrm>
            <a:off x="4800598" y="5257800"/>
            <a:ext cx="6583681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A11E41C-E743-3B2E-BA3D-2A0D01884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5" y="1"/>
            <a:ext cx="11982090" cy="17647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2121D0-C7C6-F653-74D0-0E7DDE7B2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2799" y="6219646"/>
            <a:ext cx="743616" cy="57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25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396</Words>
  <Application>Microsoft Office PowerPoint</Application>
  <PresentationFormat>Panorámica</PresentationFormat>
  <Paragraphs>53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OpenSymbol</vt:lpstr>
      <vt:lpstr>Tema de Office</vt:lpstr>
      <vt:lpstr>IMPACTO DEL TRATAMIENTO CON TEZEPELUMAB EN PACIENTES CON ASMA GRAVE NO CONTROLADA. REALIZADO EN LA CONSULTA MONOGRÁFICA DE ASMA GRAVE  Hospital de Mérida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miriam linares cuenca</dc:creator>
  <cp:lastModifiedBy>miriam linares cuenca</cp:lastModifiedBy>
  <cp:revision>17</cp:revision>
  <dcterms:created xsi:type="dcterms:W3CDTF">2025-10-30T11:27:05Z</dcterms:created>
  <dcterms:modified xsi:type="dcterms:W3CDTF">2026-02-21T19:56:23Z</dcterms:modified>
</cp:coreProperties>
</file>