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7" r:id="rId2"/>
    <p:sldId id="278"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257102-1345-5275-619F-ED08C32124C3}" name="de las Heras, Alejandra (IQVIA)" initials="Ad" userId="S::kmfs101@astrazeneca.net::be174e30-edc1-4452-90b5-0413c294ba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E77F62-2847-4AE9-ABCD-DE061AC6837A}" v="14" dt="2026-02-17T11:09:52.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94660"/>
  </p:normalViewPr>
  <p:slideViewPr>
    <p:cSldViewPr>
      <p:cViewPr>
        <p:scale>
          <a:sx n="80" d="100"/>
          <a:sy n="80" d="100"/>
        </p:scale>
        <p:origin x="-1188" y="-2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microsoft.com/office/2018/10/relationships/authors" Target="author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chez Tena, Jesus" userId="3a5a1b5e-9296-47ed-8511-d367358b8ced" providerId="ADAL" clId="{F23B9FD3-AA0D-43A8-8353-3619D28F947A}"/>
    <pc:docChg chg="modSld">
      <pc:chgData name="Sanchez Tena, Jesus" userId="3a5a1b5e-9296-47ed-8511-d367358b8ced" providerId="ADAL" clId="{F23B9FD3-AA0D-43A8-8353-3619D28F947A}" dt="2026-02-17T16:58:15.118" v="22" actId="1076"/>
      <pc:docMkLst>
        <pc:docMk/>
      </pc:docMkLst>
      <pc:sldChg chg="modSp mod modCm">
        <pc:chgData name="Sanchez Tena, Jesus" userId="3a5a1b5e-9296-47ed-8511-d367358b8ced" providerId="ADAL" clId="{F23B9FD3-AA0D-43A8-8353-3619D28F947A}" dt="2026-02-17T16:58:15.118" v="22" actId="1076"/>
        <pc:sldMkLst>
          <pc:docMk/>
          <pc:sldMk cId="1444308115" sldId="277"/>
        </pc:sldMkLst>
        <pc:spChg chg="mod">
          <ac:chgData name="Sanchez Tena, Jesus" userId="3a5a1b5e-9296-47ed-8511-d367358b8ced" providerId="ADAL" clId="{F23B9FD3-AA0D-43A8-8353-3619D28F947A}" dt="2026-02-17T16:58:15.118" v="22" actId="1076"/>
          <ac:spMkLst>
            <pc:docMk/>
            <pc:sldMk cId="1444308115" sldId="277"/>
            <ac:spMk id="4" creationId="{A0C7AF75-DA71-050B-0D6F-06C315EA9824}"/>
          </ac:spMkLst>
        </pc:spChg>
        <pc:spChg chg="mod">
          <ac:chgData name="Sanchez Tena, Jesus" userId="3a5a1b5e-9296-47ed-8511-d367358b8ced" providerId="ADAL" clId="{F23B9FD3-AA0D-43A8-8353-3619D28F947A}" dt="2026-02-17T16:57:24.156" v="20" actId="20577"/>
          <ac:spMkLst>
            <pc:docMk/>
            <pc:sldMk cId="1444308115" sldId="277"/>
            <ac:spMk id="9" creationId="{DB800522-E894-B9D6-A0BB-FC2878380DD9}"/>
          </ac:spMkLst>
        </pc:spChg>
        <pc:extLst>
          <p:ext xmlns:p="http://schemas.openxmlformats.org/presentationml/2006/main" uri="{D6D511B9-2390-475A-947B-AFAB55BFBCF1}">
            <pc226:cmChg xmlns:pc226="http://schemas.microsoft.com/office/powerpoint/2022/06/main/command" chg="mod">
              <pc226:chgData name="Sanchez Tena, Jesus" userId="3a5a1b5e-9296-47ed-8511-d367358b8ced" providerId="ADAL" clId="{F23B9FD3-AA0D-43A8-8353-3619D28F947A}" dt="2026-02-17T16:57:39.691" v="21" actId="20577"/>
              <pc2:cmMkLst xmlns:pc2="http://schemas.microsoft.com/office/powerpoint/2019/9/main/command">
                <pc:docMk/>
                <pc:sldMk cId="1444308115" sldId="277"/>
                <pc2:cmMk id="{1300865E-8BE1-41FC-BA67-4230CB4B5992}"/>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8347BD-FF99-45D0-8871-6771EFA76B43}" type="datetimeFigureOut">
              <a:rPr lang="es-ES" smtClean="0"/>
              <a:t>28/02/2026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B86A5-C08A-46C6-A57A-437382005320}" type="slidenum">
              <a:rPr lang="es-ES" smtClean="0"/>
              <a:t>‹Nº›</a:t>
            </a:fld>
            <a:endParaRPr lang="es-ES"/>
          </a:p>
        </p:txBody>
      </p:sp>
    </p:spTree>
    <p:extLst>
      <p:ext uri="{BB962C8B-B14F-4D97-AF65-F5344CB8AC3E}">
        <p14:creationId xmlns:p14="http://schemas.microsoft.com/office/powerpoint/2010/main" val="171732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13C478D-5188-6DB7-426D-09DD7F61432C}"/>
            </a:ext>
          </a:extLst>
        </p:cNvPr>
        <p:cNvGrpSpPr/>
        <p:nvPr/>
      </p:nvGrpSpPr>
      <p:grpSpPr>
        <a:xfrm>
          <a:off x="0" y="0"/>
          <a:ext cx="0" cy="0"/>
          <a:chOff x="0" y="0"/>
          <a:chExt cx="0" cy="0"/>
        </a:xfrm>
      </p:grpSpPr>
      <p:sp>
        <p:nvSpPr>
          <p:cNvPr id="2" name="Marcador de imagen de diapositiva 1">
            <a:extLst>
              <a:ext uri="{FF2B5EF4-FFF2-40B4-BE49-F238E27FC236}">
                <a16:creationId xmlns="" xmlns:a16="http://schemas.microsoft.com/office/drawing/2014/main" id="{9A226FB1-9459-CED9-C9B6-A549C7C8945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 xmlns:a16="http://schemas.microsoft.com/office/drawing/2014/main" id="{C22F48CC-0E64-7235-2388-0442FBB9F24F}"/>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 xmlns:a16="http://schemas.microsoft.com/office/drawing/2014/main" id="{18CB6AFA-3A1C-9A16-0CD9-7EF14455931B}"/>
              </a:ext>
            </a:extLst>
          </p:cNvPr>
          <p:cNvSpPr>
            <a:spLocks noGrp="1"/>
          </p:cNvSpPr>
          <p:nvPr>
            <p:ph type="sldNum" sz="quarter" idx="5"/>
          </p:nvPr>
        </p:nvSpPr>
        <p:spPr/>
        <p:txBody>
          <a:bodyPr/>
          <a:lstStyle/>
          <a:p>
            <a:fld id="{F16B86A5-C08A-46C6-A57A-437382005320}" type="slidenum">
              <a:rPr lang="es-ES" smtClean="0"/>
              <a:t>1</a:t>
            </a:fld>
            <a:endParaRPr lang="es-ES"/>
          </a:p>
        </p:txBody>
      </p:sp>
    </p:spTree>
    <p:extLst>
      <p:ext uri="{BB962C8B-B14F-4D97-AF65-F5344CB8AC3E}">
        <p14:creationId xmlns:p14="http://schemas.microsoft.com/office/powerpoint/2010/main" val="117852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3F5D475-D199-C005-8E1F-E678E466168D}"/>
            </a:ext>
          </a:extLst>
        </p:cNvPr>
        <p:cNvGrpSpPr/>
        <p:nvPr/>
      </p:nvGrpSpPr>
      <p:grpSpPr>
        <a:xfrm>
          <a:off x="0" y="0"/>
          <a:ext cx="0" cy="0"/>
          <a:chOff x="0" y="0"/>
          <a:chExt cx="0" cy="0"/>
        </a:xfrm>
      </p:grpSpPr>
      <p:sp>
        <p:nvSpPr>
          <p:cNvPr id="2" name="Marcador de imagen de diapositiva 1">
            <a:extLst>
              <a:ext uri="{FF2B5EF4-FFF2-40B4-BE49-F238E27FC236}">
                <a16:creationId xmlns="" xmlns:a16="http://schemas.microsoft.com/office/drawing/2014/main" id="{A64339C9-C0AD-2039-9BE2-DE864C30D1A3}"/>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 xmlns:a16="http://schemas.microsoft.com/office/drawing/2014/main" id="{9FCCD1CD-76BC-8B49-782D-41CE97491EC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00" dirty="0" smtClean="0">
              <a:latin typeface="Tahona"/>
              <a:cs typeface="Times New Roman" panose="02020603050405020304" pitchFamily="18" charset="0"/>
            </a:endParaRPr>
          </a:p>
        </p:txBody>
      </p:sp>
      <p:sp>
        <p:nvSpPr>
          <p:cNvPr id="4" name="Marcador de número de diapositiva 3">
            <a:extLst>
              <a:ext uri="{FF2B5EF4-FFF2-40B4-BE49-F238E27FC236}">
                <a16:creationId xmlns="" xmlns:a16="http://schemas.microsoft.com/office/drawing/2014/main" id="{6645245D-5888-7E8E-AFEE-47AF4E013F7A}"/>
              </a:ext>
            </a:extLst>
          </p:cNvPr>
          <p:cNvSpPr>
            <a:spLocks noGrp="1"/>
          </p:cNvSpPr>
          <p:nvPr>
            <p:ph type="sldNum" sz="quarter" idx="5"/>
          </p:nvPr>
        </p:nvSpPr>
        <p:spPr/>
        <p:txBody>
          <a:bodyPr/>
          <a:lstStyle/>
          <a:p>
            <a:fld id="{F16B86A5-C08A-46C6-A57A-437382005320}" type="slidenum">
              <a:rPr lang="es-ES" smtClean="0"/>
              <a:t>2</a:t>
            </a:fld>
            <a:endParaRPr lang="es-ES"/>
          </a:p>
        </p:txBody>
      </p:sp>
    </p:spTree>
    <p:extLst>
      <p:ext uri="{BB962C8B-B14F-4D97-AF65-F5344CB8AC3E}">
        <p14:creationId xmlns:p14="http://schemas.microsoft.com/office/powerpoint/2010/main" val="745150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28/02/2026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E0229D2-9414-1AAB-8D4B-9C1AB0DADAD7}"/>
            </a:ext>
          </a:extLst>
        </p:cNvPr>
        <p:cNvGrpSpPr/>
        <p:nvPr/>
      </p:nvGrpSpPr>
      <p:grpSpPr>
        <a:xfrm>
          <a:off x="0" y="0"/>
          <a:ext cx="0" cy="0"/>
          <a:chOff x="0" y="0"/>
          <a:chExt cx="0" cy="0"/>
        </a:xfrm>
      </p:grpSpPr>
      <p:sp>
        <p:nvSpPr>
          <p:cNvPr id="7" name="CuadroTexto 6">
            <a:extLst>
              <a:ext uri="{FF2B5EF4-FFF2-40B4-BE49-F238E27FC236}">
                <a16:creationId xmlns="" xmlns:a16="http://schemas.microsoft.com/office/drawing/2014/main" id="{B7B7D53F-4371-8F39-EA0A-BCECB051A5BD}"/>
              </a:ext>
            </a:extLst>
          </p:cNvPr>
          <p:cNvSpPr txBox="1"/>
          <p:nvPr/>
        </p:nvSpPr>
        <p:spPr>
          <a:xfrm>
            <a:off x="-1783" y="1544474"/>
            <a:ext cx="9144000" cy="523220"/>
          </a:xfrm>
          <a:prstGeom prst="rect">
            <a:avLst/>
          </a:prstGeom>
          <a:noFill/>
        </p:spPr>
        <p:txBody>
          <a:bodyPr wrap="square">
            <a:spAutoFit/>
          </a:bodyPr>
          <a:lstStyle/>
          <a:p>
            <a:r>
              <a:rPr lang="es-ES" sz="1400" dirty="0">
                <a:latin typeface="Tahoma" panose="020B0604030504040204" pitchFamily="34" charset="0"/>
                <a:ea typeface="Tahoma" panose="020B0604030504040204" pitchFamily="34" charset="0"/>
                <a:cs typeface="Tahoma" panose="020B0604030504040204" pitchFamily="34" charset="0"/>
              </a:rPr>
              <a:t>El asma es una afección prevalente que implica un uso importante de recursos sanitarios. El objetivo es presentar el impacto del asma en el Sistema Extremeño de Salud en el año 2023.</a:t>
            </a:r>
          </a:p>
        </p:txBody>
      </p:sp>
      <p:sp>
        <p:nvSpPr>
          <p:cNvPr id="9" name="CuadroTexto 8">
            <a:extLst>
              <a:ext uri="{FF2B5EF4-FFF2-40B4-BE49-F238E27FC236}">
                <a16:creationId xmlns="" xmlns:a16="http://schemas.microsoft.com/office/drawing/2014/main" id="{DB800522-E894-B9D6-A0BB-FC2878380DD9}"/>
              </a:ext>
            </a:extLst>
          </p:cNvPr>
          <p:cNvSpPr txBox="1"/>
          <p:nvPr/>
        </p:nvSpPr>
        <p:spPr>
          <a:xfrm>
            <a:off x="14208" y="2481158"/>
            <a:ext cx="8964488" cy="738664"/>
          </a:xfrm>
          <a:prstGeom prst="rect">
            <a:avLst/>
          </a:prstGeom>
          <a:noFill/>
        </p:spPr>
        <p:txBody>
          <a:bodyPr wrap="square">
            <a:spAutoFit/>
          </a:bodyPr>
          <a:lstStyle/>
          <a:p>
            <a:pPr algn="just"/>
            <a:r>
              <a:rPr lang="es-ES" sz="1400" dirty="0">
                <a:latin typeface="Tahoma" panose="020B0604030504040204" pitchFamily="34" charset="0"/>
                <a:ea typeface="Tahoma" panose="020B0604030504040204" pitchFamily="34" charset="0"/>
                <a:cs typeface="Tahoma" panose="020B0604030504040204" pitchFamily="34" charset="0"/>
              </a:rPr>
              <a:t>Se presenta el número de </a:t>
            </a:r>
            <a:r>
              <a:rPr lang="es-ES" sz="1400" b="1" dirty="0">
                <a:latin typeface="Tahoma" panose="020B0604030504040204" pitchFamily="34" charset="0"/>
                <a:ea typeface="Tahoma" panose="020B0604030504040204" pitchFamily="34" charset="0"/>
                <a:cs typeface="Tahoma" panose="020B0604030504040204" pitchFamily="34" charset="0"/>
              </a:rPr>
              <a:t>hospitalizaciones no programadas</a:t>
            </a:r>
            <a:r>
              <a:rPr lang="es-ES" sz="1400" dirty="0">
                <a:latin typeface="Tahoma" panose="020B0604030504040204" pitchFamily="34" charset="0"/>
                <a:ea typeface="Tahoma" panose="020B0604030504040204" pitchFamily="34" charset="0"/>
                <a:cs typeface="Tahoma" panose="020B0604030504040204" pitchFamily="34" charset="0"/>
              </a:rPr>
              <a:t>, </a:t>
            </a:r>
            <a:r>
              <a:rPr lang="es-ES" sz="1400" b="1" dirty="0">
                <a:latin typeface="Tahoma" panose="020B0604030504040204" pitchFamily="34" charset="0"/>
                <a:ea typeface="Tahoma" panose="020B0604030504040204" pitchFamily="34" charset="0"/>
                <a:cs typeface="Tahoma" panose="020B0604030504040204" pitchFamily="34" charset="0"/>
              </a:rPr>
              <a:t>estancia y coste medio </a:t>
            </a:r>
            <a:r>
              <a:rPr lang="es-ES" sz="1400" dirty="0" smtClean="0">
                <a:latin typeface="Tahoma" panose="020B0604030504040204" pitchFamily="34" charset="0"/>
                <a:ea typeface="Tahoma" panose="020B0604030504040204" pitchFamily="34" charset="0"/>
                <a:cs typeface="Tahoma" panose="020B0604030504040204" pitchFamily="34" charset="0"/>
              </a:rPr>
              <a:t>de </a:t>
            </a:r>
            <a:r>
              <a:rPr lang="es-ES" sz="1400" dirty="0">
                <a:latin typeface="Tahoma" panose="020B0604030504040204" pitchFamily="34" charset="0"/>
                <a:ea typeface="Tahoma" panose="020B0604030504040204" pitchFamily="34" charset="0"/>
                <a:cs typeface="Tahoma" panose="020B0604030504040204" pitchFamily="34" charset="0"/>
              </a:rPr>
              <a:t>la </a:t>
            </a:r>
            <a:r>
              <a:rPr lang="es-ES" sz="1400" b="1" dirty="0">
                <a:latin typeface="Tahoma" panose="020B0604030504040204" pitchFamily="34" charset="0"/>
                <a:ea typeface="Tahoma" panose="020B0604030504040204" pitchFamily="34" charset="0"/>
                <a:cs typeface="Tahoma" panose="020B0604030504040204" pitchFamily="34" charset="0"/>
              </a:rPr>
              <a:t>hospitalización</a:t>
            </a:r>
            <a:r>
              <a:rPr lang="es-ES" sz="1400" dirty="0">
                <a:latin typeface="Tahoma" panose="020B0604030504040204" pitchFamily="34" charset="0"/>
                <a:ea typeface="Tahoma" panose="020B0604030504040204" pitchFamily="34" charset="0"/>
                <a:cs typeface="Tahoma" panose="020B0604030504040204" pitchFamily="34" charset="0"/>
              </a:rPr>
              <a:t> </a:t>
            </a:r>
            <a:r>
              <a:rPr lang="es-ES" sz="1400" b="1" dirty="0">
                <a:latin typeface="Tahoma" panose="020B0604030504040204" pitchFamily="34" charset="0"/>
                <a:ea typeface="Tahoma" panose="020B0604030504040204" pitchFamily="34" charset="0"/>
                <a:cs typeface="Tahoma" panose="020B0604030504040204" pitchFamily="34" charset="0"/>
              </a:rPr>
              <a:t>por asma </a:t>
            </a:r>
            <a:r>
              <a:rPr lang="es-ES" sz="1400" dirty="0" smtClean="0">
                <a:latin typeface="Tahoma" panose="020B0604030504040204" pitchFamily="34" charset="0"/>
                <a:ea typeface="Tahoma" panose="020B0604030504040204" pitchFamily="34" charset="0"/>
                <a:cs typeface="Tahoma" panose="020B0604030504040204" pitchFamily="34" charset="0"/>
              </a:rPr>
              <a:t>en </a:t>
            </a:r>
            <a:r>
              <a:rPr lang="es-ES" sz="1400" dirty="0">
                <a:latin typeface="Tahoma" panose="020B0604030504040204" pitchFamily="34" charset="0"/>
                <a:ea typeface="Tahoma" panose="020B0604030504040204" pitchFamily="34" charset="0"/>
                <a:cs typeface="Tahoma" panose="020B0604030504040204" pitchFamily="34" charset="0"/>
              </a:rPr>
              <a:t>España y Extremadura, así como por </a:t>
            </a:r>
            <a:r>
              <a:rPr lang="es-ES" sz="1400" b="1" dirty="0">
                <a:latin typeface="Tahoma" panose="020B0604030504040204" pitchFamily="34" charset="0"/>
                <a:ea typeface="Tahoma" panose="020B0604030504040204" pitchFamily="34" charset="0"/>
                <a:cs typeface="Tahoma" panose="020B0604030504040204" pitchFamily="34" charset="0"/>
              </a:rPr>
              <a:t>asma persistente </a:t>
            </a:r>
            <a:r>
              <a:rPr lang="es-ES" sz="1400" b="1" dirty="0" smtClean="0">
                <a:latin typeface="Tahoma" panose="020B0604030504040204" pitchFamily="34" charset="0"/>
                <a:ea typeface="Tahoma" panose="020B0604030504040204" pitchFamily="34" charset="0"/>
                <a:cs typeface="Tahoma" panose="020B0604030504040204" pitchFamily="34" charset="0"/>
              </a:rPr>
              <a:t>leve</a:t>
            </a:r>
            <a:r>
              <a:rPr lang="es-ES" sz="1400" dirty="0" smtClean="0">
                <a:latin typeface="Tahoma" panose="020B0604030504040204" pitchFamily="34" charset="0"/>
                <a:ea typeface="Tahoma" panose="020B0604030504040204" pitchFamily="34" charset="0"/>
                <a:cs typeface="Tahoma" panose="020B0604030504040204" pitchFamily="34" charset="0"/>
              </a:rPr>
              <a:t>, </a:t>
            </a:r>
            <a:r>
              <a:rPr lang="es-ES" sz="1400" b="1" dirty="0">
                <a:latin typeface="Tahoma" panose="020B0604030504040204" pitchFamily="34" charset="0"/>
                <a:ea typeface="Tahoma" panose="020B0604030504040204" pitchFamily="34" charset="0"/>
                <a:cs typeface="Tahoma" panose="020B0604030504040204" pitchFamily="34" charset="0"/>
              </a:rPr>
              <a:t>asma persistente </a:t>
            </a:r>
            <a:r>
              <a:rPr lang="es-ES" sz="1400" b="1" dirty="0" smtClean="0">
                <a:latin typeface="Tahoma" panose="020B0604030504040204" pitchFamily="34" charset="0"/>
                <a:ea typeface="Tahoma" panose="020B0604030504040204" pitchFamily="34" charset="0"/>
                <a:cs typeface="Tahoma" panose="020B0604030504040204" pitchFamily="34" charset="0"/>
              </a:rPr>
              <a:t>moderada</a:t>
            </a:r>
            <a:r>
              <a:rPr lang="es-ES" sz="1400" dirty="0">
                <a:latin typeface="Tahoma" panose="020B0604030504040204" pitchFamily="34" charset="0"/>
                <a:ea typeface="Tahoma" panose="020B0604030504040204" pitchFamily="34" charset="0"/>
                <a:cs typeface="Tahoma" panose="020B0604030504040204" pitchFamily="34" charset="0"/>
              </a:rPr>
              <a:t> </a:t>
            </a:r>
            <a:r>
              <a:rPr lang="es-ES" sz="1400" dirty="0" smtClean="0">
                <a:latin typeface="Tahoma" panose="020B0604030504040204" pitchFamily="34" charset="0"/>
                <a:ea typeface="Tahoma" panose="020B0604030504040204" pitchFamily="34" charset="0"/>
                <a:cs typeface="Tahoma" panose="020B0604030504040204" pitchFamily="34" charset="0"/>
              </a:rPr>
              <a:t>y </a:t>
            </a:r>
            <a:r>
              <a:rPr lang="es-ES" sz="1400" b="1" dirty="0">
                <a:latin typeface="Tahoma" panose="020B0604030504040204" pitchFamily="34" charset="0"/>
                <a:ea typeface="Tahoma" panose="020B0604030504040204" pitchFamily="34" charset="0"/>
                <a:cs typeface="Tahoma" panose="020B0604030504040204" pitchFamily="34" charset="0"/>
              </a:rPr>
              <a:t>asma persistente </a:t>
            </a:r>
            <a:r>
              <a:rPr lang="es-ES" sz="1400" b="1" dirty="0" smtClean="0">
                <a:latin typeface="Tahoma" panose="020B0604030504040204" pitchFamily="34" charset="0"/>
                <a:ea typeface="Tahoma" panose="020B0604030504040204" pitchFamily="34" charset="0"/>
                <a:cs typeface="Tahoma" panose="020B0604030504040204" pitchFamily="34" charset="0"/>
              </a:rPr>
              <a:t>grave</a:t>
            </a:r>
            <a:r>
              <a:rPr lang="es-ES" sz="1400" dirty="0" smtClean="0">
                <a:latin typeface="Tahoma" panose="020B0604030504040204" pitchFamily="34" charset="0"/>
                <a:ea typeface="Tahoma" panose="020B0604030504040204" pitchFamily="34" charset="0"/>
                <a:cs typeface="Tahoma" panose="020B0604030504040204" pitchFamily="34" charset="0"/>
              </a:rPr>
              <a:t> </a:t>
            </a:r>
            <a:r>
              <a:rPr lang="es-ES" sz="1400" dirty="0">
                <a:latin typeface="Tahoma" panose="020B0604030504040204" pitchFamily="34" charset="0"/>
                <a:ea typeface="Tahoma" panose="020B0604030504040204" pitchFamily="34" charset="0"/>
                <a:cs typeface="Tahoma" panose="020B0604030504040204" pitchFamily="34" charset="0"/>
              </a:rPr>
              <a:t>a nivel regional y </a:t>
            </a:r>
            <a:r>
              <a:rPr lang="es-ES" sz="1400" dirty="0" smtClean="0">
                <a:latin typeface="Tahoma" panose="020B0604030504040204" pitchFamily="34" charset="0"/>
                <a:ea typeface="Tahoma" panose="020B0604030504040204" pitchFamily="34" charset="0"/>
                <a:cs typeface="Tahoma" panose="020B0604030504040204" pitchFamily="34" charset="0"/>
              </a:rPr>
              <a:t>provincial en </a:t>
            </a:r>
            <a:r>
              <a:rPr lang="es-ES" sz="1400" dirty="0">
                <a:latin typeface="Tahoma" panose="020B0604030504040204" pitchFamily="34" charset="0"/>
                <a:ea typeface="Tahoma" panose="020B0604030504040204" pitchFamily="34" charset="0"/>
                <a:cs typeface="Tahoma" panose="020B0604030504040204" pitchFamily="34" charset="0"/>
              </a:rPr>
              <a:t>Extremadura en 2023</a:t>
            </a:r>
            <a:r>
              <a:rPr lang="es-ES" sz="1400" dirty="0" smtClean="0">
                <a:latin typeface="Tahoma" panose="020B0604030504040204" pitchFamily="34" charset="0"/>
                <a:ea typeface="Tahoma" panose="020B0604030504040204" pitchFamily="34" charset="0"/>
                <a:cs typeface="Tahoma" panose="020B0604030504040204" pitchFamily="34" charset="0"/>
              </a:rPr>
              <a:t>.</a:t>
            </a:r>
            <a:endParaRPr lang="es-ES" sz="1400" dirty="0">
              <a:solidFill>
                <a:srgbClr val="40404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 xmlns:a16="http://schemas.microsoft.com/office/drawing/2014/main" id="{8CC9DB2F-110F-6D6F-371F-E37B4702FEE8}"/>
              </a:ext>
            </a:extLst>
          </p:cNvPr>
          <p:cNvSpPr txBox="1"/>
          <p:nvPr/>
        </p:nvSpPr>
        <p:spPr>
          <a:xfrm>
            <a:off x="1187624" y="0"/>
            <a:ext cx="8424936" cy="707886"/>
          </a:xfrm>
          <a:prstGeom prst="rect">
            <a:avLst/>
          </a:prstGeom>
          <a:noFill/>
        </p:spPr>
        <p:txBody>
          <a:bodyPr wrap="square">
            <a:spAutoFit/>
          </a:bodyPr>
          <a:lstStyle/>
          <a:p>
            <a:r>
              <a:rPr lang="es-ES" sz="2000" b="1" kern="100" dirty="0">
                <a:latin typeface="Tahona"/>
                <a:cs typeface="Arial" panose="020B0604020202020204" pitchFamily="34" charset="0"/>
              </a:rPr>
              <a:t>Impacto del asma en Extremadura: Uso de Recursos Sanitarios a partir de Datos del Conjunto Mínimo Básico de Datos (CMBD).</a:t>
            </a:r>
          </a:p>
        </p:txBody>
      </p:sp>
      <p:sp>
        <p:nvSpPr>
          <p:cNvPr id="13" name="CuadroTexto 12">
            <a:extLst>
              <a:ext uri="{FF2B5EF4-FFF2-40B4-BE49-F238E27FC236}">
                <a16:creationId xmlns="" xmlns:a16="http://schemas.microsoft.com/office/drawing/2014/main" id="{592711A1-298C-CD1B-E4FA-6D7E3A0286A1}"/>
              </a:ext>
            </a:extLst>
          </p:cNvPr>
          <p:cNvSpPr txBox="1"/>
          <p:nvPr/>
        </p:nvSpPr>
        <p:spPr>
          <a:xfrm>
            <a:off x="1187624" y="572772"/>
            <a:ext cx="7755136" cy="400110"/>
          </a:xfrm>
          <a:prstGeom prst="rect">
            <a:avLst/>
          </a:prstGeom>
          <a:noFill/>
        </p:spPr>
        <p:txBody>
          <a:bodyPr wrap="square">
            <a:spAutoFit/>
          </a:bodyPr>
          <a:lstStyle/>
          <a:p>
            <a:pPr>
              <a:buNone/>
            </a:pPr>
            <a:r>
              <a:rPr lang="es-ES" sz="1000" kern="100" noProof="0" dirty="0">
                <a:effectLst/>
                <a:latin typeface="Tahona"/>
                <a:ea typeface="Aptos" panose="020B0004020202020204" pitchFamily="34" charset="0"/>
                <a:cs typeface="Times New Roman" panose="02020603050405020304" pitchFamily="18" charset="0"/>
              </a:rPr>
              <a:t>M. Sanz Flores</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a:t>
            </a:r>
            <a:r>
              <a:rPr lang="es-ES" sz="1000" kern="100" dirty="0">
                <a:latin typeface="Tahona"/>
                <a:ea typeface="Aptos" panose="020B0004020202020204" pitchFamily="34" charset="0"/>
                <a:cs typeface="Times New Roman" panose="02020603050405020304" pitchFamily="18" charset="0"/>
              </a:rPr>
              <a:t>N. Vega Dombidau</a:t>
            </a:r>
            <a:r>
              <a:rPr lang="es-ES" sz="1000" kern="100" baseline="30000" dirty="0">
                <a:latin typeface="Tahona"/>
                <a:ea typeface="Aptos" panose="020B0004020202020204" pitchFamily="34" charset="0"/>
                <a:cs typeface="Times New Roman" panose="02020603050405020304" pitchFamily="18" charset="0"/>
              </a:rPr>
              <a:t>1</a:t>
            </a:r>
            <a:r>
              <a:rPr lang="es-ES" sz="1000" kern="100" dirty="0">
                <a:latin typeface="Tahona"/>
                <a:ea typeface="Aptos" panose="020B0004020202020204" pitchFamily="34" charset="0"/>
                <a:cs typeface="Times New Roman" panose="02020603050405020304" pitchFamily="18" charset="0"/>
              </a:rPr>
              <a:t>, </a:t>
            </a:r>
            <a:r>
              <a:rPr lang="es-ES" sz="1000" kern="100" noProof="0" dirty="0">
                <a:effectLst/>
                <a:latin typeface="Tahona"/>
                <a:ea typeface="Aptos" panose="020B0004020202020204" pitchFamily="34" charset="0"/>
                <a:cs typeface="Times New Roman" panose="02020603050405020304" pitchFamily="18" charset="0"/>
              </a:rPr>
              <a:t>JA. Riesco Miranda</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A. Sojo Gonzalez</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J. Sánchez Tena</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M. Gonzalez Sierra</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a:t>
            </a:r>
            <a:r>
              <a:rPr lang="es-ES" sz="1000" kern="100" dirty="0">
                <a:latin typeface="Tahona"/>
                <a:ea typeface="Aptos" panose="020B0004020202020204" pitchFamily="34" charset="0"/>
                <a:cs typeface="Times New Roman" panose="02020603050405020304" pitchFamily="18" charset="0"/>
              </a:rPr>
              <a:t>G Niza Fresno</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J. </a:t>
            </a:r>
            <a:r>
              <a:rPr lang="es-ES" sz="1000" kern="100" dirty="0">
                <a:latin typeface="Tahona"/>
                <a:ea typeface="Aptos" panose="020B0004020202020204" pitchFamily="34" charset="0"/>
                <a:cs typeface="Times New Roman" panose="02020603050405020304" pitchFamily="18" charset="0"/>
              </a:rPr>
              <a:t>Nuevo Rivero</a:t>
            </a:r>
            <a:r>
              <a:rPr lang="es-ES" sz="1000" kern="100" noProof="0" dirty="0">
                <a:effectLst/>
                <a:latin typeface="Tahona"/>
                <a:ea typeface="Aptos" panose="020B0004020202020204" pitchFamily="34" charset="0"/>
                <a:cs typeface="Times New Roman" panose="02020603050405020304" pitchFamily="18" charset="0"/>
              </a:rPr>
              <a:t> </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A. de las Heras Gaite </a:t>
            </a:r>
            <a:r>
              <a:rPr lang="es-ES" sz="1000" kern="100" baseline="30000" noProof="0" dirty="0">
                <a:effectLst/>
                <a:latin typeface="Tahona"/>
                <a:ea typeface="Aptos" panose="020B0004020202020204" pitchFamily="34" charset="0"/>
                <a:cs typeface="Times New Roman" panose="02020603050405020304" pitchFamily="18" charset="0"/>
              </a:rPr>
              <a:t>3</a:t>
            </a:r>
            <a:r>
              <a:rPr lang="es-ES" sz="1000" kern="100" noProof="0" dirty="0">
                <a:solidFill>
                  <a:srgbClr val="FF0000"/>
                </a:solidFill>
                <a:effectLst/>
                <a:latin typeface="Tahona"/>
                <a:ea typeface="Aptos" panose="020B0004020202020204" pitchFamily="34" charset="0"/>
                <a:cs typeface="Times New Roman" panose="02020603050405020304" pitchFamily="18" charset="0"/>
              </a:rPr>
              <a:t> </a:t>
            </a:r>
            <a:endParaRPr lang="es-ES" sz="1000" kern="100" noProof="0" dirty="0">
              <a:effectLst/>
              <a:latin typeface="Tahona"/>
              <a:ea typeface="Aptos" panose="020B0004020202020204" pitchFamily="34" charset="0"/>
              <a:cs typeface="Times New Roman" panose="02020603050405020304" pitchFamily="18" charset="0"/>
            </a:endParaRPr>
          </a:p>
        </p:txBody>
      </p:sp>
      <p:sp>
        <p:nvSpPr>
          <p:cNvPr id="16" name="Rectángulo: esquinas redondeadas 15">
            <a:extLst>
              <a:ext uri="{FF2B5EF4-FFF2-40B4-BE49-F238E27FC236}">
                <a16:creationId xmlns="" xmlns:a16="http://schemas.microsoft.com/office/drawing/2014/main" id="{B322EC15-3623-65D2-49F9-28DC9FF40FBA}"/>
              </a:ext>
            </a:extLst>
          </p:cNvPr>
          <p:cNvSpPr/>
          <p:nvPr/>
        </p:nvSpPr>
        <p:spPr>
          <a:xfrm>
            <a:off x="-6889" y="3513240"/>
            <a:ext cx="9157778" cy="210638"/>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RESULTADOS</a:t>
            </a:r>
          </a:p>
        </p:txBody>
      </p:sp>
      <p:sp>
        <p:nvSpPr>
          <p:cNvPr id="17" name="Rectángulo: esquinas redondeadas 16">
            <a:extLst>
              <a:ext uri="{FF2B5EF4-FFF2-40B4-BE49-F238E27FC236}">
                <a16:creationId xmlns="" xmlns:a16="http://schemas.microsoft.com/office/drawing/2014/main" id="{4A1A6BB7-C82B-1D33-4A68-0E3B8792081B}"/>
              </a:ext>
            </a:extLst>
          </p:cNvPr>
          <p:cNvSpPr/>
          <p:nvPr/>
        </p:nvSpPr>
        <p:spPr>
          <a:xfrm>
            <a:off x="-21728" y="1353000"/>
            <a:ext cx="9157778" cy="210638"/>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INTRODUCCIÓN</a:t>
            </a:r>
          </a:p>
        </p:txBody>
      </p:sp>
      <p:sp>
        <p:nvSpPr>
          <p:cNvPr id="19" name="CuadroTexto 18">
            <a:extLst>
              <a:ext uri="{FF2B5EF4-FFF2-40B4-BE49-F238E27FC236}">
                <a16:creationId xmlns="" xmlns:a16="http://schemas.microsoft.com/office/drawing/2014/main" id="{BC73531A-FFDB-F63B-ACBA-AEFF899ABA51}"/>
              </a:ext>
            </a:extLst>
          </p:cNvPr>
          <p:cNvSpPr txBox="1"/>
          <p:nvPr/>
        </p:nvSpPr>
        <p:spPr>
          <a:xfrm>
            <a:off x="6120171" y="753809"/>
            <a:ext cx="6264696" cy="415498"/>
          </a:xfrm>
          <a:prstGeom prst="rect">
            <a:avLst/>
          </a:prstGeom>
          <a:noFill/>
        </p:spPr>
        <p:txBody>
          <a:bodyPr wrap="square">
            <a:spAutoFit/>
          </a:bodyPr>
          <a:lstStyle/>
          <a:p>
            <a:pPr>
              <a:buNone/>
            </a:pPr>
            <a:r>
              <a:rPr lang="es-ES" sz="700" kern="100" noProof="0" dirty="0">
                <a:effectLst/>
                <a:latin typeface="Tahona"/>
                <a:ea typeface="Aptos" panose="020B0004020202020204" pitchFamily="34" charset="0"/>
                <a:cs typeface="Times New Roman" panose="02020603050405020304" pitchFamily="18" charset="0"/>
              </a:rPr>
              <a:t>1- UMA-Servicio de Neumología. Hospital Universitario San Pedro Alcantara</a:t>
            </a:r>
          </a:p>
          <a:p>
            <a:pPr>
              <a:buNone/>
            </a:pPr>
            <a:r>
              <a:rPr lang="es-ES" sz="700" kern="100" noProof="0" dirty="0">
                <a:effectLst/>
                <a:latin typeface="Tahona"/>
                <a:ea typeface="Aptos" panose="020B0004020202020204" pitchFamily="34" charset="0"/>
                <a:cs typeface="Times New Roman" panose="02020603050405020304" pitchFamily="18" charset="0"/>
              </a:rPr>
              <a:t>2- BioPharmaceuticals Medical, AstraZeneca, Madrid, Spain</a:t>
            </a:r>
          </a:p>
          <a:p>
            <a:pPr>
              <a:buNone/>
            </a:pPr>
            <a:r>
              <a:rPr lang="es-ES" sz="700" kern="100" noProof="0" dirty="0">
                <a:effectLst/>
                <a:latin typeface="Tahona"/>
                <a:ea typeface="Aptos" panose="020B0004020202020204" pitchFamily="34" charset="0"/>
                <a:cs typeface="Times New Roman" panose="02020603050405020304" pitchFamily="18" charset="0"/>
              </a:rPr>
              <a:t>3.-MediClin-IQVIA, Madrid, España.</a:t>
            </a:r>
          </a:p>
        </p:txBody>
      </p:sp>
      <p:sp>
        <p:nvSpPr>
          <p:cNvPr id="2" name="Rectángulo: esquinas redondeadas 1">
            <a:extLst>
              <a:ext uri="{FF2B5EF4-FFF2-40B4-BE49-F238E27FC236}">
                <a16:creationId xmlns="" xmlns:a16="http://schemas.microsoft.com/office/drawing/2014/main" id="{5A9B31EE-D699-A1CA-9B33-75F7D0E72BBB}"/>
              </a:ext>
            </a:extLst>
          </p:cNvPr>
          <p:cNvSpPr/>
          <p:nvPr/>
        </p:nvSpPr>
        <p:spPr>
          <a:xfrm>
            <a:off x="-13778" y="2257072"/>
            <a:ext cx="9157778" cy="242670"/>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MATERIALES y METODOS</a:t>
            </a:r>
          </a:p>
        </p:txBody>
      </p:sp>
      <p:sp>
        <p:nvSpPr>
          <p:cNvPr id="5" name="CuadroTexto 4">
            <a:extLst>
              <a:ext uri="{FF2B5EF4-FFF2-40B4-BE49-F238E27FC236}">
                <a16:creationId xmlns="" xmlns:a16="http://schemas.microsoft.com/office/drawing/2014/main" id="{4B53121B-7115-3FAD-E860-84A3FDAAB898}"/>
              </a:ext>
            </a:extLst>
          </p:cNvPr>
          <p:cNvSpPr txBox="1"/>
          <p:nvPr/>
        </p:nvSpPr>
        <p:spPr>
          <a:xfrm>
            <a:off x="0" y="3723878"/>
            <a:ext cx="8568952" cy="954107"/>
          </a:xfrm>
          <a:prstGeom prst="rect">
            <a:avLst/>
          </a:prstGeom>
          <a:noFill/>
        </p:spPr>
        <p:txBody>
          <a:bodyPr wrap="square">
            <a:spAutoFit/>
          </a:bodyPr>
          <a:lstStyle/>
          <a:p>
            <a:pPr algn="just">
              <a:buNone/>
            </a:pPr>
            <a:r>
              <a:rPr lang="es-ES" sz="1400" kern="100" dirty="0">
                <a:effectLst/>
                <a:latin typeface="Tahoma" panose="020B0604030504040204" pitchFamily="34" charset="0"/>
                <a:ea typeface="Tahoma" panose="020B0604030504040204" pitchFamily="34" charset="0"/>
                <a:cs typeface="Tahoma" panose="020B0604030504040204" pitchFamily="34" charset="0"/>
              </a:rPr>
              <a:t>En </a:t>
            </a:r>
            <a:r>
              <a:rPr lang="es-ES" sz="1400" b="1" kern="100" dirty="0">
                <a:effectLst/>
                <a:latin typeface="Tahoma" panose="020B0604030504040204" pitchFamily="34" charset="0"/>
                <a:ea typeface="Tahoma" panose="020B0604030504040204" pitchFamily="34" charset="0"/>
                <a:cs typeface="Tahoma" panose="020B0604030504040204" pitchFamily="34" charset="0"/>
              </a:rPr>
              <a:t>2023</a:t>
            </a:r>
            <a:r>
              <a:rPr lang="es-ES" sz="1400" kern="100" dirty="0">
                <a:effectLst/>
                <a:latin typeface="Tahoma" panose="020B0604030504040204" pitchFamily="34" charset="0"/>
                <a:ea typeface="Tahoma" panose="020B0604030504040204" pitchFamily="34" charset="0"/>
                <a:cs typeface="Tahoma" panose="020B0604030504040204" pitchFamily="34" charset="0"/>
              </a:rPr>
              <a:t>, España registró </a:t>
            </a:r>
            <a:r>
              <a:rPr lang="es-ES" sz="1400" b="1" kern="100" dirty="0">
                <a:effectLst/>
                <a:latin typeface="Tahoma" panose="020B0604030504040204" pitchFamily="34" charset="0"/>
                <a:ea typeface="Tahoma" panose="020B0604030504040204" pitchFamily="34" charset="0"/>
                <a:cs typeface="Tahoma" panose="020B0604030504040204" pitchFamily="34" charset="0"/>
              </a:rPr>
              <a:t>17.253</a:t>
            </a:r>
            <a:r>
              <a:rPr lang="es-ES" sz="1400" kern="100" dirty="0">
                <a:effectLst/>
                <a:latin typeface="Tahoma" panose="020B0604030504040204" pitchFamily="34" charset="0"/>
                <a:ea typeface="Tahoma" panose="020B0604030504040204" pitchFamily="34" charset="0"/>
                <a:cs typeface="Tahoma" panose="020B0604030504040204" pitchFamily="34" charset="0"/>
              </a:rPr>
              <a:t> </a:t>
            </a:r>
            <a:r>
              <a:rPr lang="es-ES" sz="1400" kern="100" dirty="0" smtClean="0">
                <a:effectLst/>
                <a:latin typeface="Tahoma" panose="020B0604030504040204" pitchFamily="34" charset="0"/>
                <a:ea typeface="Tahoma" panose="020B0604030504040204" pitchFamily="34" charset="0"/>
                <a:cs typeface="Tahoma" panose="020B0604030504040204" pitchFamily="34" charset="0"/>
              </a:rPr>
              <a:t>hospitalizaciones no </a:t>
            </a:r>
            <a:r>
              <a:rPr lang="es-ES" sz="1400" kern="100" dirty="0">
                <a:effectLst/>
                <a:latin typeface="Tahoma" panose="020B0604030504040204" pitchFamily="34" charset="0"/>
                <a:ea typeface="Tahoma" panose="020B0604030504040204" pitchFamily="34" charset="0"/>
                <a:cs typeface="Tahoma" panose="020B0604030504040204" pitchFamily="34" charset="0"/>
              </a:rPr>
              <a:t>programadas por asma, con una estancia media de </a:t>
            </a:r>
            <a:r>
              <a:rPr lang="es-ES" sz="1400" b="1" kern="100" dirty="0">
                <a:effectLst/>
                <a:latin typeface="Tahoma" panose="020B0604030504040204" pitchFamily="34" charset="0"/>
                <a:ea typeface="Tahoma" panose="020B0604030504040204" pitchFamily="34" charset="0"/>
                <a:cs typeface="Tahoma" panose="020B0604030504040204" pitchFamily="34" charset="0"/>
              </a:rPr>
              <a:t>5,82 </a:t>
            </a:r>
            <a:r>
              <a:rPr lang="es-ES" sz="1400" kern="100" dirty="0">
                <a:effectLst/>
                <a:latin typeface="Tahoma" panose="020B0604030504040204" pitchFamily="34" charset="0"/>
                <a:ea typeface="Tahoma" panose="020B0604030504040204" pitchFamily="34" charset="0"/>
                <a:cs typeface="Tahoma" panose="020B0604030504040204" pitchFamily="34" charset="0"/>
              </a:rPr>
              <a:t>días y un coste de </a:t>
            </a:r>
            <a:r>
              <a:rPr lang="es-ES" sz="1400" b="1" kern="100" dirty="0">
                <a:effectLst/>
                <a:latin typeface="Tahoma" panose="020B0604030504040204" pitchFamily="34" charset="0"/>
                <a:ea typeface="Tahoma" panose="020B0604030504040204" pitchFamily="34" charset="0"/>
                <a:cs typeface="Tahoma" panose="020B0604030504040204" pitchFamily="34" charset="0"/>
              </a:rPr>
              <a:t>3.051,97€</a:t>
            </a:r>
            <a:r>
              <a:rPr lang="es-ES" sz="1400" kern="100" dirty="0">
                <a:effectLst/>
                <a:latin typeface="Tahoma" panose="020B0604030504040204" pitchFamily="34" charset="0"/>
                <a:ea typeface="Tahoma" panose="020B0604030504040204" pitchFamily="34" charset="0"/>
                <a:cs typeface="Tahoma" panose="020B0604030504040204" pitchFamily="34" charset="0"/>
              </a:rPr>
              <a:t> por hospitalización. En Extremadura, se reportaron </a:t>
            </a:r>
            <a:r>
              <a:rPr lang="es-ES" sz="1400" b="1" kern="100" dirty="0">
                <a:effectLst/>
                <a:latin typeface="Tahoma" panose="020B0604030504040204" pitchFamily="34" charset="0"/>
                <a:ea typeface="Tahoma" panose="020B0604030504040204" pitchFamily="34" charset="0"/>
                <a:cs typeface="Tahoma" panose="020B0604030504040204" pitchFamily="34" charset="0"/>
              </a:rPr>
              <a:t>236</a:t>
            </a:r>
            <a:r>
              <a:rPr lang="es-ES" sz="1400" kern="100" dirty="0">
                <a:effectLst/>
                <a:latin typeface="Tahoma" panose="020B0604030504040204" pitchFamily="34" charset="0"/>
                <a:ea typeface="Tahoma" panose="020B0604030504040204" pitchFamily="34" charset="0"/>
                <a:cs typeface="Tahoma" panose="020B0604030504040204" pitchFamily="34" charset="0"/>
              </a:rPr>
              <a:t> hospitalizaciones no programadas, principalmente en hospitales públicos</a:t>
            </a:r>
            <a:r>
              <a:rPr lang="es-ES" sz="1400" b="1" kern="100" dirty="0">
                <a:effectLst/>
                <a:latin typeface="Tahoma" panose="020B0604030504040204" pitchFamily="34" charset="0"/>
                <a:ea typeface="Tahoma" panose="020B0604030504040204" pitchFamily="34" charset="0"/>
                <a:cs typeface="Tahoma" panose="020B0604030504040204" pitchFamily="34" charset="0"/>
              </a:rPr>
              <a:t> 228 (96,61%) </a:t>
            </a:r>
            <a:r>
              <a:rPr lang="es-ES" sz="1400" kern="100" dirty="0">
                <a:effectLst/>
                <a:latin typeface="Tahoma" panose="020B0604030504040204" pitchFamily="34" charset="0"/>
                <a:ea typeface="Tahoma" panose="020B0604030504040204" pitchFamily="34" charset="0"/>
                <a:cs typeface="Tahoma" panose="020B0604030504040204" pitchFamily="34" charset="0"/>
              </a:rPr>
              <a:t>donde la estancia en estos hospitales fue de </a:t>
            </a:r>
            <a:r>
              <a:rPr lang="es-ES" sz="1400" b="1" kern="100" dirty="0">
                <a:effectLst/>
                <a:latin typeface="Tahoma" panose="020B0604030504040204" pitchFamily="34" charset="0"/>
                <a:ea typeface="Tahoma" panose="020B0604030504040204" pitchFamily="34" charset="0"/>
                <a:cs typeface="Tahoma" panose="020B0604030504040204" pitchFamily="34" charset="0"/>
              </a:rPr>
              <a:t>6,69</a:t>
            </a:r>
            <a:r>
              <a:rPr lang="es-ES" sz="1400" kern="100" dirty="0">
                <a:effectLst/>
                <a:latin typeface="Tahoma" panose="020B0604030504040204" pitchFamily="34" charset="0"/>
                <a:ea typeface="Tahoma" panose="020B0604030504040204" pitchFamily="34" charset="0"/>
                <a:cs typeface="Tahoma" panose="020B0604030504040204" pitchFamily="34" charset="0"/>
              </a:rPr>
              <a:t> días con un coste medio por hospitalización de </a:t>
            </a:r>
            <a:r>
              <a:rPr lang="es-ES" sz="1400" b="1" kern="100" dirty="0">
                <a:effectLst/>
                <a:latin typeface="Tahoma" panose="020B0604030504040204" pitchFamily="34" charset="0"/>
                <a:ea typeface="Tahoma" panose="020B0604030504040204" pitchFamily="34" charset="0"/>
                <a:cs typeface="Tahoma" panose="020B0604030504040204" pitchFamily="34" charset="0"/>
              </a:rPr>
              <a:t>2.816,42</a:t>
            </a:r>
            <a:r>
              <a:rPr lang="es-ES" sz="1400" b="1" kern="100" dirty="0" smtClean="0">
                <a:effectLst/>
                <a:latin typeface="Tahoma" panose="020B0604030504040204" pitchFamily="34" charset="0"/>
                <a:ea typeface="Tahoma" panose="020B0604030504040204" pitchFamily="34" charset="0"/>
                <a:cs typeface="Tahoma" panose="020B0604030504040204" pitchFamily="34" charset="0"/>
              </a:rPr>
              <a:t>€</a:t>
            </a:r>
            <a:r>
              <a:rPr lang="es-ES" sz="1400" kern="100" dirty="0">
                <a:latin typeface="Tahoma" panose="020B0604030504040204" pitchFamily="34" charset="0"/>
                <a:ea typeface="Tahoma" panose="020B0604030504040204" pitchFamily="34" charset="0"/>
                <a:cs typeface="Tahoma" panose="020B0604030504040204" pitchFamily="34" charset="0"/>
              </a:rPr>
              <a:t>.</a:t>
            </a:r>
            <a:endParaRPr lang="es-ES" sz="1400" kern="1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4430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E7488F8-457C-E4C9-0717-F6BD4178974E}"/>
            </a:ext>
          </a:extLst>
        </p:cNvPr>
        <p:cNvGrpSpPr/>
        <p:nvPr/>
      </p:nvGrpSpPr>
      <p:grpSpPr>
        <a:xfrm>
          <a:off x="0" y="0"/>
          <a:ext cx="0" cy="0"/>
          <a:chOff x="0" y="0"/>
          <a:chExt cx="0" cy="0"/>
        </a:xfrm>
      </p:grpSpPr>
      <p:sp>
        <p:nvSpPr>
          <p:cNvPr id="9" name="CuadroTexto 8">
            <a:extLst>
              <a:ext uri="{FF2B5EF4-FFF2-40B4-BE49-F238E27FC236}">
                <a16:creationId xmlns="" xmlns:a16="http://schemas.microsoft.com/office/drawing/2014/main" id="{3CE6BFFE-53C7-9F4A-B3B4-43B3A0947DDA}"/>
              </a:ext>
            </a:extLst>
          </p:cNvPr>
          <p:cNvSpPr txBox="1"/>
          <p:nvPr/>
        </p:nvSpPr>
        <p:spPr>
          <a:xfrm>
            <a:off x="15903" y="4587974"/>
            <a:ext cx="8532440" cy="523220"/>
          </a:xfrm>
          <a:prstGeom prst="rect">
            <a:avLst/>
          </a:prstGeom>
          <a:noFill/>
        </p:spPr>
        <p:txBody>
          <a:bodyPr wrap="square">
            <a:spAutoFit/>
          </a:bodyPr>
          <a:lstStyle/>
          <a:p>
            <a:pPr marL="171450" indent="-171450">
              <a:buFont typeface="Arial" panose="020B0604020202020204" pitchFamily="34" charset="0"/>
              <a:buChar char="•"/>
              <a:tabLst>
                <a:tab pos="5864860" algn="l"/>
              </a:tabLst>
            </a:pPr>
            <a:r>
              <a:rPr lang="es-ES" sz="1400" kern="100" dirty="0">
                <a:latin typeface="Tahona"/>
                <a:cs typeface="Times New Roman" panose="02020603050405020304" pitchFamily="18" charset="0"/>
              </a:rPr>
              <a:t>Estos hallazgos subrayan la importancia de seguir implementando estrategias efectivas de prevención y manejo del asma en Extremadura, con un enfoque particular en el uso eficiente de recursos sanitarios.</a:t>
            </a:r>
          </a:p>
        </p:txBody>
      </p:sp>
      <p:sp>
        <p:nvSpPr>
          <p:cNvPr id="6" name="Rectángulo: esquinas redondeadas 5">
            <a:extLst>
              <a:ext uri="{FF2B5EF4-FFF2-40B4-BE49-F238E27FC236}">
                <a16:creationId xmlns="" xmlns:a16="http://schemas.microsoft.com/office/drawing/2014/main" id="{9B0C8AC8-C6EA-24BE-FFCA-F0C36BDCCF3F}"/>
              </a:ext>
            </a:extLst>
          </p:cNvPr>
          <p:cNvSpPr/>
          <p:nvPr/>
        </p:nvSpPr>
        <p:spPr>
          <a:xfrm>
            <a:off x="38791" y="4299942"/>
            <a:ext cx="4886672" cy="313142"/>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CONCLUSIONES</a:t>
            </a:r>
          </a:p>
        </p:txBody>
      </p:sp>
      <p:sp>
        <p:nvSpPr>
          <p:cNvPr id="2" name="Rectángulo: esquinas redondeadas 1">
            <a:extLst>
              <a:ext uri="{FF2B5EF4-FFF2-40B4-BE49-F238E27FC236}">
                <a16:creationId xmlns="" xmlns:a16="http://schemas.microsoft.com/office/drawing/2014/main" id="{F5789C64-3637-C918-1A80-671684243C3E}"/>
              </a:ext>
            </a:extLst>
          </p:cNvPr>
          <p:cNvSpPr/>
          <p:nvPr/>
        </p:nvSpPr>
        <p:spPr>
          <a:xfrm>
            <a:off x="1013805" y="77817"/>
            <a:ext cx="3845731" cy="283712"/>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RESULTADOS</a:t>
            </a:r>
          </a:p>
        </p:txBody>
      </p:sp>
      <p:sp>
        <p:nvSpPr>
          <p:cNvPr id="7" name="CuadroTexto 6">
            <a:extLst>
              <a:ext uri="{FF2B5EF4-FFF2-40B4-BE49-F238E27FC236}">
                <a16:creationId xmlns="" xmlns:a16="http://schemas.microsoft.com/office/drawing/2014/main" id="{C8F82361-806F-4D1C-A816-6ED98FD19E51}"/>
              </a:ext>
            </a:extLst>
          </p:cNvPr>
          <p:cNvSpPr txBox="1"/>
          <p:nvPr/>
        </p:nvSpPr>
        <p:spPr>
          <a:xfrm>
            <a:off x="1013805" y="426547"/>
            <a:ext cx="3911658" cy="2074414"/>
          </a:xfrm>
          <a:prstGeom prst="rect">
            <a:avLst/>
          </a:prstGeom>
          <a:noFill/>
        </p:spPr>
        <p:txBody>
          <a:bodyPr wrap="square">
            <a:spAutoFit/>
          </a:bodyPr>
          <a:lstStyle/>
          <a:p>
            <a:pPr algn="just">
              <a:lnSpc>
                <a:spcPct val="115000"/>
              </a:lnSpc>
              <a:spcAft>
                <a:spcPts val="800"/>
              </a:spcAft>
              <a:buNone/>
            </a:pPr>
            <a:r>
              <a:rPr lang="es-ES" sz="1400" kern="100" dirty="0">
                <a:effectLst/>
                <a:latin typeface="Tahoma" panose="020B0604030504040204" pitchFamily="34" charset="0"/>
                <a:ea typeface="Tahoma" panose="020B0604030504040204" pitchFamily="34" charset="0"/>
                <a:cs typeface="Tahoma" panose="020B0604030504040204" pitchFamily="34" charset="0"/>
              </a:rPr>
              <a:t>La estancia y coste </a:t>
            </a:r>
            <a:r>
              <a:rPr lang="es-ES" sz="1400" kern="100" dirty="0" smtClean="0">
                <a:effectLst/>
                <a:latin typeface="Tahoma" panose="020B0604030504040204" pitchFamily="34" charset="0"/>
                <a:ea typeface="Tahoma" panose="020B0604030504040204" pitchFamily="34" charset="0"/>
                <a:cs typeface="Tahoma" panose="020B0604030504040204" pitchFamily="34" charset="0"/>
              </a:rPr>
              <a:t>medio </a:t>
            </a:r>
            <a:r>
              <a:rPr lang="es-ES" sz="1400" kern="100" dirty="0">
                <a:effectLst/>
                <a:latin typeface="Tahoma" panose="020B0604030504040204" pitchFamily="34" charset="0"/>
                <a:ea typeface="Tahoma" panose="020B0604030504040204" pitchFamily="34" charset="0"/>
                <a:cs typeface="Tahoma" panose="020B0604030504040204" pitchFamily="34" charset="0"/>
              </a:rPr>
              <a:t>de las hospitalizaciones no programadas por asma persistente leve, moderada y grave en Extremadura se muestran en la Figura 1. En general </a:t>
            </a:r>
            <a:r>
              <a:rPr lang="es-ES" sz="1400" b="1" kern="100" dirty="0">
                <a:effectLst/>
                <a:latin typeface="Tahoma" panose="020B0604030504040204" pitchFamily="34" charset="0"/>
                <a:ea typeface="Tahoma" panose="020B0604030504040204" pitchFamily="34" charset="0"/>
                <a:cs typeface="Tahoma" panose="020B0604030504040204" pitchFamily="34" charset="0"/>
              </a:rPr>
              <a:t>el coste medio aumentó ligeramente con la gravedad de la enfermedad</a:t>
            </a:r>
            <a:r>
              <a:rPr lang="es-ES" sz="1400" kern="100" dirty="0">
                <a:effectLst/>
                <a:latin typeface="Tahoma" panose="020B0604030504040204" pitchFamily="34" charset="0"/>
                <a:ea typeface="Tahoma" panose="020B0604030504040204" pitchFamily="34" charset="0"/>
                <a:cs typeface="Tahoma" panose="020B0604030504040204" pitchFamily="34" charset="0"/>
              </a:rPr>
              <a:t>, no así la estancia media que fue superior en el asma persistente moderada.</a:t>
            </a:r>
          </a:p>
        </p:txBody>
      </p:sp>
      <p:sp>
        <p:nvSpPr>
          <p:cNvPr id="8" name="CuadroTexto 7">
            <a:extLst>
              <a:ext uri="{FF2B5EF4-FFF2-40B4-BE49-F238E27FC236}">
                <a16:creationId xmlns="" xmlns:a16="http://schemas.microsoft.com/office/drawing/2014/main" id="{102CA0B4-C7BE-2FC9-FE24-5C6B54838F55}"/>
              </a:ext>
            </a:extLst>
          </p:cNvPr>
          <p:cNvSpPr txBox="1"/>
          <p:nvPr/>
        </p:nvSpPr>
        <p:spPr>
          <a:xfrm>
            <a:off x="5067912" y="-9068"/>
            <a:ext cx="3464528" cy="430887"/>
          </a:xfrm>
          <a:prstGeom prst="rect">
            <a:avLst/>
          </a:prstGeom>
          <a:noFill/>
        </p:spPr>
        <p:txBody>
          <a:bodyPr wrap="square" lIns="91440" tIns="45720" rIns="91440" bIns="45720" anchor="t">
            <a:spAutoFit/>
          </a:bodyPr>
          <a:lstStyle/>
          <a:p>
            <a:r>
              <a:rPr lang="es-ES" sz="1100" b="1" kern="100" dirty="0">
                <a:latin typeface="Tahona"/>
                <a:cs typeface="Times New Roman" panose="02020603050405020304" pitchFamily="18" charset="0"/>
              </a:rPr>
              <a:t>Figura 1. Estancia media y coste APR por cada variante de asma (J45.3, J45.4, J45.5) en Extremadura en 2023.</a:t>
            </a:r>
          </a:p>
        </p:txBody>
      </p:sp>
      <p:sp>
        <p:nvSpPr>
          <p:cNvPr id="14" name="CuadroTexto 13">
            <a:extLst>
              <a:ext uri="{FF2B5EF4-FFF2-40B4-BE49-F238E27FC236}">
                <a16:creationId xmlns="" xmlns:a16="http://schemas.microsoft.com/office/drawing/2014/main" id="{D19D0F09-5B8F-1B3C-1EC5-ACF91146868F}"/>
              </a:ext>
            </a:extLst>
          </p:cNvPr>
          <p:cNvSpPr txBox="1"/>
          <p:nvPr/>
        </p:nvSpPr>
        <p:spPr>
          <a:xfrm>
            <a:off x="5139920" y="2748384"/>
            <a:ext cx="4112600" cy="1138581"/>
          </a:xfrm>
          <a:prstGeom prst="rect">
            <a:avLst/>
          </a:prstGeom>
          <a:noFill/>
        </p:spPr>
        <p:txBody>
          <a:bodyPr wrap="square" lIns="91440" tIns="45720" rIns="91440" bIns="45720" anchor="t">
            <a:spAutoFit/>
          </a:bodyPr>
          <a:lstStyle/>
          <a:p>
            <a:pPr defTabSz="472772"/>
            <a:r>
              <a:rPr lang="es-ES" sz="1100" b="1" kern="100" dirty="0">
                <a:latin typeface="Tahona"/>
                <a:cs typeface="Times New Roman" panose="02020603050405020304" pitchFamily="18" charset="0"/>
              </a:rPr>
              <a:t>Tabla 1. Número de hospitalizaciones no programadas por asma persistente grave (J45.5), estancia media y coste APR en España, Extremadura y sus provincias en 2023.</a:t>
            </a:r>
          </a:p>
          <a:p>
            <a:pPr defTabSz="472772">
              <a:lnSpc>
                <a:spcPct val="115000"/>
              </a:lnSpc>
              <a:spcAft>
                <a:spcPts val="800"/>
              </a:spcAft>
            </a:pPr>
            <a:endParaRPr lang="es-ES" sz="3200" b="1" kern="100" dirty="0">
              <a:solidFill>
                <a:prstClr val="black"/>
              </a:solidFill>
              <a:latin typeface="Aptos"/>
              <a:cs typeface="Times New Roman"/>
            </a:endParaRPr>
          </a:p>
        </p:txBody>
      </p:sp>
      <p:pic>
        <p:nvPicPr>
          <p:cNvPr id="16" name="Imagen 15" descr="Tabla">
            <a:extLst>
              <a:ext uri="{FF2B5EF4-FFF2-40B4-BE49-F238E27FC236}">
                <a16:creationId xmlns="" xmlns:a16="http://schemas.microsoft.com/office/drawing/2014/main" id="{4B3FB9CE-792F-5834-4AED-1E9A92CF8A73}"/>
              </a:ext>
            </a:extLst>
          </p:cNvPr>
          <p:cNvPicPr>
            <a:picLocks noChangeAspect="1"/>
          </p:cNvPicPr>
          <p:nvPr/>
        </p:nvPicPr>
        <p:blipFill>
          <a:blip r:embed="rId3"/>
          <a:stretch>
            <a:fillRect/>
          </a:stretch>
        </p:blipFill>
        <p:spPr>
          <a:xfrm>
            <a:off x="5167215" y="3300649"/>
            <a:ext cx="3725265" cy="1359750"/>
          </a:xfrm>
          <a:prstGeom prst="rect">
            <a:avLst/>
          </a:prstGeom>
        </p:spPr>
      </p:pic>
      <p:pic>
        <p:nvPicPr>
          <p:cNvPr id="17" name="Imagen 16" descr="Gráfico, Gráfico de barras">
            <a:extLst>
              <a:ext uri="{FF2B5EF4-FFF2-40B4-BE49-F238E27FC236}">
                <a16:creationId xmlns="" xmlns:a16="http://schemas.microsoft.com/office/drawing/2014/main" id="{C1BC3020-AADE-57BC-6FCE-26E5CE85D0E1}"/>
              </a:ext>
            </a:extLst>
          </p:cNvPr>
          <p:cNvPicPr>
            <a:picLocks noChangeAspect="1"/>
          </p:cNvPicPr>
          <p:nvPr/>
        </p:nvPicPr>
        <p:blipFill>
          <a:blip r:embed="rId4"/>
          <a:stretch>
            <a:fillRect/>
          </a:stretch>
        </p:blipFill>
        <p:spPr>
          <a:xfrm>
            <a:off x="5148064" y="555526"/>
            <a:ext cx="3600400" cy="2225158"/>
          </a:xfrm>
          <a:prstGeom prst="rect">
            <a:avLst/>
          </a:prstGeom>
        </p:spPr>
      </p:pic>
      <p:sp>
        <p:nvSpPr>
          <p:cNvPr id="20" name="CuadroTexto 19">
            <a:extLst>
              <a:ext uri="{FF2B5EF4-FFF2-40B4-BE49-F238E27FC236}">
                <a16:creationId xmlns="" xmlns:a16="http://schemas.microsoft.com/office/drawing/2014/main" id="{710C07EC-4552-E935-42AA-26D91AFC9C2B}"/>
              </a:ext>
            </a:extLst>
          </p:cNvPr>
          <p:cNvSpPr txBox="1"/>
          <p:nvPr/>
        </p:nvSpPr>
        <p:spPr>
          <a:xfrm>
            <a:off x="105937" y="2498359"/>
            <a:ext cx="4886671" cy="1801583"/>
          </a:xfrm>
          <a:prstGeom prst="rect">
            <a:avLst/>
          </a:prstGeom>
          <a:noFill/>
        </p:spPr>
        <p:txBody>
          <a:bodyPr wrap="square">
            <a:spAutoFit/>
          </a:bodyPr>
          <a:lstStyle/>
          <a:p>
            <a:pPr algn="just">
              <a:lnSpc>
                <a:spcPct val="115000"/>
              </a:lnSpc>
              <a:spcAft>
                <a:spcPts val="800"/>
              </a:spcAft>
              <a:buNone/>
            </a:pPr>
            <a:r>
              <a:rPr lang="es-ES" sz="1400" kern="100" dirty="0">
                <a:latin typeface="Tahoma" panose="020B0604030504040204" pitchFamily="34" charset="0"/>
                <a:ea typeface="Tahoma" panose="020B0604030504040204" pitchFamily="34" charset="0"/>
                <a:cs typeface="Tahoma" panose="020B0604030504040204" pitchFamily="34" charset="0"/>
              </a:rPr>
              <a:t>Aunque la </a:t>
            </a:r>
            <a:r>
              <a:rPr lang="es-ES" sz="1400" b="1" kern="100" dirty="0">
                <a:latin typeface="Tahoma" panose="020B0604030504040204" pitchFamily="34" charset="0"/>
                <a:ea typeface="Tahoma" panose="020B0604030504040204" pitchFamily="34" charset="0"/>
                <a:cs typeface="Tahoma" panose="020B0604030504040204" pitchFamily="34" charset="0"/>
              </a:rPr>
              <a:t>estancia media de las hospitalizaciones no programadas por asma grave persistente fue ligeramente inferior en Extremadura </a:t>
            </a:r>
            <a:r>
              <a:rPr lang="es-ES" sz="1400" kern="100" dirty="0">
                <a:latin typeface="Tahoma" panose="020B0604030504040204" pitchFamily="34" charset="0"/>
                <a:ea typeface="Tahoma" panose="020B0604030504040204" pitchFamily="34" charset="0"/>
                <a:cs typeface="Tahoma" panose="020B0604030504040204" pitchFamily="34" charset="0"/>
              </a:rPr>
              <a:t>y sus provincias </a:t>
            </a:r>
            <a:r>
              <a:rPr lang="es-ES" sz="1400" b="1" kern="100" dirty="0">
                <a:latin typeface="Tahoma" panose="020B0604030504040204" pitchFamily="34" charset="0"/>
                <a:ea typeface="Tahoma" panose="020B0604030504040204" pitchFamily="34" charset="0"/>
                <a:cs typeface="Tahoma" panose="020B0604030504040204" pitchFamily="34" charset="0"/>
              </a:rPr>
              <a:t>que, en España</a:t>
            </a:r>
            <a:r>
              <a:rPr lang="es-ES" sz="1400" kern="100" dirty="0">
                <a:latin typeface="Tahoma" panose="020B0604030504040204" pitchFamily="34" charset="0"/>
                <a:ea typeface="Tahoma" panose="020B0604030504040204" pitchFamily="34" charset="0"/>
                <a:cs typeface="Tahoma" panose="020B0604030504040204" pitchFamily="34" charset="0"/>
              </a:rPr>
              <a:t>, hay que destacar un </a:t>
            </a:r>
            <a:r>
              <a:rPr lang="es-ES" sz="1400" b="1" kern="100" dirty="0">
                <a:latin typeface="Tahoma" panose="020B0604030504040204" pitchFamily="34" charset="0"/>
                <a:ea typeface="Tahoma" panose="020B0604030504040204" pitchFamily="34" charset="0"/>
                <a:cs typeface="Tahoma" panose="020B0604030504040204" pitchFamily="34" charset="0"/>
              </a:rPr>
              <a:t>menor coste medio en las hospitalizaciones no programadas </a:t>
            </a:r>
            <a:r>
              <a:rPr lang="es-ES" sz="1400" kern="100" dirty="0">
                <a:latin typeface="Tahoma" panose="020B0604030504040204" pitchFamily="34" charset="0"/>
                <a:ea typeface="Tahoma" panose="020B0604030504040204" pitchFamily="34" charset="0"/>
                <a:cs typeface="Tahoma" panose="020B0604030504040204" pitchFamily="34" charset="0"/>
              </a:rPr>
              <a:t>por asma grave persistente en Extremadura y sus provincias como se recoge en la tabla 1.</a:t>
            </a:r>
          </a:p>
        </p:txBody>
      </p:sp>
    </p:spTree>
    <p:extLst>
      <p:ext uri="{BB962C8B-B14F-4D97-AF65-F5344CB8AC3E}">
        <p14:creationId xmlns:p14="http://schemas.microsoft.com/office/powerpoint/2010/main" val="10901703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512</TotalTime>
  <Words>382</Words>
  <Application>Microsoft Office PowerPoint</Application>
  <PresentationFormat>Presentación en pantalla (16:9)</PresentationFormat>
  <Paragraphs>20</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Luffi</cp:lastModifiedBy>
  <cp:revision>18</cp:revision>
  <dcterms:created xsi:type="dcterms:W3CDTF">2025-10-16T09:08:13Z</dcterms:created>
  <dcterms:modified xsi:type="dcterms:W3CDTF">2026-02-28T21:30:36Z</dcterms:modified>
</cp:coreProperties>
</file>