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73" r:id="rId2"/>
    <p:sldId id="276"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B257102-1345-5275-619F-ED08C32124C3}" name="de las Heras, Alejandra (IQVIA)" initials="Ad" userId="S::kmfs101@astrazeneca.net::be174e30-edc1-4452-90b5-0413c294ba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114" autoAdjust="0"/>
    <p:restoredTop sz="94660"/>
  </p:normalViewPr>
  <p:slideViewPr>
    <p:cSldViewPr>
      <p:cViewPr varScale="1">
        <p:scale>
          <a:sx n="93" d="100"/>
          <a:sy n="93" d="100"/>
        </p:scale>
        <p:origin x="616" y="5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 Id="rId9"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8347BD-FF99-45D0-8871-6771EFA76B43}" type="datetimeFigureOut">
              <a:rPr lang="es-ES" smtClean="0"/>
              <a:t>24/02/2026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6B86A5-C08A-46C6-A57A-437382005320}" type="slidenum">
              <a:rPr lang="es-ES" smtClean="0"/>
              <a:t>‹Nº›</a:t>
            </a:fld>
            <a:endParaRPr lang="es-ES"/>
          </a:p>
        </p:txBody>
      </p:sp>
    </p:spTree>
    <p:extLst>
      <p:ext uri="{BB962C8B-B14F-4D97-AF65-F5344CB8AC3E}">
        <p14:creationId xmlns:p14="http://schemas.microsoft.com/office/powerpoint/2010/main" val="1717321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56DB5-97CE-2DD4-AA72-90DF3D542E4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0E2657D4-9512-48CE-FABD-9A5ABCABC915}"/>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2907BC79-832C-80B3-ED7A-A37BDDD6830F}"/>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76EFA36F-5A10-EB1C-0D81-DDDC8F69EFAC}"/>
              </a:ext>
            </a:extLst>
          </p:cNvPr>
          <p:cNvSpPr>
            <a:spLocks noGrp="1"/>
          </p:cNvSpPr>
          <p:nvPr>
            <p:ph type="sldNum" sz="quarter" idx="5"/>
          </p:nvPr>
        </p:nvSpPr>
        <p:spPr/>
        <p:txBody>
          <a:bodyPr/>
          <a:lstStyle/>
          <a:p>
            <a:fld id="{F16B86A5-C08A-46C6-A57A-437382005320}" type="slidenum">
              <a:rPr lang="es-ES" smtClean="0"/>
              <a:t>1</a:t>
            </a:fld>
            <a:endParaRPr lang="es-ES"/>
          </a:p>
        </p:txBody>
      </p:sp>
    </p:spTree>
    <p:extLst>
      <p:ext uri="{BB962C8B-B14F-4D97-AF65-F5344CB8AC3E}">
        <p14:creationId xmlns:p14="http://schemas.microsoft.com/office/powerpoint/2010/main" val="12052133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9FCFC-87CF-B07E-195C-96FDEB3B7F98}"/>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5ADD535-CD70-39FD-0A72-8441CCAA293B}"/>
              </a:ext>
            </a:extLst>
          </p:cNvPr>
          <p:cNvSpPr>
            <a:spLocks noGrp="1" noRot="1" noChangeAspect="1"/>
          </p:cNvSpPr>
          <p:nvPr>
            <p:ph type="sldImg"/>
          </p:nvPr>
        </p:nvSpPr>
        <p:spPr/>
        <p:txBody>
          <a:bodyPr/>
          <a:lstStyle/>
          <a:p>
            <a:endParaRPr lang="es-ES"/>
          </a:p>
        </p:txBody>
      </p:sp>
      <p:sp>
        <p:nvSpPr>
          <p:cNvPr id="3" name="Marcador de notas 2">
            <a:extLst>
              <a:ext uri="{FF2B5EF4-FFF2-40B4-BE49-F238E27FC236}">
                <a16:creationId xmlns:a16="http://schemas.microsoft.com/office/drawing/2014/main" id="{A0436914-85A0-ABF9-D6EC-A8040D1E66E2}"/>
              </a:ext>
            </a:extLst>
          </p:cNvPr>
          <p:cNvSpPr>
            <a:spLocks noGrp="1"/>
          </p:cNvSpPr>
          <p:nvPr>
            <p:ph type="body" idx="1"/>
          </p:nvPr>
        </p:nvSpPr>
        <p:spPr/>
        <p:txBody>
          <a:bodyPr/>
          <a:lstStyle/>
          <a:p>
            <a:endParaRPr lang="es-ES" dirty="0"/>
          </a:p>
        </p:txBody>
      </p:sp>
      <p:sp>
        <p:nvSpPr>
          <p:cNvPr id="4" name="Marcador de número de diapositiva 3">
            <a:extLst>
              <a:ext uri="{FF2B5EF4-FFF2-40B4-BE49-F238E27FC236}">
                <a16:creationId xmlns:a16="http://schemas.microsoft.com/office/drawing/2014/main" id="{176D7C8D-D58E-397A-FF7B-8354FC5F39D2}"/>
              </a:ext>
            </a:extLst>
          </p:cNvPr>
          <p:cNvSpPr>
            <a:spLocks noGrp="1"/>
          </p:cNvSpPr>
          <p:nvPr>
            <p:ph type="sldNum" sz="quarter" idx="5"/>
          </p:nvPr>
        </p:nvSpPr>
        <p:spPr/>
        <p:txBody>
          <a:bodyPr/>
          <a:lstStyle/>
          <a:p>
            <a:fld id="{F16B86A5-C08A-46C6-A57A-437382005320}" type="slidenum">
              <a:rPr lang="es-ES" smtClean="0"/>
              <a:t>2</a:t>
            </a:fld>
            <a:endParaRPr lang="es-ES"/>
          </a:p>
        </p:txBody>
      </p:sp>
    </p:spTree>
    <p:extLst>
      <p:ext uri="{BB962C8B-B14F-4D97-AF65-F5344CB8AC3E}">
        <p14:creationId xmlns:p14="http://schemas.microsoft.com/office/powerpoint/2010/main" val="1848318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24/02/2026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816F-E278-C94B-D03F-9E470431D93C}"/>
            </a:ext>
          </a:extLst>
        </p:cNvPr>
        <p:cNvGrpSpPr/>
        <p:nvPr/>
      </p:nvGrpSpPr>
      <p:grpSpPr>
        <a:xfrm>
          <a:off x="0" y="0"/>
          <a:ext cx="0" cy="0"/>
          <a:chOff x="0" y="0"/>
          <a:chExt cx="0" cy="0"/>
        </a:xfrm>
      </p:grpSpPr>
      <p:sp>
        <p:nvSpPr>
          <p:cNvPr id="7" name="CuadroTexto 6">
            <a:extLst>
              <a:ext uri="{FF2B5EF4-FFF2-40B4-BE49-F238E27FC236}">
                <a16:creationId xmlns:a16="http://schemas.microsoft.com/office/drawing/2014/main" id="{D990A6DA-D227-06C1-612B-CFE4F2495239}"/>
              </a:ext>
            </a:extLst>
          </p:cNvPr>
          <p:cNvSpPr txBox="1"/>
          <p:nvPr/>
        </p:nvSpPr>
        <p:spPr>
          <a:xfrm>
            <a:off x="-75548" y="1318088"/>
            <a:ext cx="9144000" cy="692497"/>
          </a:xfrm>
          <a:prstGeom prst="rect">
            <a:avLst/>
          </a:prstGeom>
          <a:noFill/>
        </p:spPr>
        <p:txBody>
          <a:bodyPr wrap="square">
            <a:spAutoFit/>
          </a:bodyPr>
          <a:lstStyle/>
          <a:p>
            <a:r>
              <a:rPr lang="es-ES" sz="1300" dirty="0">
                <a:latin typeface="Tahona"/>
              </a:rPr>
              <a:t>El asma es una afección prevalente que implica un uso significativo de recursos sanitarios. El objetivo es presentar la evolución en el tiempo de las hospitalizaciones no programadas por asma registradas en el Sistema de Salud de Extremadura.</a:t>
            </a:r>
          </a:p>
          <a:p>
            <a:pPr>
              <a:buNone/>
            </a:pPr>
            <a:endParaRPr lang="es-ES" sz="1300" b="1" noProof="0" dirty="0">
              <a:latin typeface="Tahona"/>
            </a:endParaRPr>
          </a:p>
        </p:txBody>
      </p:sp>
      <p:sp>
        <p:nvSpPr>
          <p:cNvPr id="9" name="CuadroTexto 8">
            <a:extLst>
              <a:ext uri="{FF2B5EF4-FFF2-40B4-BE49-F238E27FC236}">
                <a16:creationId xmlns:a16="http://schemas.microsoft.com/office/drawing/2014/main" id="{22E8E4DB-62AB-5DF5-4B79-F4D97F3875D8}"/>
              </a:ext>
            </a:extLst>
          </p:cNvPr>
          <p:cNvSpPr txBox="1"/>
          <p:nvPr/>
        </p:nvSpPr>
        <p:spPr>
          <a:xfrm>
            <a:off x="-21728" y="1928251"/>
            <a:ext cx="8964488" cy="692497"/>
          </a:xfrm>
          <a:prstGeom prst="rect">
            <a:avLst/>
          </a:prstGeom>
          <a:noFill/>
        </p:spPr>
        <p:txBody>
          <a:bodyPr wrap="square">
            <a:spAutoFit/>
          </a:bodyPr>
          <a:lstStyle/>
          <a:p>
            <a:pPr>
              <a:buNone/>
            </a:pPr>
            <a:r>
              <a:rPr lang="es-ES" sz="1300" noProof="0" dirty="0">
                <a:effectLst/>
                <a:latin typeface="Tahona"/>
                <a:ea typeface="Aptos" panose="020B0004020202020204" pitchFamily="34" charset="0"/>
                <a:cs typeface="Times New Roman" panose="02020603050405020304" pitchFamily="18" charset="0"/>
              </a:rPr>
              <a:t>Se presenta el </a:t>
            </a:r>
            <a:r>
              <a:rPr lang="es-ES" sz="1300" b="1" noProof="0" dirty="0">
                <a:effectLst/>
                <a:latin typeface="Tahona"/>
                <a:ea typeface="Aptos" panose="020B0004020202020204" pitchFamily="34" charset="0"/>
                <a:cs typeface="Times New Roman" panose="02020603050405020304" pitchFamily="18" charset="0"/>
              </a:rPr>
              <a:t>número</a:t>
            </a:r>
            <a:r>
              <a:rPr lang="es-ES" sz="1300" noProof="0" dirty="0">
                <a:effectLst/>
                <a:latin typeface="Tahona"/>
                <a:ea typeface="Aptos" panose="020B0004020202020204" pitchFamily="34" charset="0"/>
                <a:cs typeface="Times New Roman" panose="02020603050405020304" pitchFamily="18" charset="0"/>
              </a:rPr>
              <a:t> y </a:t>
            </a:r>
            <a:r>
              <a:rPr lang="es-ES" sz="1300" b="1" noProof="0" dirty="0">
                <a:effectLst/>
                <a:latin typeface="Tahona"/>
                <a:ea typeface="Aptos" panose="020B0004020202020204" pitchFamily="34" charset="0"/>
                <a:cs typeface="Times New Roman" panose="02020603050405020304" pitchFamily="18" charset="0"/>
              </a:rPr>
              <a:t>tasa bruta </a:t>
            </a:r>
            <a:r>
              <a:rPr lang="es-ES" sz="1300" noProof="0" dirty="0">
                <a:effectLst/>
                <a:latin typeface="Tahona"/>
                <a:ea typeface="Aptos" panose="020B0004020202020204" pitchFamily="34" charset="0"/>
                <a:cs typeface="Times New Roman" panose="02020603050405020304" pitchFamily="18" charset="0"/>
              </a:rPr>
              <a:t>de </a:t>
            </a:r>
            <a:r>
              <a:rPr lang="es-ES" sz="1300" b="1" noProof="0" dirty="0">
                <a:effectLst/>
                <a:latin typeface="Tahona"/>
                <a:ea typeface="Aptos" panose="020B0004020202020204" pitchFamily="34" charset="0"/>
                <a:cs typeface="Times New Roman" panose="02020603050405020304" pitchFamily="18" charset="0"/>
              </a:rPr>
              <a:t>hospitalizaciones no programadas </a:t>
            </a:r>
            <a:r>
              <a:rPr lang="es-ES" sz="1300" noProof="0" dirty="0">
                <a:effectLst/>
                <a:latin typeface="Tahona"/>
                <a:ea typeface="Aptos" panose="020B0004020202020204" pitchFamily="34" charset="0"/>
                <a:cs typeface="Times New Roman" panose="02020603050405020304" pitchFamily="18" charset="0"/>
              </a:rPr>
              <a:t>causadas directamente por asma (CIE-10: J45) en </a:t>
            </a:r>
            <a:r>
              <a:rPr lang="es-ES" sz="1300" b="1" noProof="0" dirty="0">
                <a:effectLst/>
                <a:latin typeface="Tahona"/>
                <a:ea typeface="Aptos" panose="020B0004020202020204" pitchFamily="34" charset="0"/>
                <a:cs typeface="Times New Roman" panose="02020603050405020304" pitchFamily="18" charset="0"/>
              </a:rPr>
              <a:t>España</a:t>
            </a:r>
            <a:r>
              <a:rPr lang="es-ES" sz="1300" noProof="0" dirty="0">
                <a:effectLst/>
                <a:latin typeface="Tahona"/>
                <a:ea typeface="Aptos" panose="020B0004020202020204" pitchFamily="34" charset="0"/>
                <a:cs typeface="Times New Roman" panose="02020603050405020304" pitchFamily="18" charset="0"/>
              </a:rPr>
              <a:t> y </a:t>
            </a:r>
            <a:r>
              <a:rPr lang="es-ES" sz="1300" b="1" noProof="0" dirty="0">
                <a:effectLst/>
                <a:latin typeface="Tahona"/>
                <a:ea typeface="Aptos" panose="020B0004020202020204" pitchFamily="34" charset="0"/>
                <a:cs typeface="Times New Roman" panose="02020603050405020304" pitchFamily="18" charset="0"/>
              </a:rPr>
              <a:t>Extremadura</a:t>
            </a:r>
            <a:r>
              <a:rPr lang="es-ES" sz="1300" noProof="0" dirty="0">
                <a:effectLst/>
                <a:latin typeface="Tahona"/>
                <a:ea typeface="Aptos" panose="020B0004020202020204" pitchFamily="34" charset="0"/>
                <a:cs typeface="Times New Roman" panose="02020603050405020304" pitchFamily="18" charset="0"/>
              </a:rPr>
              <a:t> en </a:t>
            </a:r>
            <a:r>
              <a:rPr lang="es-ES" sz="1300" b="1" noProof="0" dirty="0">
                <a:effectLst/>
                <a:latin typeface="Tahona"/>
                <a:ea typeface="Aptos" panose="020B0004020202020204" pitchFamily="34" charset="0"/>
                <a:cs typeface="Times New Roman" panose="02020603050405020304" pitchFamily="18" charset="0"/>
              </a:rPr>
              <a:t>2023</a:t>
            </a:r>
            <a:r>
              <a:rPr lang="es-ES" sz="1300" noProof="0" dirty="0">
                <a:effectLst/>
                <a:latin typeface="Tahona"/>
                <a:ea typeface="Aptos" panose="020B0004020202020204" pitchFamily="34" charset="0"/>
                <a:cs typeface="Times New Roman" panose="02020603050405020304" pitchFamily="18" charset="0"/>
              </a:rPr>
              <a:t>, a nivel </a:t>
            </a:r>
            <a:r>
              <a:rPr lang="es-ES" sz="1300" b="1" noProof="0" dirty="0">
                <a:effectLst/>
                <a:latin typeface="Tahona"/>
                <a:ea typeface="Aptos" panose="020B0004020202020204" pitchFamily="34" charset="0"/>
                <a:cs typeface="Times New Roman" panose="02020603050405020304" pitchFamily="18" charset="0"/>
              </a:rPr>
              <a:t>regional</a:t>
            </a:r>
            <a:r>
              <a:rPr lang="es-ES" sz="1300" noProof="0" dirty="0">
                <a:effectLst/>
                <a:latin typeface="Tahona"/>
                <a:ea typeface="Aptos" panose="020B0004020202020204" pitchFamily="34" charset="0"/>
                <a:cs typeface="Times New Roman" panose="02020603050405020304" pitchFamily="18" charset="0"/>
              </a:rPr>
              <a:t> y </a:t>
            </a:r>
            <a:r>
              <a:rPr lang="es-ES" sz="1300" b="1" noProof="0" dirty="0">
                <a:effectLst/>
                <a:latin typeface="Tahona"/>
                <a:ea typeface="Aptos" panose="020B0004020202020204" pitchFamily="34" charset="0"/>
                <a:cs typeface="Times New Roman" panose="02020603050405020304" pitchFamily="18" charset="0"/>
              </a:rPr>
              <a:t>provincial</a:t>
            </a:r>
            <a:r>
              <a:rPr lang="es-ES" sz="1300" noProof="0" dirty="0">
                <a:effectLst/>
                <a:latin typeface="Tahona"/>
                <a:ea typeface="Aptos" panose="020B0004020202020204" pitchFamily="34" charset="0"/>
                <a:cs typeface="Times New Roman" panose="02020603050405020304" pitchFamily="18" charset="0"/>
              </a:rPr>
              <a:t>, así como su </a:t>
            </a:r>
            <a:r>
              <a:rPr lang="es-ES" sz="1300" b="1" noProof="0" dirty="0">
                <a:effectLst/>
                <a:latin typeface="Tahona"/>
                <a:ea typeface="Aptos" panose="020B0004020202020204" pitchFamily="34" charset="0"/>
                <a:cs typeface="Times New Roman" panose="02020603050405020304" pitchFamily="18" charset="0"/>
              </a:rPr>
              <a:t>evolución y la estancia media </a:t>
            </a:r>
            <a:r>
              <a:rPr lang="es-ES" sz="1300" noProof="0" dirty="0">
                <a:effectLst/>
                <a:latin typeface="Tahona"/>
                <a:ea typeface="Aptos" panose="020B0004020202020204" pitchFamily="34" charset="0"/>
                <a:cs typeface="Times New Roman" panose="02020603050405020304" pitchFamily="18" charset="0"/>
              </a:rPr>
              <a:t>por hospitalización (en días) </a:t>
            </a:r>
            <a:r>
              <a:rPr lang="es-ES" sz="1300" b="1" noProof="0" dirty="0">
                <a:effectLst/>
                <a:latin typeface="Tahona"/>
                <a:ea typeface="Aptos" panose="020B0004020202020204" pitchFamily="34" charset="0"/>
                <a:cs typeface="Times New Roman" panose="02020603050405020304" pitchFamily="18" charset="0"/>
              </a:rPr>
              <a:t>desde 2016</a:t>
            </a:r>
            <a:endParaRPr lang="es-ES" sz="1300" b="1" noProof="0" dirty="0">
              <a:latin typeface="Tahona"/>
            </a:endParaRPr>
          </a:p>
        </p:txBody>
      </p:sp>
      <p:sp>
        <p:nvSpPr>
          <p:cNvPr id="14" name="CuadroTexto 13">
            <a:extLst>
              <a:ext uri="{FF2B5EF4-FFF2-40B4-BE49-F238E27FC236}">
                <a16:creationId xmlns:a16="http://schemas.microsoft.com/office/drawing/2014/main" id="{521D06D4-7807-3176-0AB1-88DF71487D85}"/>
              </a:ext>
            </a:extLst>
          </p:cNvPr>
          <p:cNvSpPr txBox="1"/>
          <p:nvPr/>
        </p:nvSpPr>
        <p:spPr>
          <a:xfrm>
            <a:off x="-21728" y="3083641"/>
            <a:ext cx="4514867" cy="1692771"/>
          </a:xfrm>
          <a:prstGeom prst="rect">
            <a:avLst/>
          </a:prstGeom>
          <a:noFill/>
        </p:spPr>
        <p:txBody>
          <a:bodyPr wrap="square">
            <a:spAutoFit/>
          </a:bodyPr>
          <a:lstStyle/>
          <a:p>
            <a:pPr algn="just">
              <a:buNone/>
            </a:pPr>
            <a:r>
              <a:rPr lang="es-ES" sz="1300" kern="100" noProof="0" dirty="0">
                <a:effectLst/>
                <a:latin typeface="Tahona"/>
                <a:ea typeface="Aptos" panose="020B0004020202020204" pitchFamily="34" charset="0"/>
                <a:cs typeface="Times New Roman" panose="02020603050405020304" pitchFamily="18" charset="0"/>
              </a:rPr>
              <a:t>En </a:t>
            </a:r>
            <a:r>
              <a:rPr lang="es-ES" sz="1300" b="1" kern="100" noProof="0" dirty="0">
                <a:effectLst/>
                <a:latin typeface="Tahona"/>
                <a:ea typeface="Aptos" panose="020B0004020202020204" pitchFamily="34" charset="0"/>
                <a:cs typeface="Times New Roman" panose="02020603050405020304" pitchFamily="18" charset="0"/>
              </a:rPr>
              <a:t>2023</a:t>
            </a:r>
            <a:r>
              <a:rPr lang="es-ES" sz="1300" kern="100" noProof="0" dirty="0">
                <a:effectLst/>
                <a:latin typeface="Tahona"/>
                <a:ea typeface="Aptos" panose="020B0004020202020204" pitchFamily="34" charset="0"/>
                <a:cs typeface="Times New Roman" panose="02020603050405020304" pitchFamily="18" charset="0"/>
              </a:rPr>
              <a:t>, se registraron </a:t>
            </a:r>
            <a:r>
              <a:rPr lang="es-ES" sz="1300" b="1" kern="100" noProof="0" dirty="0">
                <a:effectLst/>
                <a:latin typeface="Tahona"/>
                <a:ea typeface="Aptos" panose="020B0004020202020204" pitchFamily="34" charset="0"/>
                <a:cs typeface="Times New Roman" panose="02020603050405020304" pitchFamily="18" charset="0"/>
              </a:rPr>
              <a:t>17.253</a:t>
            </a:r>
            <a:r>
              <a:rPr lang="es-ES" sz="1300" kern="100" noProof="0" dirty="0">
                <a:effectLst/>
                <a:latin typeface="Tahona"/>
                <a:ea typeface="Aptos" panose="020B0004020202020204" pitchFamily="34" charset="0"/>
                <a:cs typeface="Times New Roman" panose="02020603050405020304" pitchFamily="18" charset="0"/>
              </a:rPr>
              <a:t> </a:t>
            </a:r>
            <a:r>
              <a:rPr lang="es-ES" sz="1300" b="1" kern="100" noProof="0" dirty="0">
                <a:effectLst/>
                <a:latin typeface="Tahona"/>
                <a:ea typeface="Aptos" panose="020B0004020202020204" pitchFamily="34" charset="0"/>
                <a:cs typeface="Times New Roman" panose="02020603050405020304" pitchFamily="18" charset="0"/>
              </a:rPr>
              <a:t>hospitalizaciones no programadas </a:t>
            </a:r>
            <a:r>
              <a:rPr lang="es-ES" sz="1300" kern="100" noProof="0" dirty="0">
                <a:effectLst/>
                <a:latin typeface="Tahona"/>
                <a:ea typeface="Aptos" panose="020B0004020202020204" pitchFamily="34" charset="0"/>
                <a:cs typeface="Times New Roman" panose="02020603050405020304" pitchFamily="18" charset="0"/>
              </a:rPr>
              <a:t>causadas directamente </a:t>
            </a:r>
            <a:r>
              <a:rPr lang="es-ES" sz="1300" b="1" kern="100" noProof="0" dirty="0">
                <a:effectLst/>
                <a:latin typeface="Tahona"/>
                <a:ea typeface="Aptos" panose="020B0004020202020204" pitchFamily="34" charset="0"/>
                <a:cs typeface="Times New Roman" panose="02020603050405020304" pitchFamily="18" charset="0"/>
              </a:rPr>
              <a:t>por asma en España</a:t>
            </a:r>
            <a:r>
              <a:rPr lang="es-ES" sz="1300" kern="100" noProof="0" dirty="0">
                <a:effectLst/>
                <a:latin typeface="Tahona"/>
                <a:ea typeface="Aptos" panose="020B0004020202020204" pitchFamily="34" charset="0"/>
                <a:cs typeface="Times New Roman" panose="02020603050405020304" pitchFamily="18" charset="0"/>
              </a:rPr>
              <a:t>. Específicamente, en Extremadura se registraron </a:t>
            </a:r>
            <a:r>
              <a:rPr lang="es-ES" sz="1300" b="1" kern="100" noProof="0" dirty="0">
                <a:effectLst/>
                <a:latin typeface="Tahona"/>
                <a:ea typeface="Aptos" panose="020B0004020202020204" pitchFamily="34" charset="0"/>
                <a:cs typeface="Times New Roman" panose="02020603050405020304" pitchFamily="18" charset="0"/>
              </a:rPr>
              <a:t>236</a:t>
            </a:r>
            <a:r>
              <a:rPr lang="es-ES" sz="1300" kern="100" noProof="0" dirty="0">
                <a:effectLst/>
                <a:latin typeface="Tahona"/>
                <a:ea typeface="Aptos" panose="020B0004020202020204" pitchFamily="34" charset="0"/>
                <a:cs typeface="Times New Roman" panose="02020603050405020304" pitchFamily="18" charset="0"/>
              </a:rPr>
              <a:t> (</a:t>
            </a:r>
            <a:r>
              <a:rPr lang="es-ES" sz="1300" b="1" kern="100" noProof="0" dirty="0">
                <a:effectLst/>
                <a:latin typeface="Tahona"/>
                <a:ea typeface="Aptos" panose="020B0004020202020204" pitchFamily="34" charset="0"/>
                <a:cs typeface="Times New Roman" panose="02020603050405020304" pitchFamily="18" charset="0"/>
              </a:rPr>
              <a:t>1,36%</a:t>
            </a:r>
            <a:r>
              <a:rPr lang="es-ES" sz="1300" kern="100" noProof="0" dirty="0">
                <a:effectLst/>
                <a:latin typeface="Tahona"/>
                <a:ea typeface="Aptos" panose="020B0004020202020204" pitchFamily="34" charset="0"/>
                <a:cs typeface="Times New Roman" panose="02020603050405020304" pitchFamily="18" charset="0"/>
              </a:rPr>
              <a:t>), de las cuales </a:t>
            </a:r>
            <a:r>
              <a:rPr lang="es-ES" sz="1300" b="1" kern="100" noProof="0" dirty="0">
                <a:effectLst/>
                <a:latin typeface="Tahona"/>
                <a:ea typeface="Aptos" panose="020B0004020202020204" pitchFamily="34" charset="0"/>
                <a:cs typeface="Times New Roman" panose="02020603050405020304" pitchFamily="18" charset="0"/>
              </a:rPr>
              <a:t>228</a:t>
            </a:r>
            <a:r>
              <a:rPr lang="es-ES" sz="1300" kern="100" noProof="0" dirty="0">
                <a:effectLst/>
                <a:latin typeface="Tahona"/>
                <a:ea typeface="Aptos" panose="020B0004020202020204" pitchFamily="34" charset="0"/>
                <a:cs typeface="Times New Roman" panose="02020603050405020304" pitchFamily="18" charset="0"/>
              </a:rPr>
              <a:t> (</a:t>
            </a:r>
            <a:r>
              <a:rPr lang="es-ES" sz="1300" b="1" kern="100" noProof="0" dirty="0">
                <a:effectLst/>
                <a:latin typeface="Tahona"/>
                <a:ea typeface="Aptos" panose="020B0004020202020204" pitchFamily="34" charset="0"/>
                <a:cs typeface="Times New Roman" panose="02020603050405020304" pitchFamily="18" charset="0"/>
              </a:rPr>
              <a:t>96,61%</a:t>
            </a:r>
            <a:r>
              <a:rPr lang="es-ES" sz="1300" kern="100" noProof="0" dirty="0">
                <a:effectLst/>
                <a:latin typeface="Tahona"/>
                <a:ea typeface="Aptos" panose="020B0004020202020204" pitchFamily="34" charset="0"/>
                <a:cs typeface="Times New Roman" panose="02020603050405020304" pitchFamily="18" charset="0"/>
              </a:rPr>
              <a:t>) ocurrieron en hospitales públicos. La mayoría (</a:t>
            </a:r>
            <a:r>
              <a:rPr lang="es-ES" sz="1300" b="1" kern="100" noProof="0" dirty="0">
                <a:effectLst/>
                <a:latin typeface="Tahona"/>
                <a:ea typeface="Aptos" panose="020B0004020202020204" pitchFamily="34" charset="0"/>
                <a:cs typeface="Times New Roman" panose="02020603050405020304" pitchFamily="18" charset="0"/>
              </a:rPr>
              <a:t>80,93%</a:t>
            </a:r>
            <a:r>
              <a:rPr lang="es-ES" sz="1300" kern="100" noProof="0" dirty="0">
                <a:effectLst/>
                <a:latin typeface="Tahona"/>
                <a:ea typeface="Aptos" panose="020B0004020202020204" pitchFamily="34" charset="0"/>
                <a:cs typeface="Times New Roman" panose="02020603050405020304" pitchFamily="18" charset="0"/>
              </a:rPr>
              <a:t>) de las hospitalizaciones estuvieron relacionadas con asma no especificada (CIE-10: J45.90), de las cuales el </a:t>
            </a:r>
            <a:r>
              <a:rPr lang="es-ES" sz="1300" b="1" kern="100" noProof="0" dirty="0">
                <a:effectLst/>
                <a:latin typeface="Tahona"/>
                <a:ea typeface="Aptos" panose="020B0004020202020204" pitchFamily="34" charset="0"/>
                <a:cs typeface="Times New Roman" panose="02020603050405020304" pitchFamily="18" charset="0"/>
              </a:rPr>
              <a:t>91,09%</a:t>
            </a:r>
            <a:r>
              <a:rPr lang="es-ES" sz="1300" kern="100" noProof="0" dirty="0">
                <a:effectLst/>
                <a:latin typeface="Tahona"/>
                <a:ea typeface="Aptos" panose="020B0004020202020204" pitchFamily="34" charset="0"/>
                <a:cs typeface="Times New Roman" panose="02020603050405020304" pitchFamily="18" charset="0"/>
              </a:rPr>
              <a:t> fueron por asma con exacerbaciones (CIE-10: J45.901) (Figura 1A).</a:t>
            </a:r>
          </a:p>
        </p:txBody>
      </p:sp>
      <p:sp>
        <p:nvSpPr>
          <p:cNvPr id="4" name="CuadroTexto 3">
            <a:extLst>
              <a:ext uri="{FF2B5EF4-FFF2-40B4-BE49-F238E27FC236}">
                <a16:creationId xmlns:a16="http://schemas.microsoft.com/office/drawing/2014/main" id="{AEB33D8B-1378-1F0F-EB56-375F2F540E89}"/>
              </a:ext>
            </a:extLst>
          </p:cNvPr>
          <p:cNvSpPr txBox="1"/>
          <p:nvPr/>
        </p:nvSpPr>
        <p:spPr>
          <a:xfrm>
            <a:off x="1312190" y="2312971"/>
            <a:ext cx="6296652" cy="307777"/>
          </a:xfrm>
          <a:prstGeom prst="rect">
            <a:avLst/>
          </a:prstGeom>
          <a:noFill/>
        </p:spPr>
        <p:txBody>
          <a:bodyPr wrap="square">
            <a:spAutoFit/>
          </a:bodyPr>
          <a:lstStyle/>
          <a:p>
            <a:pPr>
              <a:buNone/>
            </a:pPr>
            <a:r>
              <a:rPr lang="es-ES" sz="700" kern="100" noProof="0" dirty="0">
                <a:effectLst/>
                <a:latin typeface="Tahona"/>
                <a:ea typeface="Aptos" panose="020B0004020202020204" pitchFamily="34" charset="0"/>
                <a:cs typeface="Times New Roman" panose="02020603050405020304" pitchFamily="18" charset="0"/>
              </a:rPr>
              <a:t>Se utilizaron </a:t>
            </a:r>
            <a:r>
              <a:rPr lang="es-ES" sz="700" b="1" kern="100" noProof="0" dirty="0">
                <a:effectLst/>
                <a:latin typeface="Tahona"/>
                <a:ea typeface="Aptos" panose="020B0004020202020204" pitchFamily="34" charset="0"/>
                <a:cs typeface="Times New Roman" panose="02020603050405020304" pitchFamily="18" charset="0"/>
              </a:rPr>
              <a:t>datos públicos </a:t>
            </a:r>
            <a:r>
              <a:rPr lang="es-ES" sz="700" kern="100" noProof="0" dirty="0">
                <a:effectLst/>
                <a:latin typeface="Tahona"/>
                <a:ea typeface="Aptos" panose="020B0004020202020204" pitchFamily="34" charset="0"/>
                <a:cs typeface="Times New Roman" panose="02020603050405020304" pitchFamily="18" charset="0"/>
              </a:rPr>
              <a:t>disponibles del </a:t>
            </a:r>
            <a:r>
              <a:rPr lang="es-ES" sz="700" b="1" kern="100" noProof="0" dirty="0">
                <a:effectLst/>
                <a:latin typeface="Tahona"/>
                <a:ea typeface="Aptos" panose="020B0004020202020204" pitchFamily="34" charset="0"/>
                <a:cs typeface="Times New Roman" panose="02020603050405020304" pitchFamily="18" charset="0"/>
              </a:rPr>
              <a:t>Ministerio de Sanidad </a:t>
            </a:r>
            <a:r>
              <a:rPr lang="es-ES" sz="700" kern="100" noProof="0" dirty="0">
                <a:effectLst/>
                <a:latin typeface="Tahona"/>
                <a:ea typeface="Aptos" panose="020B0004020202020204" pitchFamily="34" charset="0"/>
                <a:cs typeface="Times New Roman" panose="02020603050405020304" pitchFamily="18" charset="0"/>
              </a:rPr>
              <a:t>(Subdirección General de Información Sanitaria. </a:t>
            </a:r>
            <a:r>
              <a:rPr lang="es-ES" sz="700" b="1" kern="100" noProof="0" dirty="0">
                <a:effectLst/>
                <a:latin typeface="Tahona"/>
                <a:ea typeface="Aptos" panose="020B0004020202020204" pitchFamily="34" charset="0"/>
                <a:cs typeface="Times New Roman" panose="02020603050405020304" pitchFamily="18" charset="0"/>
              </a:rPr>
              <a:t>Registro de Actividad de Atención</a:t>
            </a:r>
            <a:r>
              <a:rPr lang="es-ES" sz="700" kern="100" noProof="0" dirty="0">
                <a:effectLst/>
                <a:latin typeface="Tahona"/>
                <a:ea typeface="Aptos" panose="020B0004020202020204" pitchFamily="34" charset="0"/>
                <a:cs typeface="Times New Roman" panose="02020603050405020304" pitchFamily="18" charset="0"/>
              </a:rPr>
              <a:t>. </a:t>
            </a:r>
            <a:r>
              <a:rPr lang="es-ES" sz="700" b="1" kern="100" noProof="0" dirty="0">
                <a:latin typeface="Tahona"/>
                <a:ea typeface="Aptos" panose="020B0004020202020204" pitchFamily="34" charset="0"/>
                <a:cs typeface="Times New Roman" panose="02020603050405020304" pitchFamily="18" charset="0"/>
              </a:rPr>
              <a:t>Especializada–RAE-CMBD</a:t>
            </a:r>
            <a:r>
              <a:rPr lang="es-ES" sz="700" kern="100" noProof="0" dirty="0">
                <a:latin typeface="Tahona"/>
                <a:ea typeface="Aptos" panose="020B0004020202020204" pitchFamily="34" charset="0"/>
                <a:cs typeface="Times New Roman" panose="02020603050405020304" pitchFamily="18" charset="0"/>
              </a:rPr>
              <a:t>. https:// pestadistico.inteligenciadegestion.sanidad.gob.es/PUBLICOSNS) e </a:t>
            </a:r>
            <a:r>
              <a:rPr lang="es-ES" sz="700" b="1" kern="100" noProof="0" dirty="0">
                <a:latin typeface="Tahona"/>
                <a:ea typeface="Aptos" panose="020B0004020202020204" pitchFamily="34" charset="0"/>
                <a:cs typeface="Times New Roman" panose="02020603050405020304" pitchFamily="18" charset="0"/>
              </a:rPr>
              <a:t>Instituto Nacional de Estadística</a:t>
            </a:r>
            <a:r>
              <a:rPr lang="es-ES" sz="700" kern="100" noProof="0" dirty="0">
                <a:latin typeface="Tahona"/>
                <a:ea typeface="Aptos" panose="020B0004020202020204" pitchFamily="34" charset="0"/>
                <a:cs typeface="Times New Roman" panose="02020603050405020304" pitchFamily="18" charset="0"/>
              </a:rPr>
              <a:t>, obtenidos en mayo de 2025</a:t>
            </a:r>
            <a:endParaRPr lang="es-ES" sz="700" kern="100" noProof="0" dirty="0">
              <a:effectLst/>
              <a:latin typeface="Tahona"/>
              <a:ea typeface="Aptos" panose="020B0004020202020204" pitchFamily="34" charset="0"/>
              <a:cs typeface="Times New Roman" panose="02020603050405020304" pitchFamily="18" charset="0"/>
            </a:endParaRPr>
          </a:p>
        </p:txBody>
      </p:sp>
      <p:sp>
        <p:nvSpPr>
          <p:cNvPr id="6" name="CuadroTexto 5">
            <a:extLst>
              <a:ext uri="{FF2B5EF4-FFF2-40B4-BE49-F238E27FC236}">
                <a16:creationId xmlns:a16="http://schemas.microsoft.com/office/drawing/2014/main" id="{3293D75D-0BA0-D151-3603-CF2CDCFB0977}"/>
              </a:ext>
            </a:extLst>
          </p:cNvPr>
          <p:cNvSpPr txBox="1"/>
          <p:nvPr/>
        </p:nvSpPr>
        <p:spPr>
          <a:xfrm>
            <a:off x="1187624" y="0"/>
            <a:ext cx="8424936" cy="707886"/>
          </a:xfrm>
          <a:prstGeom prst="rect">
            <a:avLst/>
          </a:prstGeom>
          <a:noFill/>
        </p:spPr>
        <p:txBody>
          <a:bodyPr wrap="square">
            <a:spAutoFit/>
          </a:bodyPr>
          <a:lstStyle/>
          <a:p>
            <a:pPr>
              <a:buNone/>
            </a:pPr>
            <a:r>
              <a:rPr lang="es-ES" sz="2000" b="1" kern="100" noProof="0" dirty="0">
                <a:effectLst/>
                <a:latin typeface="Tahona"/>
                <a:ea typeface="Aptos" panose="020B0004020202020204" pitchFamily="34" charset="0"/>
                <a:cs typeface="Arial" panose="020B0604020202020204" pitchFamily="34" charset="0"/>
              </a:rPr>
              <a:t>Hospitalizaciones por asma y su evolución en los últimos años en Extremadura: Datos del Conjunto Mínimo Básico de Datos (CMBD)</a:t>
            </a:r>
            <a:endParaRPr lang="es-ES" sz="2000" kern="100" noProof="0" dirty="0">
              <a:effectLst/>
              <a:latin typeface="Tahona"/>
              <a:ea typeface="Aptos" panose="020B0004020202020204" pitchFamily="34" charset="0"/>
              <a:cs typeface="Arial" panose="020B0604020202020204" pitchFamily="34" charset="0"/>
            </a:endParaRPr>
          </a:p>
        </p:txBody>
      </p:sp>
      <p:pic>
        <p:nvPicPr>
          <p:cNvPr id="8" name="Imagen 7" descr="Gráfico, Gráfico de barras">
            <a:extLst>
              <a:ext uri="{FF2B5EF4-FFF2-40B4-BE49-F238E27FC236}">
                <a16:creationId xmlns:a16="http://schemas.microsoft.com/office/drawing/2014/main" id="{BAAB3B58-39C9-74B9-7E33-15B895431735}"/>
              </a:ext>
            </a:extLst>
          </p:cNvPr>
          <p:cNvPicPr>
            <a:picLocks noChangeAspect="1"/>
          </p:cNvPicPr>
          <p:nvPr/>
        </p:nvPicPr>
        <p:blipFill>
          <a:blip r:embed="rId3"/>
          <a:stretch>
            <a:fillRect/>
          </a:stretch>
        </p:blipFill>
        <p:spPr>
          <a:xfrm>
            <a:off x="4788024" y="2940283"/>
            <a:ext cx="4280428" cy="21937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CuadroTexto 10">
            <a:extLst>
              <a:ext uri="{FF2B5EF4-FFF2-40B4-BE49-F238E27FC236}">
                <a16:creationId xmlns:a16="http://schemas.microsoft.com/office/drawing/2014/main" id="{41CFA38D-998F-70F6-1D86-39E7EB032AEE}"/>
              </a:ext>
            </a:extLst>
          </p:cNvPr>
          <p:cNvSpPr txBox="1"/>
          <p:nvPr/>
        </p:nvSpPr>
        <p:spPr>
          <a:xfrm>
            <a:off x="4664890" y="2509396"/>
            <a:ext cx="4587629" cy="430887"/>
          </a:xfrm>
          <a:prstGeom prst="rect">
            <a:avLst/>
          </a:prstGeom>
          <a:noFill/>
        </p:spPr>
        <p:txBody>
          <a:bodyPr wrap="square">
            <a:spAutoFit/>
          </a:bodyPr>
          <a:lstStyle/>
          <a:p>
            <a:r>
              <a:rPr lang="es-ES" sz="1100" b="1" noProof="0" dirty="0">
                <a:effectLst/>
                <a:latin typeface="Tahona"/>
                <a:ea typeface="Aptos" panose="020B0004020202020204" pitchFamily="34" charset="0"/>
                <a:cs typeface="Times New Roman" panose="02020603050405020304" pitchFamily="18" charset="0"/>
              </a:rPr>
              <a:t>Figura 1A. Número de hospitalizaciones no programadas por cada variante de asma (J45) en Extremadura en 2023</a:t>
            </a:r>
            <a:endParaRPr lang="es-ES" sz="1100" noProof="0" dirty="0">
              <a:latin typeface="Tahona"/>
            </a:endParaRPr>
          </a:p>
        </p:txBody>
      </p:sp>
      <p:sp>
        <p:nvSpPr>
          <p:cNvPr id="13" name="CuadroTexto 12">
            <a:extLst>
              <a:ext uri="{FF2B5EF4-FFF2-40B4-BE49-F238E27FC236}">
                <a16:creationId xmlns:a16="http://schemas.microsoft.com/office/drawing/2014/main" id="{10A599B0-413E-F75B-983C-136BD0DE43B9}"/>
              </a:ext>
            </a:extLst>
          </p:cNvPr>
          <p:cNvSpPr txBox="1"/>
          <p:nvPr/>
        </p:nvSpPr>
        <p:spPr>
          <a:xfrm>
            <a:off x="1187624" y="572772"/>
            <a:ext cx="7200800" cy="400110"/>
          </a:xfrm>
          <a:prstGeom prst="rect">
            <a:avLst/>
          </a:prstGeom>
          <a:noFill/>
        </p:spPr>
        <p:txBody>
          <a:bodyPr wrap="square">
            <a:spAutoFit/>
          </a:bodyPr>
          <a:lstStyle/>
          <a:p>
            <a:pPr>
              <a:buNone/>
            </a:pPr>
            <a:r>
              <a:rPr lang="es-ES" sz="1000" kern="100" noProof="0" dirty="0">
                <a:effectLst/>
                <a:latin typeface="Tahona"/>
                <a:ea typeface="Aptos" panose="020B0004020202020204" pitchFamily="34" charset="0"/>
                <a:cs typeface="Times New Roman" panose="02020603050405020304" pitchFamily="18" charset="0"/>
              </a:rPr>
              <a:t>N. Vega Dombidau</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M. Sanz Flores</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JA. Riesco Miranda</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A. Sojo Gonzalez</a:t>
            </a:r>
            <a:r>
              <a:rPr lang="es-ES" sz="1000" kern="100" baseline="30000" noProof="0" dirty="0">
                <a:effectLst/>
                <a:latin typeface="Tahona"/>
                <a:ea typeface="Aptos" panose="020B0004020202020204" pitchFamily="34" charset="0"/>
                <a:cs typeface="Times New Roman" panose="02020603050405020304" pitchFamily="18" charset="0"/>
              </a:rPr>
              <a:t>1</a:t>
            </a:r>
            <a:r>
              <a:rPr lang="es-ES" sz="1000" kern="100" noProof="0" dirty="0">
                <a:effectLst/>
                <a:latin typeface="Tahona"/>
                <a:ea typeface="Aptos" panose="020B0004020202020204" pitchFamily="34" charset="0"/>
                <a:cs typeface="Times New Roman" panose="02020603050405020304" pitchFamily="18" charset="0"/>
              </a:rPr>
              <a:t>, J. Sánchez Tena</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M. Gonzalez Sierra</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A. de la Vega</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M. Alegria Llorente </a:t>
            </a:r>
            <a:r>
              <a:rPr lang="es-ES" sz="1000" kern="100" baseline="30000" noProof="0" dirty="0">
                <a:effectLst/>
                <a:latin typeface="Tahona"/>
                <a:ea typeface="Aptos" panose="020B0004020202020204" pitchFamily="34" charset="0"/>
                <a:cs typeface="Times New Roman" panose="02020603050405020304" pitchFamily="18" charset="0"/>
              </a:rPr>
              <a:t>2</a:t>
            </a:r>
            <a:r>
              <a:rPr lang="es-ES" sz="1000" kern="100" noProof="0" dirty="0">
                <a:effectLst/>
                <a:latin typeface="Tahona"/>
                <a:ea typeface="Aptos" panose="020B0004020202020204" pitchFamily="34" charset="0"/>
                <a:cs typeface="Times New Roman" panose="02020603050405020304" pitchFamily="18" charset="0"/>
              </a:rPr>
              <a:t>, A. de las Heras Gaite </a:t>
            </a:r>
            <a:r>
              <a:rPr lang="es-ES" sz="1000" kern="100" baseline="30000" noProof="0" dirty="0">
                <a:effectLst/>
                <a:latin typeface="Tahona"/>
                <a:ea typeface="Aptos" panose="020B0004020202020204" pitchFamily="34" charset="0"/>
                <a:cs typeface="Times New Roman" panose="02020603050405020304" pitchFamily="18" charset="0"/>
              </a:rPr>
              <a:t>3</a:t>
            </a:r>
            <a:r>
              <a:rPr lang="es-ES" sz="1000" kern="100" noProof="0" dirty="0">
                <a:solidFill>
                  <a:srgbClr val="FF0000"/>
                </a:solidFill>
                <a:effectLst/>
                <a:latin typeface="Tahona"/>
                <a:ea typeface="Aptos" panose="020B0004020202020204" pitchFamily="34" charset="0"/>
                <a:cs typeface="Times New Roman" panose="02020603050405020304" pitchFamily="18" charset="0"/>
              </a:rPr>
              <a:t> </a:t>
            </a:r>
            <a:endParaRPr lang="es-ES" sz="1000" kern="100" noProof="0" dirty="0">
              <a:effectLst/>
              <a:latin typeface="Tahona"/>
              <a:ea typeface="Aptos" panose="020B0004020202020204" pitchFamily="34" charset="0"/>
              <a:cs typeface="Times New Roman" panose="02020603050405020304" pitchFamily="18" charset="0"/>
            </a:endParaRPr>
          </a:p>
        </p:txBody>
      </p:sp>
      <p:sp>
        <p:nvSpPr>
          <p:cNvPr id="15" name="Rectángulo: esquinas redondeadas 14">
            <a:extLst>
              <a:ext uri="{FF2B5EF4-FFF2-40B4-BE49-F238E27FC236}">
                <a16:creationId xmlns:a16="http://schemas.microsoft.com/office/drawing/2014/main" id="{7E08B20D-8905-C1D8-BF8B-A4CE26984ADC}"/>
              </a:ext>
            </a:extLst>
          </p:cNvPr>
          <p:cNvSpPr/>
          <p:nvPr/>
        </p:nvSpPr>
        <p:spPr>
          <a:xfrm>
            <a:off x="24584" y="2787877"/>
            <a:ext cx="4640306" cy="254548"/>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RESULTADOS</a:t>
            </a:r>
          </a:p>
        </p:txBody>
      </p:sp>
      <p:sp>
        <p:nvSpPr>
          <p:cNvPr id="16" name="Rectángulo: esquinas redondeadas 15">
            <a:extLst>
              <a:ext uri="{FF2B5EF4-FFF2-40B4-BE49-F238E27FC236}">
                <a16:creationId xmlns:a16="http://schemas.microsoft.com/office/drawing/2014/main" id="{773088B9-3424-53F7-4116-6E9F9F33411D}"/>
              </a:ext>
            </a:extLst>
          </p:cNvPr>
          <p:cNvSpPr/>
          <p:nvPr/>
        </p:nvSpPr>
        <p:spPr>
          <a:xfrm>
            <a:off x="-13778" y="1759677"/>
            <a:ext cx="9157778" cy="210638"/>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MATERIALES y METODOS</a:t>
            </a:r>
          </a:p>
        </p:txBody>
      </p:sp>
      <p:sp>
        <p:nvSpPr>
          <p:cNvPr id="17" name="Rectángulo: esquinas redondeadas 16">
            <a:extLst>
              <a:ext uri="{FF2B5EF4-FFF2-40B4-BE49-F238E27FC236}">
                <a16:creationId xmlns:a16="http://schemas.microsoft.com/office/drawing/2014/main" id="{CCEEEE70-C703-5046-D2F5-C6CAA8E4DF89}"/>
              </a:ext>
            </a:extLst>
          </p:cNvPr>
          <p:cNvSpPr/>
          <p:nvPr/>
        </p:nvSpPr>
        <p:spPr>
          <a:xfrm>
            <a:off x="-21728" y="1173529"/>
            <a:ext cx="9157778" cy="210638"/>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INTRODUCCIÓN</a:t>
            </a:r>
          </a:p>
        </p:txBody>
      </p:sp>
      <p:sp>
        <p:nvSpPr>
          <p:cNvPr id="19" name="CuadroTexto 18">
            <a:extLst>
              <a:ext uri="{FF2B5EF4-FFF2-40B4-BE49-F238E27FC236}">
                <a16:creationId xmlns:a16="http://schemas.microsoft.com/office/drawing/2014/main" id="{6FEBDF7A-B1C6-26D3-183D-9D67FAE0EA5C}"/>
              </a:ext>
            </a:extLst>
          </p:cNvPr>
          <p:cNvSpPr txBox="1"/>
          <p:nvPr/>
        </p:nvSpPr>
        <p:spPr>
          <a:xfrm>
            <a:off x="6120171" y="753809"/>
            <a:ext cx="6264696" cy="415498"/>
          </a:xfrm>
          <a:prstGeom prst="rect">
            <a:avLst/>
          </a:prstGeom>
          <a:noFill/>
        </p:spPr>
        <p:txBody>
          <a:bodyPr wrap="square">
            <a:spAutoFit/>
          </a:bodyPr>
          <a:lstStyle/>
          <a:p>
            <a:pPr>
              <a:buNone/>
            </a:pPr>
            <a:r>
              <a:rPr lang="es-ES" sz="700" kern="100" noProof="0" dirty="0">
                <a:effectLst/>
                <a:latin typeface="Tahona"/>
                <a:ea typeface="Aptos" panose="020B0004020202020204" pitchFamily="34" charset="0"/>
                <a:cs typeface="Times New Roman" panose="02020603050405020304" pitchFamily="18" charset="0"/>
              </a:rPr>
              <a:t>1- UMA-Servicio de Neumología. Hospital Universitario San Pedro Alcantara</a:t>
            </a:r>
          </a:p>
          <a:p>
            <a:pPr>
              <a:buNone/>
            </a:pPr>
            <a:r>
              <a:rPr lang="es-ES" sz="700" kern="100" noProof="0" dirty="0">
                <a:effectLst/>
                <a:latin typeface="Tahona"/>
                <a:ea typeface="Aptos" panose="020B0004020202020204" pitchFamily="34" charset="0"/>
                <a:cs typeface="Times New Roman" panose="02020603050405020304" pitchFamily="18" charset="0"/>
              </a:rPr>
              <a:t>2- BioPharmaceuticals Medical, AstraZeneca, Madrid, Spain</a:t>
            </a:r>
          </a:p>
          <a:p>
            <a:pPr>
              <a:buNone/>
            </a:pPr>
            <a:r>
              <a:rPr lang="es-ES" sz="700" kern="100" noProof="0" dirty="0">
                <a:effectLst/>
                <a:latin typeface="Tahona"/>
                <a:ea typeface="Aptos" panose="020B0004020202020204" pitchFamily="34" charset="0"/>
                <a:cs typeface="Times New Roman" panose="02020603050405020304" pitchFamily="18" charset="0"/>
              </a:rPr>
              <a:t>3.-MediClin-IQVIA, Madrid, España.</a:t>
            </a:r>
          </a:p>
        </p:txBody>
      </p:sp>
    </p:spTree>
    <p:extLst>
      <p:ext uri="{BB962C8B-B14F-4D97-AF65-F5344CB8AC3E}">
        <p14:creationId xmlns:p14="http://schemas.microsoft.com/office/powerpoint/2010/main" val="1512516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D1625-7308-D5F9-2D17-AFBA80B23933}"/>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99FE89B6-B585-0ED4-FBAA-F445EE544692}"/>
              </a:ext>
            </a:extLst>
          </p:cNvPr>
          <p:cNvSpPr txBox="1"/>
          <p:nvPr/>
        </p:nvSpPr>
        <p:spPr>
          <a:xfrm>
            <a:off x="0" y="4073737"/>
            <a:ext cx="8532440" cy="1107996"/>
          </a:xfrm>
          <a:prstGeom prst="rect">
            <a:avLst/>
          </a:prstGeom>
          <a:noFill/>
        </p:spPr>
        <p:txBody>
          <a:bodyPr wrap="square">
            <a:spAutoFit/>
          </a:bodyPr>
          <a:lstStyle/>
          <a:p>
            <a:pPr>
              <a:buNone/>
              <a:tabLst>
                <a:tab pos="5864860" algn="l"/>
              </a:tabLst>
            </a:pPr>
            <a:r>
              <a:rPr lang="es-ES" sz="1100" b="1" kern="100" noProof="0" dirty="0">
                <a:effectLst/>
                <a:latin typeface="Tahona"/>
                <a:ea typeface="Aptos" panose="020B0004020202020204" pitchFamily="34" charset="0"/>
                <a:cs typeface="Times New Roman" panose="02020603050405020304" pitchFamily="18" charset="0"/>
              </a:rPr>
              <a:t> </a:t>
            </a:r>
            <a:endParaRPr lang="es-ES" sz="1100" kern="100" noProof="0" dirty="0">
              <a:effectLst/>
              <a:latin typeface="Tahona"/>
              <a:ea typeface="Aptos" panose="020B0004020202020204" pitchFamily="34" charset="0"/>
              <a:cs typeface="Times New Roman" panose="02020603050405020304" pitchFamily="18" charset="0"/>
            </a:endParaRPr>
          </a:p>
          <a:p>
            <a:pPr marL="171450" indent="-171450" algn="just">
              <a:buFont typeface="Arial" panose="020B0604020202020204" pitchFamily="34" charset="0"/>
              <a:buChar char="•"/>
            </a:pPr>
            <a:r>
              <a:rPr lang="es-ES" sz="1100" kern="100" noProof="0" dirty="0">
                <a:effectLst/>
                <a:latin typeface="Tahona"/>
                <a:ea typeface="Aptos" panose="020B0004020202020204" pitchFamily="34" charset="0"/>
                <a:cs typeface="Times New Roman" panose="02020603050405020304" pitchFamily="18" charset="0"/>
              </a:rPr>
              <a:t>Los datos indican un número considerable de hospitalizaciones no programadas por asma en Extremadura, especialmente por exacerbaciones de asma no especificada. Esto resalta la urgencia de desarrollar estrategias eficaces de manejo del asma y prevención de las hospitalizaciones por su causa, con un enfoque localizado en cada región, e incluso en cada provincia.  </a:t>
            </a:r>
          </a:p>
          <a:p>
            <a:pPr marL="171450" indent="-171450" algn="just">
              <a:buFont typeface="Arial" panose="020B0604020202020204" pitchFamily="34" charset="0"/>
              <a:buChar char="•"/>
            </a:pPr>
            <a:r>
              <a:rPr lang="es-ES" sz="1100" kern="100" noProof="0" dirty="0">
                <a:effectLst/>
                <a:latin typeface="Tahona"/>
                <a:ea typeface="Aptos" panose="020B0004020202020204" pitchFamily="34" charset="0"/>
                <a:cs typeface="Times New Roman" panose="02020603050405020304" pitchFamily="18" charset="0"/>
              </a:rPr>
              <a:t>A medida que las hospitalizaciones vuelven a niveles prepandémicos, es crucial reforzar las estrategias de prevención y tratamiento para abordar esta tendencia creciente</a:t>
            </a:r>
            <a:r>
              <a:rPr lang="es-ES" sz="900" kern="100" noProof="0" dirty="0">
                <a:effectLst/>
                <a:latin typeface="Tahona"/>
                <a:ea typeface="Aptos" panose="020B0004020202020204" pitchFamily="34" charset="0"/>
                <a:cs typeface="Times New Roman" panose="02020603050405020304" pitchFamily="18" charset="0"/>
              </a:rPr>
              <a:t>.</a:t>
            </a:r>
          </a:p>
        </p:txBody>
      </p:sp>
      <p:sp>
        <p:nvSpPr>
          <p:cNvPr id="3" name="CuadroTexto 2">
            <a:extLst>
              <a:ext uri="{FF2B5EF4-FFF2-40B4-BE49-F238E27FC236}">
                <a16:creationId xmlns:a16="http://schemas.microsoft.com/office/drawing/2014/main" id="{DB4010E3-4649-B7DF-889F-633CA44DEAF6}"/>
              </a:ext>
            </a:extLst>
          </p:cNvPr>
          <p:cNvSpPr txBox="1"/>
          <p:nvPr/>
        </p:nvSpPr>
        <p:spPr>
          <a:xfrm>
            <a:off x="992238" y="327555"/>
            <a:ext cx="3953741" cy="1459182"/>
          </a:xfrm>
          <a:prstGeom prst="rect">
            <a:avLst/>
          </a:prstGeom>
          <a:noFill/>
        </p:spPr>
        <p:txBody>
          <a:bodyPr wrap="square">
            <a:spAutoFit/>
          </a:bodyPr>
          <a:lstStyle/>
          <a:p>
            <a:pPr>
              <a:lnSpc>
                <a:spcPct val="115000"/>
              </a:lnSpc>
              <a:spcAft>
                <a:spcPts val="600"/>
              </a:spcAft>
              <a:buNone/>
            </a:pPr>
            <a:r>
              <a:rPr lang="es-ES" sz="1300" noProof="0" dirty="0">
                <a:latin typeface="Tahona"/>
              </a:rPr>
              <a:t>El número de hospitalizaciones no programadas en España fue de </a:t>
            </a:r>
            <a:r>
              <a:rPr lang="es-ES" sz="1300" b="1" noProof="0" dirty="0">
                <a:latin typeface="Tahona"/>
              </a:rPr>
              <a:t>3,57 </a:t>
            </a:r>
            <a:r>
              <a:rPr lang="es-ES" sz="1300" noProof="0" dirty="0">
                <a:latin typeface="Tahona"/>
              </a:rPr>
              <a:t>por 10.000 personas-año, observándose un menor </a:t>
            </a:r>
            <a:r>
              <a:rPr lang="es-ES" sz="1300" dirty="0">
                <a:latin typeface="Tahona"/>
              </a:rPr>
              <a:t>número de hospitalizaciones</a:t>
            </a:r>
            <a:r>
              <a:rPr lang="es-ES" sz="1300" noProof="0" dirty="0">
                <a:latin typeface="Tahona"/>
              </a:rPr>
              <a:t> a nivel regional (</a:t>
            </a:r>
            <a:r>
              <a:rPr lang="es-ES" sz="1300" b="1" noProof="0" dirty="0">
                <a:latin typeface="Tahona"/>
              </a:rPr>
              <a:t>2,24</a:t>
            </a:r>
            <a:r>
              <a:rPr lang="es-ES" sz="1300" noProof="0" dirty="0">
                <a:latin typeface="Tahona"/>
              </a:rPr>
              <a:t>) y cierta variabilidad entre las diferentes provincias con una tasa de </a:t>
            </a:r>
            <a:r>
              <a:rPr lang="es-ES" sz="1300" b="1" noProof="0" dirty="0">
                <a:latin typeface="Tahona"/>
              </a:rPr>
              <a:t>2,37</a:t>
            </a:r>
            <a:r>
              <a:rPr lang="es-ES" sz="1300" noProof="0" dirty="0">
                <a:latin typeface="Tahona"/>
              </a:rPr>
              <a:t> en Badajoz y </a:t>
            </a:r>
            <a:r>
              <a:rPr lang="es-ES" sz="1300" b="1" noProof="0" dirty="0">
                <a:latin typeface="Tahona"/>
              </a:rPr>
              <a:t>1,92</a:t>
            </a:r>
            <a:r>
              <a:rPr lang="es-ES" sz="1300" noProof="0" dirty="0">
                <a:latin typeface="Tahona"/>
              </a:rPr>
              <a:t> en Cáceres (Tabla </a:t>
            </a:r>
            <a:r>
              <a:rPr lang="es-ES" sz="1300" noProof="0">
                <a:latin typeface="Tahona"/>
              </a:rPr>
              <a:t>1).</a:t>
            </a:r>
            <a:endParaRPr lang="es-ES" sz="1300" noProof="0" dirty="0">
              <a:latin typeface="Tahona"/>
            </a:endParaRPr>
          </a:p>
        </p:txBody>
      </p:sp>
      <p:sp>
        <p:nvSpPr>
          <p:cNvPr id="5" name="CuadroTexto 4">
            <a:extLst>
              <a:ext uri="{FF2B5EF4-FFF2-40B4-BE49-F238E27FC236}">
                <a16:creationId xmlns:a16="http://schemas.microsoft.com/office/drawing/2014/main" id="{395653A3-8010-B16C-FEA2-4A08C387232A}"/>
              </a:ext>
            </a:extLst>
          </p:cNvPr>
          <p:cNvSpPr txBox="1"/>
          <p:nvPr/>
        </p:nvSpPr>
        <p:spPr>
          <a:xfrm>
            <a:off x="989040" y="1672672"/>
            <a:ext cx="3895259" cy="2379434"/>
          </a:xfrm>
          <a:prstGeom prst="rect">
            <a:avLst/>
          </a:prstGeom>
          <a:noFill/>
        </p:spPr>
        <p:txBody>
          <a:bodyPr wrap="square">
            <a:spAutoFit/>
          </a:bodyPr>
          <a:lstStyle/>
          <a:p>
            <a:pPr algn="just">
              <a:lnSpc>
                <a:spcPct val="115000"/>
              </a:lnSpc>
              <a:spcAft>
                <a:spcPts val="800"/>
              </a:spcAft>
              <a:buNone/>
            </a:pPr>
            <a:r>
              <a:rPr lang="es-ES" sz="1300" kern="100" noProof="0" dirty="0">
                <a:effectLst/>
                <a:latin typeface="Tahona"/>
                <a:ea typeface="Aptos" panose="020B0004020202020204" pitchFamily="34" charset="0"/>
                <a:cs typeface="Times New Roman" panose="02020603050405020304" pitchFamily="18" charset="0"/>
              </a:rPr>
              <a:t>Las hospitalizaciones no programadas por asma en esta Comunidad Autónoma han ido disminuyendo a lo largo del tiempo, mostrando un ligero repunte en 2019 pero con una tendencia más marcada en el descenso de las hospitalizaciones con la llegada de la pandemia por la COVID-19 (</a:t>
            </a:r>
            <a:r>
              <a:rPr lang="es-ES" sz="1300" b="1" kern="100" noProof="0" dirty="0">
                <a:effectLst/>
                <a:latin typeface="Tahona"/>
                <a:ea typeface="Aptos" panose="020B0004020202020204" pitchFamily="34" charset="0"/>
                <a:cs typeface="Times New Roman" panose="02020603050405020304" pitchFamily="18" charset="0"/>
              </a:rPr>
              <a:t>165</a:t>
            </a:r>
            <a:r>
              <a:rPr lang="es-ES" sz="1300" kern="100" noProof="0" dirty="0">
                <a:effectLst/>
                <a:latin typeface="Tahona"/>
                <a:ea typeface="Aptos" panose="020B0004020202020204" pitchFamily="34" charset="0"/>
                <a:cs typeface="Times New Roman" panose="02020603050405020304" pitchFamily="18" charset="0"/>
              </a:rPr>
              <a:t> y </a:t>
            </a:r>
            <a:r>
              <a:rPr lang="es-ES" sz="1300" b="1" kern="100" noProof="0" dirty="0">
                <a:effectLst/>
                <a:latin typeface="Tahona"/>
                <a:ea typeface="Aptos" panose="020B0004020202020204" pitchFamily="34" charset="0"/>
                <a:cs typeface="Times New Roman" panose="02020603050405020304" pitchFamily="18" charset="0"/>
              </a:rPr>
              <a:t>137</a:t>
            </a:r>
            <a:r>
              <a:rPr lang="es-ES" sz="1300" kern="100" noProof="0" dirty="0">
                <a:effectLst/>
                <a:latin typeface="Tahona"/>
                <a:ea typeface="Aptos" panose="020B0004020202020204" pitchFamily="34" charset="0"/>
                <a:cs typeface="Times New Roman" panose="02020603050405020304" pitchFamily="18" charset="0"/>
              </a:rPr>
              <a:t> en </a:t>
            </a:r>
            <a:r>
              <a:rPr lang="es-ES" sz="1300" b="1" kern="100" noProof="0" dirty="0">
                <a:effectLst/>
                <a:latin typeface="Tahona"/>
                <a:ea typeface="Aptos" panose="020B0004020202020204" pitchFamily="34" charset="0"/>
                <a:cs typeface="Times New Roman" panose="02020603050405020304" pitchFamily="18" charset="0"/>
              </a:rPr>
              <a:t>2020</a:t>
            </a:r>
            <a:r>
              <a:rPr lang="es-ES" sz="1300" kern="100" noProof="0" dirty="0">
                <a:effectLst/>
                <a:latin typeface="Tahona"/>
                <a:ea typeface="Aptos" panose="020B0004020202020204" pitchFamily="34" charset="0"/>
                <a:cs typeface="Times New Roman" panose="02020603050405020304" pitchFamily="18" charset="0"/>
              </a:rPr>
              <a:t> y </a:t>
            </a:r>
            <a:r>
              <a:rPr lang="es-ES" sz="1300" b="1" kern="100" noProof="0" dirty="0">
                <a:effectLst/>
                <a:latin typeface="Tahona"/>
                <a:ea typeface="Aptos" panose="020B0004020202020204" pitchFamily="34" charset="0"/>
                <a:cs typeface="Times New Roman" panose="02020603050405020304" pitchFamily="18" charset="0"/>
              </a:rPr>
              <a:t>2021</a:t>
            </a:r>
            <a:r>
              <a:rPr lang="es-ES" sz="1300" kern="100" noProof="0" dirty="0">
                <a:effectLst/>
                <a:latin typeface="Tahona"/>
                <a:ea typeface="Aptos" panose="020B0004020202020204" pitchFamily="34" charset="0"/>
                <a:cs typeface="Times New Roman" panose="02020603050405020304" pitchFamily="18" charset="0"/>
              </a:rPr>
              <a:t> respectivamente), y que, actualmente están en aumento, acercándose cada vez más, a los datos prepandémicos (</a:t>
            </a:r>
            <a:r>
              <a:rPr lang="es-ES" sz="1300" b="1" kern="100" noProof="0" dirty="0">
                <a:effectLst/>
                <a:latin typeface="Tahona"/>
                <a:ea typeface="Aptos" panose="020B0004020202020204" pitchFamily="34" charset="0"/>
                <a:cs typeface="Times New Roman" panose="02020603050405020304" pitchFamily="18" charset="0"/>
              </a:rPr>
              <a:t>188</a:t>
            </a:r>
            <a:r>
              <a:rPr lang="es-ES" sz="1300" kern="100" noProof="0" dirty="0">
                <a:effectLst/>
                <a:latin typeface="Tahona"/>
                <a:ea typeface="Aptos" panose="020B0004020202020204" pitchFamily="34" charset="0"/>
                <a:cs typeface="Times New Roman" panose="02020603050405020304" pitchFamily="18" charset="0"/>
              </a:rPr>
              <a:t> y </a:t>
            </a:r>
            <a:r>
              <a:rPr lang="es-ES" sz="1300" b="1" kern="100" noProof="0" dirty="0">
                <a:effectLst/>
                <a:latin typeface="Tahona"/>
                <a:ea typeface="Aptos" panose="020B0004020202020204" pitchFamily="34" charset="0"/>
                <a:cs typeface="Times New Roman" panose="02020603050405020304" pitchFamily="18" charset="0"/>
              </a:rPr>
              <a:t>236</a:t>
            </a:r>
            <a:r>
              <a:rPr lang="es-ES" sz="1300" kern="100" noProof="0" dirty="0">
                <a:effectLst/>
                <a:latin typeface="Tahona"/>
                <a:ea typeface="Aptos" panose="020B0004020202020204" pitchFamily="34" charset="0"/>
                <a:cs typeface="Times New Roman" panose="02020603050405020304" pitchFamily="18" charset="0"/>
              </a:rPr>
              <a:t> en </a:t>
            </a:r>
            <a:r>
              <a:rPr lang="es-ES" sz="1300" b="1" kern="100" noProof="0" dirty="0">
                <a:effectLst/>
                <a:latin typeface="Tahona"/>
                <a:ea typeface="Aptos" panose="020B0004020202020204" pitchFamily="34" charset="0"/>
                <a:cs typeface="Times New Roman" panose="02020603050405020304" pitchFamily="18" charset="0"/>
              </a:rPr>
              <a:t>2022</a:t>
            </a:r>
            <a:r>
              <a:rPr lang="es-ES" sz="1300" kern="100" noProof="0" dirty="0">
                <a:effectLst/>
                <a:latin typeface="Tahona"/>
                <a:ea typeface="Aptos" panose="020B0004020202020204" pitchFamily="34" charset="0"/>
                <a:cs typeface="Times New Roman" panose="02020603050405020304" pitchFamily="18" charset="0"/>
              </a:rPr>
              <a:t> y </a:t>
            </a:r>
            <a:r>
              <a:rPr lang="es-ES" sz="1300" b="1" kern="100" noProof="0" dirty="0">
                <a:effectLst/>
                <a:latin typeface="Tahona"/>
                <a:ea typeface="Aptos" panose="020B0004020202020204" pitchFamily="34" charset="0"/>
                <a:cs typeface="Times New Roman" panose="02020603050405020304" pitchFamily="18" charset="0"/>
              </a:rPr>
              <a:t>2023</a:t>
            </a:r>
            <a:r>
              <a:rPr lang="es-ES" sz="1300" kern="100" noProof="0" dirty="0">
                <a:effectLst/>
                <a:latin typeface="Tahona"/>
                <a:ea typeface="Aptos" panose="020B0004020202020204" pitchFamily="34" charset="0"/>
                <a:cs typeface="Times New Roman" panose="02020603050405020304" pitchFamily="18" charset="0"/>
              </a:rPr>
              <a:t> respectivamente) (Figura 1B).</a:t>
            </a:r>
          </a:p>
        </p:txBody>
      </p:sp>
      <p:sp>
        <p:nvSpPr>
          <p:cNvPr id="11" name="CuadroTexto 10">
            <a:extLst>
              <a:ext uri="{FF2B5EF4-FFF2-40B4-BE49-F238E27FC236}">
                <a16:creationId xmlns:a16="http://schemas.microsoft.com/office/drawing/2014/main" id="{111C5E67-36D4-D96B-BFE2-25EC1467D407}"/>
              </a:ext>
            </a:extLst>
          </p:cNvPr>
          <p:cNvSpPr txBox="1"/>
          <p:nvPr/>
        </p:nvSpPr>
        <p:spPr>
          <a:xfrm>
            <a:off x="4886672" y="3204"/>
            <a:ext cx="4285456" cy="430887"/>
          </a:xfrm>
          <a:prstGeom prst="rect">
            <a:avLst/>
          </a:prstGeom>
          <a:noFill/>
        </p:spPr>
        <p:txBody>
          <a:bodyPr wrap="square">
            <a:spAutoFit/>
          </a:bodyPr>
          <a:lstStyle/>
          <a:p>
            <a:pPr>
              <a:buNone/>
            </a:pPr>
            <a:r>
              <a:rPr lang="es-ES" sz="1100" b="1" kern="100" noProof="0" dirty="0">
                <a:effectLst/>
                <a:latin typeface="Tahona"/>
                <a:ea typeface="Aptos" panose="020B0004020202020204" pitchFamily="34" charset="0"/>
                <a:cs typeface="Times New Roman" panose="02020603050405020304" pitchFamily="18" charset="0"/>
              </a:rPr>
              <a:t>Tabla 1. Número de hospitalizaciones no programadas por asma (J45) en Extremadura en 2023</a:t>
            </a:r>
            <a:r>
              <a:rPr lang="es-ES" sz="1100" b="1" kern="100" noProof="0" dirty="0">
                <a:effectLst/>
                <a:latin typeface="Aptos" panose="020B0004020202020204" pitchFamily="34" charset="0"/>
                <a:ea typeface="Aptos" panose="020B0004020202020204" pitchFamily="34" charset="0"/>
                <a:cs typeface="Times New Roman" panose="02020603050405020304" pitchFamily="18" charset="0"/>
              </a:rPr>
              <a:t>.</a:t>
            </a:r>
            <a:endParaRPr lang="es-ES" sz="1100" kern="100" noProof="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5" name="CuadroTexto 14">
            <a:extLst>
              <a:ext uri="{FF2B5EF4-FFF2-40B4-BE49-F238E27FC236}">
                <a16:creationId xmlns:a16="http://schemas.microsoft.com/office/drawing/2014/main" id="{414204EF-32C6-5170-FA70-FA191E1DADF3}"/>
              </a:ext>
            </a:extLst>
          </p:cNvPr>
          <p:cNvSpPr txBox="1"/>
          <p:nvPr/>
        </p:nvSpPr>
        <p:spPr>
          <a:xfrm>
            <a:off x="4859536" y="1937291"/>
            <a:ext cx="4597400" cy="430887"/>
          </a:xfrm>
          <a:prstGeom prst="rect">
            <a:avLst/>
          </a:prstGeom>
          <a:noFill/>
        </p:spPr>
        <p:txBody>
          <a:bodyPr wrap="square">
            <a:spAutoFit/>
          </a:bodyPr>
          <a:lstStyle/>
          <a:p>
            <a:r>
              <a:rPr lang="es-ES" sz="1100" b="1" noProof="0" dirty="0">
                <a:latin typeface="Tahona"/>
              </a:rPr>
              <a:t>Figura 1B. Hospitalizaciones no programadas por asma (J45) en Extremadura de 2016 a 2023.</a:t>
            </a:r>
            <a:endParaRPr lang="es-ES" sz="1100" noProof="0" dirty="0">
              <a:latin typeface="Tahona"/>
            </a:endParaRPr>
          </a:p>
        </p:txBody>
      </p:sp>
      <p:pic>
        <p:nvPicPr>
          <p:cNvPr id="19" name="Imagen 18" descr="Gráfico">
            <a:extLst>
              <a:ext uri="{FF2B5EF4-FFF2-40B4-BE49-F238E27FC236}">
                <a16:creationId xmlns:a16="http://schemas.microsoft.com/office/drawing/2014/main" id="{8037AEEC-DE78-A9A8-EEB4-AC5C93AB3B8B}"/>
              </a:ext>
            </a:extLst>
          </p:cNvPr>
          <p:cNvPicPr>
            <a:picLocks noChangeAspect="1"/>
          </p:cNvPicPr>
          <p:nvPr/>
        </p:nvPicPr>
        <p:blipFill>
          <a:blip r:embed="rId3"/>
          <a:stretch>
            <a:fillRect/>
          </a:stretch>
        </p:blipFill>
        <p:spPr>
          <a:xfrm>
            <a:off x="4967547" y="2379767"/>
            <a:ext cx="4048284" cy="18481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ángulo: esquinas redondeadas 5">
            <a:extLst>
              <a:ext uri="{FF2B5EF4-FFF2-40B4-BE49-F238E27FC236}">
                <a16:creationId xmlns:a16="http://schemas.microsoft.com/office/drawing/2014/main" id="{F98707B0-E4B8-0632-073F-93FC2CAFEA7F}"/>
              </a:ext>
            </a:extLst>
          </p:cNvPr>
          <p:cNvSpPr/>
          <p:nvPr/>
        </p:nvSpPr>
        <p:spPr>
          <a:xfrm>
            <a:off x="1" y="3938040"/>
            <a:ext cx="4886672" cy="289894"/>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CONCLUSIONES</a:t>
            </a:r>
          </a:p>
        </p:txBody>
      </p:sp>
      <p:sp>
        <p:nvSpPr>
          <p:cNvPr id="2" name="Rectángulo: esquinas redondeadas 1">
            <a:extLst>
              <a:ext uri="{FF2B5EF4-FFF2-40B4-BE49-F238E27FC236}">
                <a16:creationId xmlns:a16="http://schemas.microsoft.com/office/drawing/2014/main" id="{0761A5C9-AF76-7D37-548C-27E673D7C7D1}"/>
              </a:ext>
            </a:extLst>
          </p:cNvPr>
          <p:cNvSpPr/>
          <p:nvPr/>
        </p:nvSpPr>
        <p:spPr>
          <a:xfrm>
            <a:off x="1013805" y="77817"/>
            <a:ext cx="3845731" cy="283712"/>
          </a:xfrm>
          <a:prstGeom prst="roundRect">
            <a:avLst/>
          </a:prstGeom>
          <a:solidFill>
            <a:srgbClr val="C6E0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s-ES" sz="2000" b="1" noProof="0" dirty="0">
                <a:solidFill>
                  <a:srgbClr val="002060"/>
                </a:solidFill>
                <a:latin typeface="Tahona"/>
                <a:cs typeface="Arial" panose="020B0604020202020204" pitchFamily="34" charset="0"/>
              </a:rPr>
              <a:t>RESULTADOS</a:t>
            </a:r>
          </a:p>
        </p:txBody>
      </p:sp>
      <p:pic>
        <p:nvPicPr>
          <p:cNvPr id="7" name="Imagen 6" descr="Tabla">
            <a:extLst>
              <a:ext uri="{FF2B5EF4-FFF2-40B4-BE49-F238E27FC236}">
                <a16:creationId xmlns:a16="http://schemas.microsoft.com/office/drawing/2014/main" id="{F095A217-59E3-BE81-DFD0-0D9EF7E0C19E}"/>
              </a:ext>
            </a:extLst>
          </p:cNvPr>
          <p:cNvPicPr>
            <a:picLocks noChangeAspect="1"/>
          </p:cNvPicPr>
          <p:nvPr/>
        </p:nvPicPr>
        <p:blipFill>
          <a:blip r:embed="rId4"/>
          <a:stretch>
            <a:fillRect/>
          </a:stretch>
        </p:blipFill>
        <p:spPr>
          <a:xfrm>
            <a:off x="5122083" y="412835"/>
            <a:ext cx="3625253" cy="15457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1989983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464</TotalTime>
  <Words>601</Words>
  <Application>Microsoft Office PowerPoint</Application>
  <PresentationFormat>Presentación en pantalla (16:9)</PresentationFormat>
  <Paragraphs>24</Paragraphs>
  <Slides>2</Slides>
  <Notes>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vt:i4>
      </vt:variant>
    </vt:vector>
  </HeadingPairs>
  <TitlesOfParts>
    <vt:vector size="7" baseType="lpstr">
      <vt:lpstr>Aptos</vt:lpstr>
      <vt:lpstr>Arial</vt:lpstr>
      <vt:lpstr>Calibri</vt:lpstr>
      <vt:lpstr>Tahona</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Sanchez Tena, Jesus</cp:lastModifiedBy>
  <cp:revision>18</cp:revision>
  <dcterms:created xsi:type="dcterms:W3CDTF">2025-10-16T09:08:13Z</dcterms:created>
  <dcterms:modified xsi:type="dcterms:W3CDTF">2026-02-24T17:23:14Z</dcterms:modified>
</cp:coreProperties>
</file>