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27/02/2026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F9BBA48-AFA4-8DAF-880A-9DA271347EBD}"/>
              </a:ext>
            </a:extLst>
          </p:cNvPr>
          <p:cNvSpPr txBox="1"/>
          <p:nvPr/>
        </p:nvSpPr>
        <p:spPr>
          <a:xfrm>
            <a:off x="1136058" y="51955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IMPACTO DEL FENOTIPO DE ASMA GRAVE EN LA RESPUESTA AL TRATAMIENTO CON TEZEPELUMAB</a:t>
            </a: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BEF2871-A020-3222-3D17-7787D36BBF3C}"/>
              </a:ext>
            </a:extLst>
          </p:cNvPr>
          <p:cNvSpPr txBox="1"/>
          <p:nvPr/>
        </p:nvSpPr>
        <p:spPr>
          <a:xfrm>
            <a:off x="1136058" y="645281"/>
            <a:ext cx="7704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Angel Carmona González, Isabel Castillo Rivillas, María </a:t>
            </a:r>
            <a:r>
              <a:rPr lang="es-ES" sz="1000" dirty="0" err="1"/>
              <a:t>Ugia</a:t>
            </a:r>
            <a:r>
              <a:rPr lang="es-ES" sz="1000" dirty="0"/>
              <a:t> Acosta, Sofia Hernández Gutiérrez, Aurelio Arnedillo Muñoz</a:t>
            </a:r>
          </a:p>
          <a:p>
            <a:r>
              <a:rPr lang="es-ES" sz="1000" dirty="0"/>
              <a:t>Hospital Universitario Puerta del Mar, Cádiz.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392A5A81-E67B-41D3-BB56-E5096823BB18}"/>
              </a:ext>
            </a:extLst>
          </p:cNvPr>
          <p:cNvSpPr/>
          <p:nvPr/>
        </p:nvSpPr>
        <p:spPr>
          <a:xfrm>
            <a:off x="0" y="1175192"/>
            <a:ext cx="9155291" cy="26161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INTRODUCCION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818B25A8-6C86-386C-B414-E86D2115C18F}"/>
              </a:ext>
            </a:extLst>
          </p:cNvPr>
          <p:cNvSpPr/>
          <p:nvPr/>
        </p:nvSpPr>
        <p:spPr>
          <a:xfrm>
            <a:off x="23535" y="1518787"/>
            <a:ext cx="9120465" cy="62762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</a:rPr>
              <a:t>El tratamiento biológico es una opción de interés para manejo del asma grave no controlada (AGNC) en pacientes que reciben tratamiento óptimo a dosis máximas. El objetivo de este estudio fue </a:t>
            </a:r>
            <a:r>
              <a:rPr lang="es-ES" sz="1200" b="1" dirty="0">
                <a:solidFill>
                  <a:schemeClr val="tx1"/>
                </a:solidFill>
              </a:rPr>
              <a:t>analizar la respuesta tras 6 meses de haber iniciado tratamiento con </a:t>
            </a:r>
            <a:r>
              <a:rPr lang="es-ES" sz="1200" b="1" dirty="0" err="1">
                <a:solidFill>
                  <a:schemeClr val="tx1"/>
                </a:solidFill>
              </a:rPr>
              <a:t>Tezepelumab</a:t>
            </a:r>
            <a:r>
              <a:rPr lang="es-ES" sz="1200" b="1" dirty="0">
                <a:solidFill>
                  <a:schemeClr val="tx1"/>
                </a:solidFill>
              </a:rPr>
              <a:t> en función del fenotipo del paciente.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46120738-7F09-CB7E-A796-31C295AB11F1}"/>
              </a:ext>
            </a:extLst>
          </p:cNvPr>
          <p:cNvSpPr/>
          <p:nvPr/>
        </p:nvSpPr>
        <p:spPr>
          <a:xfrm>
            <a:off x="23535" y="2181626"/>
            <a:ext cx="9120466" cy="26142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Material y métodos</a:t>
            </a:r>
            <a:endParaRPr lang="es-ES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B5957C1C-C544-1B57-894D-D8E7CC07B4E8}"/>
              </a:ext>
            </a:extLst>
          </p:cNvPr>
          <p:cNvSpPr/>
          <p:nvPr/>
        </p:nvSpPr>
        <p:spPr>
          <a:xfrm>
            <a:off x="165143" y="2497176"/>
            <a:ext cx="3528392" cy="53438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</a:rPr>
              <a:t>Estudio </a:t>
            </a:r>
            <a:r>
              <a:rPr lang="es-ES" sz="1200" b="1" dirty="0">
                <a:solidFill>
                  <a:schemeClr val="tx1"/>
                </a:solidFill>
              </a:rPr>
              <a:t>observacional, descriptivo y retrospectivo </a:t>
            </a:r>
            <a:r>
              <a:rPr lang="es-ES" sz="1200" dirty="0">
                <a:solidFill>
                  <a:schemeClr val="tx1"/>
                </a:solidFill>
              </a:rPr>
              <a:t>en pacientes con AGNC tratados con </a:t>
            </a:r>
            <a:r>
              <a:rPr lang="es-ES" sz="1200" dirty="0" err="1">
                <a:solidFill>
                  <a:schemeClr val="tx1"/>
                </a:solidFill>
              </a:rPr>
              <a:t>Tezepelumab</a:t>
            </a:r>
            <a:endParaRPr lang="es-ES" sz="1200" dirty="0">
              <a:solidFill>
                <a:schemeClr val="tx1"/>
              </a:solidFill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C34B0430-3858-8801-964B-4663AED574F0}"/>
              </a:ext>
            </a:extLst>
          </p:cNvPr>
          <p:cNvSpPr/>
          <p:nvPr/>
        </p:nvSpPr>
        <p:spPr>
          <a:xfrm>
            <a:off x="7453417" y="2650427"/>
            <a:ext cx="1584176" cy="43204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</a:rPr>
              <a:t>Datos obtenidos a los 6 meses de terapia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88E8CBF7-5D8D-3848-2656-421BFA9BEF0D}"/>
              </a:ext>
            </a:extLst>
          </p:cNvPr>
          <p:cNvSpPr/>
          <p:nvPr/>
        </p:nvSpPr>
        <p:spPr>
          <a:xfrm>
            <a:off x="5184068" y="2584477"/>
            <a:ext cx="1584176" cy="43204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</a:rPr>
              <a:t>6 meses </a:t>
            </a:r>
            <a:r>
              <a:rPr lang="es-ES" sz="1200" dirty="0" err="1">
                <a:solidFill>
                  <a:schemeClr val="tx1"/>
                </a:solidFill>
              </a:rPr>
              <a:t>pre-tratamiento</a:t>
            </a:r>
            <a:endParaRPr lang="es-ES" sz="1200" dirty="0">
              <a:solidFill>
                <a:schemeClr val="tx1"/>
              </a:solidFill>
            </a:endParaRPr>
          </a:p>
        </p:txBody>
      </p:sp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965C7EEB-7B2B-2680-A939-F66109BA55CC}"/>
              </a:ext>
            </a:extLst>
          </p:cNvPr>
          <p:cNvSpPr/>
          <p:nvPr/>
        </p:nvSpPr>
        <p:spPr>
          <a:xfrm>
            <a:off x="3743908" y="2476018"/>
            <a:ext cx="1368152" cy="576695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</a:rPr>
              <a:t>Se compararon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C77497AB-5C2D-4CE8-022B-4164BE24D6F6}"/>
              </a:ext>
            </a:extLst>
          </p:cNvPr>
          <p:cNvSpPr/>
          <p:nvPr/>
        </p:nvSpPr>
        <p:spPr>
          <a:xfrm>
            <a:off x="6840252" y="2634887"/>
            <a:ext cx="504056" cy="43204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</a:rPr>
              <a:t>VS</a:t>
            </a:r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7CAC0902-7033-3686-49CA-855D44A20E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222674"/>
              </p:ext>
            </p:extLst>
          </p:nvPr>
        </p:nvGraphicFramePr>
        <p:xfrm>
          <a:off x="34017" y="3333378"/>
          <a:ext cx="8449144" cy="173493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04094">
                  <a:extLst>
                    <a:ext uri="{9D8B030D-6E8A-4147-A177-3AD203B41FA5}">
                      <a16:colId xmlns:a16="http://schemas.microsoft.com/office/drawing/2014/main" val="3143589617"/>
                    </a:ext>
                  </a:extLst>
                </a:gridCol>
                <a:gridCol w="584196">
                  <a:extLst>
                    <a:ext uri="{9D8B030D-6E8A-4147-A177-3AD203B41FA5}">
                      <a16:colId xmlns:a16="http://schemas.microsoft.com/office/drawing/2014/main" val="411545129"/>
                    </a:ext>
                  </a:extLst>
                </a:gridCol>
                <a:gridCol w="873429">
                  <a:extLst>
                    <a:ext uri="{9D8B030D-6E8A-4147-A177-3AD203B41FA5}">
                      <a16:colId xmlns:a16="http://schemas.microsoft.com/office/drawing/2014/main" val="1613184179"/>
                    </a:ext>
                  </a:extLst>
                </a:gridCol>
                <a:gridCol w="717991">
                  <a:extLst>
                    <a:ext uri="{9D8B030D-6E8A-4147-A177-3AD203B41FA5}">
                      <a16:colId xmlns:a16="http://schemas.microsoft.com/office/drawing/2014/main" val="730190981"/>
                    </a:ext>
                  </a:extLst>
                </a:gridCol>
                <a:gridCol w="578153">
                  <a:extLst>
                    <a:ext uri="{9D8B030D-6E8A-4147-A177-3AD203B41FA5}">
                      <a16:colId xmlns:a16="http://schemas.microsoft.com/office/drawing/2014/main" val="3045952503"/>
                    </a:ext>
                  </a:extLst>
                </a:gridCol>
                <a:gridCol w="407012">
                  <a:extLst>
                    <a:ext uri="{9D8B030D-6E8A-4147-A177-3AD203B41FA5}">
                      <a16:colId xmlns:a16="http://schemas.microsoft.com/office/drawing/2014/main" val="3265450722"/>
                    </a:ext>
                  </a:extLst>
                </a:gridCol>
                <a:gridCol w="606256">
                  <a:extLst>
                    <a:ext uri="{9D8B030D-6E8A-4147-A177-3AD203B41FA5}">
                      <a16:colId xmlns:a16="http://schemas.microsoft.com/office/drawing/2014/main" val="665173109"/>
                    </a:ext>
                  </a:extLst>
                </a:gridCol>
                <a:gridCol w="530474">
                  <a:extLst>
                    <a:ext uri="{9D8B030D-6E8A-4147-A177-3AD203B41FA5}">
                      <a16:colId xmlns:a16="http://schemas.microsoft.com/office/drawing/2014/main" val="4263114719"/>
                    </a:ext>
                  </a:extLst>
                </a:gridCol>
                <a:gridCol w="833599">
                  <a:extLst>
                    <a:ext uri="{9D8B030D-6E8A-4147-A177-3AD203B41FA5}">
                      <a16:colId xmlns:a16="http://schemas.microsoft.com/office/drawing/2014/main" val="2764389451"/>
                    </a:ext>
                  </a:extLst>
                </a:gridCol>
                <a:gridCol w="863019">
                  <a:extLst>
                    <a:ext uri="{9D8B030D-6E8A-4147-A177-3AD203B41FA5}">
                      <a16:colId xmlns:a16="http://schemas.microsoft.com/office/drawing/2014/main" val="12693847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977110910"/>
                    </a:ext>
                  </a:extLst>
                </a:gridCol>
                <a:gridCol w="1246865">
                  <a:extLst>
                    <a:ext uri="{9D8B030D-6E8A-4147-A177-3AD203B41FA5}">
                      <a16:colId xmlns:a16="http://schemas.microsoft.com/office/drawing/2014/main" val="2300210371"/>
                    </a:ext>
                  </a:extLst>
                </a:gridCol>
              </a:tblGrid>
              <a:tr h="528483">
                <a:tc>
                  <a:txBody>
                    <a:bodyPr/>
                    <a:lstStyle/>
                    <a:p>
                      <a:r>
                        <a:rPr lang="es-ES" sz="1000" dirty="0"/>
                        <a:t>Edad 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Sexo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Tabaquismo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R. alérgica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Poliposis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D. atópica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ERGE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Ansiedad o depresión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Fibromialgia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AOS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Biológico previo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720198"/>
                  </a:ext>
                </a:extLst>
              </a:tr>
              <a:tr h="1186296">
                <a:tc>
                  <a:txBody>
                    <a:bodyPr/>
                    <a:lstStyle/>
                    <a:p>
                      <a:r>
                        <a:rPr lang="es-ES" sz="900" dirty="0"/>
                        <a:t>55</a:t>
                      </a: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 17</a:t>
                      </a:r>
                      <a:endParaRPr lang="es-E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-3  (17%)</a:t>
                      </a:r>
                    </a:p>
                    <a:p>
                      <a:r>
                        <a:rPr lang="es-ES" sz="900" dirty="0"/>
                        <a:t>-15 (83%)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-1 activo (6%)</a:t>
                      </a:r>
                    </a:p>
                    <a:p>
                      <a:r>
                        <a:rPr lang="es-ES" sz="900" dirty="0"/>
                        <a:t>-6 (33%) </a:t>
                      </a:r>
                      <a:r>
                        <a:rPr lang="es-ES" sz="900" dirty="0" err="1"/>
                        <a:t>Ex-f</a:t>
                      </a:r>
                      <a:endParaRPr lang="es-ES" sz="900" dirty="0"/>
                    </a:p>
                    <a:p>
                      <a:r>
                        <a:rPr lang="es-ES" sz="900" dirty="0"/>
                        <a:t>-11 (61%) nunca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-9 (50%) Th2-eos</a:t>
                      </a:r>
                    </a:p>
                    <a:p>
                      <a:r>
                        <a:rPr lang="es-ES" sz="900" dirty="0"/>
                        <a:t>-9 (50%) Th2-mixta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3 (17%)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1 (6%)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1 (6%)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2 (11%)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1 (6%)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/>
                        <a:t>1 (6%)</a:t>
                      </a:r>
                    </a:p>
                    <a:p>
                      <a:endParaRPr lang="es-E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4 (22%)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-</a:t>
                      </a: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(33%) naive</a:t>
                      </a:r>
                    </a:p>
                    <a:p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 (11%) Mepolizumab</a:t>
                      </a:r>
                    </a:p>
                    <a:p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 (6%) Omalizumab</a:t>
                      </a:r>
                    </a:p>
                    <a:p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-8 (44%) Dupilumab </a:t>
                      </a:r>
                    </a:p>
                    <a:p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 (6%) Benralizumab</a:t>
                      </a:r>
                      <a:endParaRPr lang="es-E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899623"/>
                  </a:ext>
                </a:extLst>
              </a:tr>
            </a:tbl>
          </a:graphicData>
        </a:graphic>
      </p:graphicFrame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34741001-3176-2261-0D45-6D2EB5A37782}"/>
              </a:ext>
            </a:extLst>
          </p:cNvPr>
          <p:cNvSpPr/>
          <p:nvPr/>
        </p:nvSpPr>
        <p:spPr>
          <a:xfrm>
            <a:off x="11290" y="3102765"/>
            <a:ext cx="9155291" cy="23971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RESULTADOS</a:t>
            </a:r>
          </a:p>
        </p:txBody>
      </p:sp>
      <p:pic>
        <p:nvPicPr>
          <p:cNvPr id="1026" name="Picture 2" descr="♂️&quot; Emoji de signo masculino — Significado · Símbolo · Copiar y pegar |  Emojiall">
            <a:extLst>
              <a:ext uri="{FF2B5EF4-FFF2-40B4-BE49-F238E27FC236}">
                <a16:creationId xmlns:a16="http://schemas.microsoft.com/office/drawing/2014/main" id="{34003080-F40D-6E2E-DF56-074390A2A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1600" y="3937114"/>
            <a:ext cx="120695" cy="12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embra - Iconos gratis de formas y simbolos">
            <a:extLst>
              <a:ext uri="{FF2B5EF4-FFF2-40B4-BE49-F238E27FC236}">
                <a16:creationId xmlns:a16="http://schemas.microsoft.com/office/drawing/2014/main" id="{8EFCB47A-140C-A647-1C9B-60B41BD9F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1600" y="4212644"/>
            <a:ext cx="151556" cy="15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▷ Tabaco y Visión | ¿Cómo afecta el tabaco a la Visión?">
            <a:extLst>
              <a:ext uri="{FF2B5EF4-FFF2-40B4-BE49-F238E27FC236}">
                <a16:creationId xmlns:a16="http://schemas.microsoft.com/office/drawing/2014/main" id="{7577B37C-1979-D067-F470-546F1F9AD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541098"/>
            <a:ext cx="360040" cy="27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enotipo (@fenotipobanda) / Posts / X">
            <a:extLst>
              <a:ext uri="{FF2B5EF4-FFF2-40B4-BE49-F238E27FC236}">
                <a16:creationId xmlns:a16="http://schemas.microsoft.com/office/drawing/2014/main" id="{5C2E118D-27BA-DDF8-A5B6-BEC8E2036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807" y="3362771"/>
            <a:ext cx="460225" cy="46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abes que enfermedad se denomina ERGE?">
            <a:extLst>
              <a:ext uri="{FF2B5EF4-FFF2-40B4-BE49-F238E27FC236}">
                <a16:creationId xmlns:a16="http://schemas.microsoft.com/office/drawing/2014/main" id="{4C5160E2-F8BA-D405-279F-73267B5F8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272" y="3556055"/>
            <a:ext cx="426162" cy="239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Fibromialgia: Síntomas, Causas Y Tratamiento">
            <a:extLst>
              <a:ext uri="{FF2B5EF4-FFF2-40B4-BE49-F238E27FC236}">
                <a16:creationId xmlns:a16="http://schemas.microsoft.com/office/drawing/2014/main" id="{6B064B8C-34D2-BAC8-CEE0-AAE43042C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379" y="3541098"/>
            <a:ext cx="426162" cy="28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Los ronquidos y la apnea del sueño - Dr. Jose Barrera: San Antonio Facial  Plastic Surgeon &amp; ENT">
            <a:extLst>
              <a:ext uri="{FF2B5EF4-FFF2-40B4-BE49-F238E27FC236}">
                <a16:creationId xmlns:a16="http://schemas.microsoft.com/office/drawing/2014/main" id="{38F13636-2AFD-9BD3-E5F1-6AC8202EF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244" y="3524550"/>
            <a:ext cx="407671" cy="302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La CE aprueba un nuevo tratamiento para el asma grave y la rinosinusitis  crónica | IM Médico">
            <a:extLst>
              <a:ext uri="{FF2B5EF4-FFF2-40B4-BE49-F238E27FC236}">
                <a16:creationId xmlns:a16="http://schemas.microsoft.com/office/drawing/2014/main" id="{BA425CCA-5500-203B-2C48-CF5EBAE33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385" y="3524550"/>
            <a:ext cx="443167" cy="29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uáles son las diferencias entre el sexo biológico, gonadal, fenotípico? |  Veryleer">
            <a:extLst>
              <a:ext uri="{FF2B5EF4-FFF2-40B4-BE49-F238E27FC236}">
                <a16:creationId xmlns:a16="http://schemas.microsoft.com/office/drawing/2014/main" id="{F2FF084C-15AD-AD43-1106-0FA29E0D4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97" y="3541098"/>
            <a:ext cx="439527" cy="25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DDCC4607-61CA-F4DD-1307-283B9754CD56}"/>
              </a:ext>
            </a:extLst>
          </p:cNvPr>
          <p:cNvSpPr/>
          <p:nvPr/>
        </p:nvSpPr>
        <p:spPr>
          <a:xfrm>
            <a:off x="0" y="4290171"/>
            <a:ext cx="9144000" cy="26161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CONCLUSIONES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F68FCFD0-1D7B-3B2D-4A12-AF22926A2B6D}"/>
              </a:ext>
            </a:extLst>
          </p:cNvPr>
          <p:cNvSpPr/>
          <p:nvPr/>
        </p:nvSpPr>
        <p:spPr>
          <a:xfrm>
            <a:off x="107505" y="4587974"/>
            <a:ext cx="8352927" cy="49483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</a:rPr>
              <a:t>En pacientes con AGNC tratados con </a:t>
            </a:r>
            <a:r>
              <a:rPr lang="es-ES" sz="1100" dirty="0" err="1">
                <a:solidFill>
                  <a:schemeClr val="tx1"/>
                </a:solidFill>
              </a:rPr>
              <a:t>tezepelumab</a:t>
            </a:r>
            <a:r>
              <a:rPr lang="es-ES" sz="1100" dirty="0">
                <a:solidFill>
                  <a:schemeClr val="tx1"/>
                </a:solidFill>
              </a:rPr>
              <a:t> la </a:t>
            </a:r>
            <a:r>
              <a:rPr lang="es-ES" sz="1100" b="1" dirty="0">
                <a:solidFill>
                  <a:schemeClr val="tx1"/>
                </a:solidFill>
              </a:rPr>
              <a:t>mejoría en el control de asma fue significativamente mejor en el fenotipo TH2eos frente al Th2mixto</a:t>
            </a:r>
            <a:r>
              <a:rPr lang="es-ES" sz="1100" dirty="0">
                <a:solidFill>
                  <a:schemeClr val="tx1"/>
                </a:solidFill>
              </a:rPr>
              <a:t>. Sin embargo, no encontramos diferencias significativas entre estos fenotipos en la mejoría a los 6 meses en agudizaciones ni en función pulmonar.</a:t>
            </a:r>
            <a:endParaRPr lang="es-ES" sz="1100" b="1" dirty="0">
              <a:solidFill>
                <a:schemeClr val="tx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447A517-93E0-52D1-152D-A1A5EA1E5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2119"/>
            <a:ext cx="3466284" cy="205953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2ABE586-E668-4A04-3C4A-0BC62459CD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538" y="0"/>
            <a:ext cx="3576586" cy="213638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0D2CA60-2BC2-63DE-D8A9-88AC22ED90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4" y="2056561"/>
            <a:ext cx="3466284" cy="213638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FA7C723-B50A-2842-56D5-C8F9912BD2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6673" y="2063768"/>
            <a:ext cx="3669579" cy="22191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1227</TotalTime>
  <Words>295</Words>
  <Application>Microsoft Office PowerPoint</Application>
  <PresentationFormat>Presentación en pantalla (16:9)</PresentationFormat>
  <Paragraphs>45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angel</cp:lastModifiedBy>
  <cp:revision>26</cp:revision>
  <dcterms:created xsi:type="dcterms:W3CDTF">2025-10-16T09:08:13Z</dcterms:created>
  <dcterms:modified xsi:type="dcterms:W3CDTF">2026-02-28T13:58:26Z</dcterms:modified>
</cp:coreProperties>
</file>