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Nuni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hCGACa5mheditDGaAHAqnVLj5N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Nunito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italic.fntdata"/><Relationship Id="rId14" Type="http://schemas.openxmlformats.org/officeDocument/2006/relationships/font" Target="fonts/Nunito-bold.fntdata"/><Relationship Id="rId17" Type="http://customschemas.google.com/relationships/presentationmetadata" Target="metadata"/><Relationship Id="rId16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c07650d8c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c07650d8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c07650d8c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cc07650d8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c07650d8c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cc07650d8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c07650d8c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cc07650d8c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cc07650d8c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cc07650d8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c07650d8c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cc07650d8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334050" y="1169450"/>
            <a:ext cx="8475900" cy="15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2400">
                <a:solidFill>
                  <a:srgbClr val="274E13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EFECTO POTENCIAL DE LOS ANÁLOGOS DEL </a:t>
            </a:r>
            <a:r>
              <a:rPr b="1" i="1" lang="es-ES" sz="2400">
                <a:solidFill>
                  <a:srgbClr val="274E13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GLUCAGON-LIKE PEPTIDE 1</a:t>
            </a:r>
            <a:r>
              <a:rPr b="1" lang="es-ES" sz="2400">
                <a:solidFill>
                  <a:srgbClr val="274E13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 (GLP-1) EN LAS EXACERBACIONES DE LA EPOC, UN ESTUDIO CASO-CONTROL</a:t>
            </a:r>
            <a:endParaRPr b="1" sz="2400">
              <a:solidFill>
                <a:srgbClr val="274E13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2877050"/>
            <a:ext cx="9144000" cy="16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L. Álvarez Muro</a:t>
            </a: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C. Hoyas Sánchez</a:t>
            </a: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A. Almansa López</a:t>
            </a: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A. Jiménez Antón</a:t>
            </a: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B. Alcázar Navarrete</a:t>
            </a: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D. Price</a:t>
            </a: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Servicio de Neumología. Hospital Universitario Virgen de las Nieves. Granada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 Universitario Virgen de las Nieves. Ibs. GRANADA. Granada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Observational and Pragmatic Research Institute, Singapore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cc07650d8c_0_5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74E13"/>
                </a:solidFill>
              </a:rPr>
              <a:t>INTRODUCCI</a:t>
            </a:r>
            <a:r>
              <a:rPr lang="es-ES">
                <a:solidFill>
                  <a:srgbClr val="274E13"/>
                </a:solidFill>
              </a:rPr>
              <a:t>ÓN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92" name="Google Shape;92;g3cc07650d8c_0_57"/>
          <p:cNvSpPr txBox="1"/>
          <p:nvPr>
            <p:ph idx="1" type="body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es-ES" sz="1800"/>
              <a:t>EPOC y DM2: una combinaci</a:t>
            </a:r>
            <a:r>
              <a:rPr b="1" lang="es-ES" sz="1800"/>
              <a:t>ón de alto riesgo</a:t>
            </a:r>
            <a:endParaRPr b="1" sz="1800"/>
          </a:p>
          <a:p>
            <a:pPr indent="-317500" lvl="0" marL="457200" rtl="0" algn="l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Inflamación sistémica compartida</a:t>
            </a:r>
            <a:endParaRPr sz="18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Obesidad y disfunción metabólica</a:t>
            </a:r>
            <a:endParaRPr sz="18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↑ Exacerbaciones</a:t>
            </a:r>
            <a:endParaRPr sz="18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↑ Mortalidad</a:t>
            </a:r>
            <a:endParaRPr sz="1800"/>
          </a:p>
        </p:txBody>
      </p:sp>
      <p:sp>
        <p:nvSpPr>
          <p:cNvPr id="93" name="Google Shape;93;g3cc07650d8c_0_57"/>
          <p:cNvSpPr txBox="1"/>
          <p:nvPr>
            <p:ph idx="2" type="body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800"/>
              <a:t>GLP-1 RAs:</a:t>
            </a:r>
            <a:endParaRPr b="1" sz="1800"/>
          </a:p>
          <a:p>
            <a:pPr indent="-317500" lvl="0" marL="457200" rtl="0" algn="l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Efecto antiinflamatorio</a:t>
            </a:r>
            <a:endParaRPr sz="18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Pérdida de peso</a:t>
            </a:r>
            <a:endParaRPr sz="18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Posible beneficio pulmonar</a:t>
            </a:r>
            <a:endParaRPr/>
          </a:p>
        </p:txBody>
      </p:sp>
      <p:sp>
        <p:nvSpPr>
          <p:cNvPr id="94" name="Google Shape;94;g3cc07650d8c_0_57"/>
          <p:cNvSpPr/>
          <p:nvPr/>
        </p:nvSpPr>
        <p:spPr>
          <a:xfrm>
            <a:off x="457200" y="3062875"/>
            <a:ext cx="8229600" cy="15318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Evaluar si el inicio de GLP-1 RA en pacientes con EPOC y DM2 se asocia con una reducción de las exacerbaciones y eventos relacionados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 de datos: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Optimum Patient Care Research Database</a:t>
            </a:r>
            <a:r>
              <a:rPr lang="es-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(Reino Unido)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cc07650d8c_0_6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74E13"/>
                </a:solidFill>
                <a:latin typeface="Nunito"/>
                <a:ea typeface="Nunito"/>
                <a:cs typeface="Nunito"/>
                <a:sym typeface="Nunito"/>
              </a:rPr>
              <a:t>MATERIAL Y M</a:t>
            </a:r>
            <a:r>
              <a:rPr lang="es-ES">
                <a:solidFill>
                  <a:srgbClr val="274E13"/>
                </a:solidFill>
                <a:latin typeface="Nunito"/>
                <a:ea typeface="Nunito"/>
                <a:cs typeface="Nunito"/>
                <a:sym typeface="Nunito"/>
              </a:rPr>
              <a:t>ÉTODOS</a:t>
            </a:r>
            <a:endParaRPr>
              <a:solidFill>
                <a:srgbClr val="274E1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" name="Google Shape;100;g3cc07650d8c_0_63"/>
          <p:cNvSpPr txBox="1"/>
          <p:nvPr>
            <p:ph idx="1" type="body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Cohorte retrospectiva</a:t>
            </a:r>
            <a:endParaRPr sz="1800"/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≥ 40 años</a:t>
            </a:r>
            <a:endParaRPr sz="1800"/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EPOC + DM2</a:t>
            </a:r>
            <a:endParaRPr sz="1800"/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Seguimiento 12 meses</a:t>
            </a:r>
            <a:endParaRPr b="1" sz="1800"/>
          </a:p>
        </p:txBody>
      </p:sp>
      <p:sp>
        <p:nvSpPr>
          <p:cNvPr id="101" name="Google Shape;101;g3cc07650d8c_0_63"/>
          <p:cNvSpPr txBox="1"/>
          <p:nvPr>
            <p:ph idx="2" type="body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s-ES" sz="1800"/>
              <a:t>Matching 1:1: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Edad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Sexo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Tabaquismo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Tratamiento inhalado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Exacerbaciones previas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800"/>
              <a:t>N total: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b="1" lang="es-ES" sz="1800"/>
              <a:t>4479 vs 4479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cc07650d8c_0_70"/>
          <p:cNvSpPr txBox="1"/>
          <p:nvPr>
            <p:ph idx="2" type="body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cc07650d8c_0_7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74E13"/>
                </a:solidFill>
                <a:latin typeface="Nunito"/>
                <a:ea typeface="Nunito"/>
                <a:cs typeface="Nunito"/>
                <a:sym typeface="Nunito"/>
              </a:rPr>
              <a:t>RESULTADOS</a:t>
            </a:r>
            <a:endParaRPr>
              <a:solidFill>
                <a:srgbClr val="274E1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" name="Google Shape;108;g3cc07650d8c_0_70"/>
          <p:cNvSpPr txBox="1"/>
          <p:nvPr>
            <p:ph idx="1" type="body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-ES" sz="1600"/>
              <a:t>RESULTADO PRINCIPAL</a:t>
            </a:r>
            <a:endParaRPr b="1" sz="1600"/>
          </a:p>
          <a:p>
            <a:pPr indent="-3175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s-ES" sz="1600">
                <a:highlight>
                  <a:srgbClr val="FFFFFF"/>
                </a:highlight>
              </a:rPr>
              <a:t>Reducción significativa de exacerbaciones </a:t>
            </a:r>
            <a:r>
              <a:rPr lang="es-ES" sz="1400">
                <a:highlight>
                  <a:srgbClr val="FFFFFF"/>
                </a:highlight>
              </a:rPr>
              <a:t>(aIRR 0,84; 95% CI: 0,79-0,89, p &lt; 0,001)</a:t>
            </a:r>
            <a:endParaRPr sz="1400"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s-ES" sz="1600">
                <a:highlight>
                  <a:srgbClr val="FFFFFF"/>
                </a:highlight>
              </a:rPr>
              <a:t>RESULTADOS SECUNDARIOS</a:t>
            </a:r>
            <a:endParaRPr b="1" sz="1600">
              <a:highlight>
                <a:srgbClr val="FFFFFF"/>
              </a:highlight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s-ES" sz="1600">
                <a:highlight>
                  <a:srgbClr val="FFFFFF"/>
                </a:highlight>
              </a:rPr>
              <a:t>↓ prescripción de corticoides orales </a:t>
            </a:r>
            <a:r>
              <a:rPr lang="es-ES" sz="1400">
                <a:highlight>
                  <a:srgbClr val="FFFFFF"/>
                </a:highlight>
              </a:rPr>
              <a:t>(aIRR 0,86; 95% CI: 0,77–0,95,  p = 0,002)</a:t>
            </a:r>
            <a:endParaRPr sz="1400">
              <a:highlight>
                <a:srgbClr val="FFFFFF"/>
              </a:highlight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s-ES" sz="1600">
                <a:highlight>
                  <a:srgbClr val="FFFFFF"/>
                </a:highlight>
              </a:rPr>
              <a:t>↓ nº hospitalizaciones </a:t>
            </a:r>
            <a:r>
              <a:rPr lang="es-ES" sz="1400">
                <a:highlight>
                  <a:srgbClr val="FFFFFF"/>
                </a:highlight>
              </a:rPr>
              <a:t>(aIRR 0,61; 95% CI: 0,511–0.74, p &lt; 0,001)</a:t>
            </a:r>
            <a:endParaRPr sz="1400">
              <a:highlight>
                <a:srgbClr val="FFFFFF"/>
              </a:highlight>
            </a:endParaRPr>
          </a:p>
        </p:txBody>
      </p:sp>
      <p:sp>
        <p:nvSpPr>
          <p:cNvPr id="109" name="Google Shape;109;g3cc07650d8c_0_70"/>
          <p:cNvSpPr txBox="1"/>
          <p:nvPr/>
        </p:nvSpPr>
        <p:spPr>
          <a:xfrm>
            <a:off x="4648200" y="4232850"/>
            <a:ext cx="40386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Alcázar-Navarrete B et al. Pragmatic Observ Res. 2026;17:1–10.</a:t>
            </a:r>
            <a:endParaRPr sz="10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g3cc07650d8c_0_70"/>
          <p:cNvPicPr preferRelativeResize="0"/>
          <p:nvPr/>
        </p:nvPicPr>
        <p:blipFill rotWithShape="1">
          <a:blip r:embed="rId3">
            <a:alphaModFix/>
          </a:blip>
          <a:srcRect b="3064" l="32057" r="23425" t="23466"/>
          <a:stretch/>
        </p:blipFill>
        <p:spPr>
          <a:xfrm>
            <a:off x="5227500" y="1200150"/>
            <a:ext cx="2880000" cy="3095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c07650d8c_0_96"/>
          <p:cNvSpPr txBox="1"/>
          <p:nvPr>
            <p:ph idx="2" type="body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cc07650d8c_0_9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74E13"/>
                </a:solidFill>
                <a:latin typeface="Nunito"/>
                <a:ea typeface="Nunito"/>
                <a:cs typeface="Nunito"/>
                <a:sym typeface="Nunito"/>
              </a:rPr>
              <a:t>RESULTADOS</a:t>
            </a:r>
            <a:endParaRPr>
              <a:solidFill>
                <a:srgbClr val="274E1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7" name="Google Shape;117;g3cc07650d8c_0_96"/>
          <p:cNvPicPr preferRelativeResize="0"/>
          <p:nvPr/>
        </p:nvPicPr>
        <p:blipFill rotWithShape="1">
          <a:blip r:embed="rId3">
            <a:alphaModFix/>
          </a:blip>
          <a:srcRect b="17779" l="19527" r="17965" t="23332"/>
          <a:stretch/>
        </p:blipFill>
        <p:spPr>
          <a:xfrm>
            <a:off x="1692000" y="1063375"/>
            <a:ext cx="5760000" cy="351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cc07650d8c_0_96"/>
          <p:cNvSpPr txBox="1"/>
          <p:nvPr/>
        </p:nvSpPr>
        <p:spPr>
          <a:xfrm>
            <a:off x="2552700" y="4576975"/>
            <a:ext cx="40386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Alcázar-Navarrete B et al. Pragmatic Observ Res. 2026;17:1–10.</a:t>
            </a:r>
            <a:endParaRPr sz="10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cc07650d8c_0_7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74E13"/>
                </a:solidFill>
                <a:latin typeface="Nunito"/>
                <a:ea typeface="Nunito"/>
                <a:cs typeface="Nunito"/>
                <a:sym typeface="Nunito"/>
              </a:rPr>
              <a:t>DISCUSI</a:t>
            </a:r>
            <a:r>
              <a:rPr lang="es-ES">
                <a:solidFill>
                  <a:srgbClr val="274E13"/>
                </a:solidFill>
                <a:latin typeface="Nunito"/>
                <a:ea typeface="Nunito"/>
                <a:cs typeface="Nunito"/>
                <a:sym typeface="Nunito"/>
              </a:rPr>
              <a:t>ÓN</a:t>
            </a:r>
            <a:endParaRPr>
              <a:solidFill>
                <a:srgbClr val="274E1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" name="Google Shape;124;g3cc07650d8c_0_75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Evidencia en vida real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Magnitud clínicamente relevante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Posible efecto antiinflamatorio + pérdida de peso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Necesidad de ensayos aleatorizados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800"/>
              <a:t>Limitaciones: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Observacional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Confusión residual</a:t>
            </a:r>
            <a:endParaRPr sz="18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•"/>
            </a:pPr>
            <a:r>
              <a:rPr lang="es-ES" sz="1800"/>
              <a:t>Datos espirométricos incompletos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c07650d8c_0_4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74E13"/>
                </a:solidFill>
                <a:latin typeface="Nunito"/>
                <a:ea typeface="Nunito"/>
                <a:cs typeface="Nunito"/>
                <a:sym typeface="Nunito"/>
              </a:rPr>
              <a:t>CONCLUSIONES</a:t>
            </a:r>
            <a:endParaRPr>
              <a:solidFill>
                <a:srgbClr val="274E1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" name="Google Shape;130;g3cc07650d8c_0_40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s-ES" sz="1800">
                <a:highlight>
                  <a:srgbClr val="FFFFFF"/>
                </a:highlight>
              </a:rPr>
              <a:t>En pacientes con EPOC y DM2, el tratamiento con GLP-1 RAs se asoció con un menor riesgo de exacerbaciones, menor uso de corticoides orales y menor hospitalizaciones.</a:t>
            </a:r>
            <a:endParaRPr sz="1800">
              <a:highlight>
                <a:srgbClr val="FFFFFF"/>
              </a:highlight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s-ES" sz="1800">
                <a:highlight>
                  <a:srgbClr val="FFFFFF"/>
                </a:highlight>
              </a:rPr>
              <a:t>Son necesarios ensayos clínicos aleatorizados a gran escala para confirmar este potencial efecto.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