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A34A8A-A59B-485D-BCD6-816030717B95}" v="366" dt="2026-03-02T19:17:52.98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 del título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9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431800" indent="-40640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431800" indent="7620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431800" indent="55880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431800" indent="104140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431800" indent="1498600" algn="ctr">
              <a:buClrTx/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8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5" indent="-391885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9" indent="-548639">
              <a:spcBef>
                <a:spcPts val="300"/>
              </a:spcBef>
            </a:lvl4pPr>
            <a:lvl5pPr marL="2491739" indent="-548639">
              <a:spcBef>
                <a:spcPts val="300"/>
              </a:spcBef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o del título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sz="4000" b="1"/>
            </a:lvl1pPr>
          </a:lstStyle>
          <a:p>
            <a:r>
              <a:t>Texto del título</a:t>
            </a:r>
          </a:p>
        </p:txBody>
      </p:sp>
      <p:sp>
        <p:nvSpPr>
          <p:cNvPr id="37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228600" indent="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228600" indent="4572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228600" indent="9144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228600" indent="13716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228600" indent="1828800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6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/>
          <a:lstStyle>
            <a:lvl1pPr indent="-406400">
              <a:spcBef>
                <a:spcPts val="500"/>
              </a:spcBef>
              <a:buSzPts val="2800"/>
              <a:defRPr sz="2800"/>
            </a:lvl1pPr>
            <a:lvl2pPr marL="977900" indent="-444500">
              <a:spcBef>
                <a:spcPts val="500"/>
              </a:spcBef>
              <a:buSzPts val="2800"/>
              <a:defRPr sz="2800"/>
            </a:lvl2pPr>
            <a:lvl3pPr marL="1513839" indent="-497839">
              <a:spcBef>
                <a:spcPts val="500"/>
              </a:spcBef>
              <a:buSzPts val="2800"/>
              <a:defRPr sz="2800"/>
            </a:lvl3pPr>
            <a:lvl4pPr marL="2019300" indent="-533400">
              <a:spcBef>
                <a:spcPts val="500"/>
              </a:spcBef>
              <a:buSzPts val="2800"/>
              <a:defRPr sz="2800"/>
            </a:lvl4pPr>
            <a:lvl5pPr marL="2476500" indent="-533400">
              <a:spcBef>
                <a:spcPts val="500"/>
              </a:spcBef>
              <a:buSzPts val="2800"/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7" name="Google Shape;36;p8"/>
          <p:cNvSpPr txBox="1">
            <a:spLocks noGrp="1"/>
          </p:cNvSpPr>
          <p:nvPr>
            <p:ph type="body" sz="half" idx="21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/>
          <a:p>
            <a:pPr indent="-406400">
              <a:spcBef>
                <a:spcPts val="500"/>
              </a:spcBef>
              <a:buSzPts val="2800"/>
              <a:defRPr sz="2800"/>
            </a:pPr>
            <a:endParaRPr/>
          </a:p>
        </p:txBody>
      </p:sp>
      <p:sp>
        <p:nvSpPr>
          <p:cNvPr id="4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6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228600" indent="0">
              <a:spcBef>
                <a:spcPts val="400"/>
              </a:spcBef>
              <a:buClrTx/>
              <a:buSzTx/>
              <a:buFontTx/>
              <a:buNone/>
              <a:defRPr sz="2400" b="1"/>
            </a:lvl1pPr>
            <a:lvl2pPr marL="228600" indent="457200">
              <a:spcBef>
                <a:spcPts val="400"/>
              </a:spcBef>
              <a:buClrTx/>
              <a:buSzTx/>
              <a:buFontTx/>
              <a:buNone/>
              <a:defRPr sz="2400" b="1"/>
            </a:lvl2pPr>
            <a:lvl3pPr marL="228600" indent="914400">
              <a:spcBef>
                <a:spcPts val="400"/>
              </a:spcBef>
              <a:buClrTx/>
              <a:buSzTx/>
              <a:buFontTx/>
              <a:buNone/>
              <a:defRPr sz="2400" b="1"/>
            </a:lvl3pPr>
            <a:lvl4pPr marL="228600" indent="1371600">
              <a:spcBef>
                <a:spcPts val="400"/>
              </a:spcBef>
              <a:buClrTx/>
              <a:buSzTx/>
              <a:buFontTx/>
              <a:buNone/>
              <a:defRPr sz="2400" b="1"/>
            </a:lvl4pPr>
            <a:lvl5pPr marL="228600" indent="1828800">
              <a:spcBef>
                <a:spcPts val="400"/>
              </a:spcBef>
              <a:buClrTx/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7" name="Google Shape;43;p9"/>
          <p:cNvSpPr txBox="1">
            <a:spLocks noGrp="1"/>
          </p:cNvSpPr>
          <p:nvPr>
            <p:ph type="body" sz="half" idx="21"/>
          </p:nvPr>
        </p:nvSpPr>
        <p:spPr>
          <a:xfrm>
            <a:off x="457200" y="1631156"/>
            <a:ext cx="4040188" cy="2963467"/>
          </a:xfrm>
          <a:prstGeom prst="rect">
            <a:avLst/>
          </a:prstGeom>
        </p:spPr>
        <p:txBody>
          <a:bodyPr/>
          <a:lstStyle/>
          <a:p>
            <a:pPr indent="-381000">
              <a:spcBef>
                <a:spcPts val="400"/>
              </a:spcBef>
              <a:buSzPts val="2400"/>
              <a:defRPr sz="2400"/>
            </a:pPr>
            <a:endParaRPr/>
          </a:p>
        </p:txBody>
      </p:sp>
      <p:sp>
        <p:nvSpPr>
          <p:cNvPr id="58" name="Google Shape;44;p9"/>
          <p:cNvSpPr txBox="1">
            <a:spLocks noGrp="1"/>
          </p:cNvSpPr>
          <p:nvPr>
            <p:ph type="body" sz="quarter" idx="22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228600" indent="0">
              <a:spcBef>
                <a:spcPts val="400"/>
              </a:spcBef>
              <a:buClrTx/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9" name="Google Shape;45;p9"/>
          <p:cNvSpPr txBox="1">
            <a:spLocks noGrp="1"/>
          </p:cNvSpPr>
          <p:nvPr>
            <p:ph type="body" sz="half" idx="23"/>
          </p:nvPr>
        </p:nvSpPr>
        <p:spPr>
          <a:xfrm>
            <a:off x="4645026" y="1631156"/>
            <a:ext cx="4041776" cy="2963467"/>
          </a:xfrm>
          <a:prstGeom prst="rect">
            <a:avLst/>
          </a:prstGeom>
        </p:spPr>
        <p:txBody>
          <a:bodyPr/>
          <a:lstStyle/>
          <a:p>
            <a:pPr indent="-381000">
              <a:spcBef>
                <a:spcPts val="400"/>
              </a:spcBef>
              <a:buSzPts val="2400"/>
              <a:defRPr sz="2400"/>
            </a:pPr>
            <a:endParaRPr/>
          </a:p>
        </p:txBody>
      </p:sp>
      <p:sp>
        <p:nvSpPr>
          <p:cNvPr id="6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o del título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76" name="Nivel de texto 1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7" name="Google Shape;57;p11"/>
          <p:cNvSpPr txBox="1">
            <a:spLocks noGrp="1"/>
          </p:cNvSpPr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228600" indent="0">
              <a:spcBef>
                <a:spcPts val="200"/>
              </a:spcBef>
              <a:buClrTx/>
              <a:buSzTx/>
              <a:buFontTx/>
              <a:buNone/>
              <a:defRPr sz="1400"/>
            </a:pPr>
            <a:endParaRPr/>
          </a:p>
        </p:txBody>
      </p:sp>
      <p:sp>
        <p:nvSpPr>
          <p:cNvPr id="7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o del título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86" name="Google Shape;63;p12"/>
          <p:cNvSpPr>
            <a:spLocks noGrp="1"/>
          </p:cNvSpPr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7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228600" indent="0">
              <a:spcBef>
                <a:spcPts val="200"/>
              </a:spcBef>
              <a:buClrTx/>
              <a:buSzTx/>
              <a:buFontTx/>
              <a:buNone/>
              <a:defRPr sz="1400"/>
            </a:lvl1pPr>
            <a:lvl2pPr marL="228600" indent="457200">
              <a:spcBef>
                <a:spcPts val="200"/>
              </a:spcBef>
              <a:buClrTx/>
              <a:buSzTx/>
              <a:buFontTx/>
              <a:buNone/>
              <a:defRPr sz="1400"/>
            </a:lvl2pPr>
            <a:lvl3pPr marL="228600" indent="914400">
              <a:spcBef>
                <a:spcPts val="200"/>
              </a:spcBef>
              <a:buClrTx/>
              <a:buSzTx/>
              <a:buFontTx/>
              <a:buNone/>
              <a:defRPr sz="1400"/>
            </a:lvl3pPr>
            <a:lvl4pPr marL="228600" indent="1371600">
              <a:spcBef>
                <a:spcPts val="200"/>
              </a:spcBef>
              <a:buClrTx/>
              <a:buSzTx/>
              <a:buFontTx/>
              <a:buNone/>
              <a:defRPr sz="1400"/>
            </a:lvl4pPr>
            <a:lvl5pPr marL="228600" indent="1828800">
              <a:spcBef>
                <a:spcPts val="200"/>
              </a:spcBef>
              <a:buClrTx/>
              <a:buSzTx/>
              <a:buFont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96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1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5" indent="-391885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9" indent="-548639">
              <a:spcBef>
                <a:spcPts val="300"/>
              </a:spcBef>
            </a:lvl4pPr>
            <a:lvl5pPr marL="2491739" indent="-548639">
              <a:spcBef>
                <a:spcPts val="300"/>
              </a:spcBef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o del título"/>
          <p:cNvSpPr txBox="1">
            <a:spLocks noGrp="1"/>
          </p:cNvSpPr>
          <p:nvPr>
            <p:ph type="title"/>
          </p:nvPr>
        </p:nvSpPr>
        <p:spPr>
          <a:xfrm rot="5400000">
            <a:off x="5463778" y="1371600"/>
            <a:ext cx="4388645" cy="20574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05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5" cy="6019801"/>
          </a:xfrm>
          <a:prstGeom prst="rect">
            <a:avLst/>
          </a:prstGeom>
        </p:spPr>
        <p:txBody>
          <a:bodyPr/>
          <a:lstStyle>
            <a:lvl1pPr indent="-342900">
              <a:spcBef>
                <a:spcPts val="300"/>
              </a:spcBef>
            </a:lvl1pPr>
            <a:lvl2pPr marL="963385" indent="-391885">
              <a:spcBef>
                <a:spcPts val="300"/>
              </a:spcBef>
            </a:lvl2pPr>
            <a:lvl3pPr marL="1485900" indent="-457200">
              <a:spcBef>
                <a:spcPts val="300"/>
              </a:spcBef>
            </a:lvl3pPr>
            <a:lvl4pPr marL="2034539" indent="-548639">
              <a:spcBef>
                <a:spcPts val="300"/>
              </a:spcBef>
            </a:lvl4pPr>
            <a:lvl5pPr marL="2491739" indent="-548639">
              <a:spcBef>
                <a:spcPts val="300"/>
              </a:spcBef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06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28216" y="4780052"/>
            <a:ext cx="258585" cy="248266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318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72457" marR="0" indent="-464457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498600" marR="0" indent="-50800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421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4993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956560" marR="0" indent="-56896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4137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8709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328159" marR="0" indent="-56895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ts val="32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84;g3f54985cd1341a6_10"/>
          <p:cNvSpPr/>
          <p:nvPr/>
        </p:nvSpPr>
        <p:spPr>
          <a:xfrm>
            <a:off x="2117976" y="4119212"/>
            <a:ext cx="5314762" cy="725145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6" name="Google Shape;85;g3f54985cd1341a6_10"/>
          <p:cNvSpPr/>
          <p:nvPr/>
        </p:nvSpPr>
        <p:spPr>
          <a:xfrm>
            <a:off x="1140109" y="1178660"/>
            <a:ext cx="7349451" cy="2337460"/>
          </a:xfrm>
          <a:prstGeom prst="rect">
            <a:avLst/>
          </a:prstGeom>
          <a:solidFill>
            <a:srgbClr val="FFFFFF"/>
          </a:solidFill>
          <a:ln w="50800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7" name="Google Shape;86;g3f54985cd1341a6_10"/>
          <p:cNvSpPr txBox="1">
            <a:spLocks noGrp="1"/>
          </p:cNvSpPr>
          <p:nvPr>
            <p:ph type="title"/>
          </p:nvPr>
        </p:nvSpPr>
        <p:spPr>
          <a:xfrm>
            <a:off x="1210634" y="1333169"/>
            <a:ext cx="7208401" cy="2028442"/>
          </a:xfrm>
          <a:prstGeom prst="rect">
            <a:avLst/>
          </a:prstGeom>
        </p:spPr>
        <p:txBody>
          <a:bodyPr/>
          <a:lstStyle>
            <a:lvl1pPr>
              <a:defRPr sz="3800" b="1"/>
            </a:lvl1pPr>
          </a:lstStyle>
          <a:p>
            <a:r>
              <a:rPr b="0" dirty="0" err="1"/>
              <a:t>Primeros</a:t>
            </a:r>
            <a:r>
              <a:rPr b="0" dirty="0"/>
              <a:t> seis </a:t>
            </a:r>
            <a:r>
              <a:rPr b="0" dirty="0" err="1"/>
              <a:t>años</a:t>
            </a:r>
            <a:r>
              <a:rPr b="0" dirty="0"/>
              <a:t> de </a:t>
            </a:r>
            <a:r>
              <a:rPr b="0" dirty="0" err="1"/>
              <a:t>experiencia</a:t>
            </a:r>
            <a:r>
              <a:rPr b="0" dirty="0"/>
              <a:t> </a:t>
            </a:r>
            <a:r>
              <a:rPr b="0" dirty="0" err="1"/>
              <a:t>en</a:t>
            </a:r>
            <a:r>
              <a:rPr b="0" dirty="0"/>
              <a:t> la </a:t>
            </a:r>
            <a:r>
              <a:rPr b="0" dirty="0" err="1"/>
              <a:t>consolidación</a:t>
            </a:r>
            <a:r>
              <a:rPr b="0" dirty="0"/>
              <a:t> de un </a:t>
            </a:r>
            <a:r>
              <a:rPr b="0" dirty="0" err="1"/>
              <a:t>programa</a:t>
            </a:r>
            <a:r>
              <a:rPr b="0" dirty="0"/>
              <a:t> de </a:t>
            </a:r>
            <a:r>
              <a:rPr b="0" dirty="0" err="1"/>
              <a:t>cirugía</a:t>
            </a:r>
            <a:r>
              <a:rPr b="0" dirty="0"/>
              <a:t> </a:t>
            </a:r>
            <a:r>
              <a:rPr b="0" dirty="0" err="1"/>
              <a:t>torácica</a:t>
            </a:r>
            <a:r>
              <a:rPr b="0" dirty="0"/>
              <a:t> </a:t>
            </a:r>
            <a:r>
              <a:rPr b="0" dirty="0" err="1"/>
              <a:t>robótica</a:t>
            </a:r>
            <a:endParaRPr lang="es-ES" b="0" dirty="0"/>
          </a:p>
        </p:txBody>
      </p:sp>
      <p:pic>
        <p:nvPicPr>
          <p:cNvPr id="119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143454"/>
            <a:ext cx="1728827" cy="8721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F818959-65AF-1D95-FE20-59DACD734BC5}"/>
              </a:ext>
            </a:extLst>
          </p:cNvPr>
          <p:cNvSpPr txBox="1"/>
          <p:nvPr/>
        </p:nvSpPr>
        <p:spPr>
          <a:xfrm>
            <a:off x="2269057" y="4265371"/>
            <a:ext cx="500922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/>
              <a:t>Benito Cantador Huertos – R5 Cirugía Torácica</a:t>
            </a:r>
            <a:endParaRPr lang="es-ES"/>
          </a:p>
          <a:p>
            <a:pPr algn="ctr"/>
            <a:r>
              <a:rPr lang="es-ES" dirty="0"/>
              <a:t>Hospital Universitario Reina Sofía (Córdoba)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92;g3f54985cd1341a6_5"/>
          <p:cNvSpPr/>
          <p:nvPr/>
        </p:nvSpPr>
        <p:spPr>
          <a:xfrm>
            <a:off x="2616399" y="219545"/>
            <a:ext cx="3951301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2" name="Google Shape;93;g3f54985cd1341a6_5"/>
          <p:cNvSpPr/>
          <p:nvPr/>
        </p:nvSpPr>
        <p:spPr>
          <a:xfrm>
            <a:off x="317500" y="1352325"/>
            <a:ext cx="8549100" cy="3033055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3" name="Google Shape;94;g3f54985cd1341a6_5"/>
          <p:cNvSpPr txBox="1">
            <a:spLocks noGrp="1"/>
          </p:cNvSpPr>
          <p:nvPr>
            <p:ph type="title"/>
          </p:nvPr>
        </p:nvSpPr>
        <p:spPr>
          <a:xfrm>
            <a:off x="2551749" y="133295"/>
            <a:ext cx="4080602" cy="1090801"/>
          </a:xfrm>
          <a:prstGeom prst="rect">
            <a:avLst/>
          </a:prstGeom>
        </p:spPr>
        <p:txBody>
          <a:bodyPr/>
          <a:lstStyle>
            <a:lvl1pPr>
              <a:defRPr sz="3500" b="1"/>
            </a:lvl1pPr>
          </a:lstStyle>
          <a:p>
            <a:r>
              <a:rPr b="0" dirty="0"/>
              <a:t>INTRODUCCIÓN</a:t>
            </a:r>
          </a:p>
        </p:txBody>
      </p:sp>
      <p:sp>
        <p:nvSpPr>
          <p:cNvPr id="124" name="Google Shape;95;g3f54985cd1341a6_5"/>
          <p:cNvSpPr txBox="1">
            <a:spLocks noGrp="1"/>
          </p:cNvSpPr>
          <p:nvPr>
            <p:ph type="body" idx="1"/>
          </p:nvPr>
        </p:nvSpPr>
        <p:spPr>
          <a:xfrm>
            <a:off x="457200" y="1499950"/>
            <a:ext cx="8229600" cy="346890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2000"/>
              </a:lnSpc>
              <a:buSzTx/>
              <a:buNone/>
              <a:defRPr sz="1700"/>
            </a:pPr>
            <a:r>
              <a:t>La cirugía torácica asistida por robot (RATS) es una alternativa a la cirugía torácica asistida por vídeo (VATS):</a:t>
            </a:r>
            <a:endParaRPr sz="2500"/>
          </a:p>
          <a:p>
            <a:pPr indent="-341947">
              <a:lnSpc>
                <a:spcPct val="92000"/>
              </a:lnSpc>
              <a:spcBef>
                <a:spcPts val="500"/>
              </a:spcBef>
              <a:buSzPct val="100000"/>
              <a:buChar char="-"/>
              <a:defRPr sz="1700"/>
            </a:pPr>
            <a:r>
              <a:t>Mejor ergonomía y rango de movimiento</a:t>
            </a:r>
            <a:endParaRPr sz="2500"/>
          </a:p>
          <a:p>
            <a:pPr indent="-341947">
              <a:lnSpc>
                <a:spcPct val="92000"/>
              </a:lnSpc>
              <a:spcBef>
                <a:spcPts val="500"/>
              </a:spcBef>
              <a:buSzPct val="100000"/>
              <a:buChar char="-"/>
              <a:defRPr sz="1700"/>
            </a:pPr>
            <a:r>
              <a:t>Mayor precisión y ausencia de temblor fisiológico</a:t>
            </a:r>
            <a:endParaRPr sz="2500"/>
          </a:p>
          <a:p>
            <a:pPr indent="-341947">
              <a:lnSpc>
                <a:spcPct val="92000"/>
              </a:lnSpc>
              <a:spcBef>
                <a:spcPts val="500"/>
              </a:spcBef>
              <a:buSzPct val="100000"/>
              <a:buChar char="-"/>
              <a:defRPr sz="1700"/>
            </a:pPr>
            <a:r>
              <a:t>Técnica quirúrgica consolidada para resecciones pulmonares y mediastino anterior y posterior. </a:t>
            </a:r>
            <a:endParaRPr sz="2500"/>
          </a:p>
          <a:p>
            <a:pPr marL="0" indent="0">
              <a:lnSpc>
                <a:spcPct val="92000"/>
              </a:lnSpc>
              <a:buSzTx/>
              <a:buNone/>
              <a:defRPr sz="2200"/>
            </a:pPr>
            <a:endParaRPr sz="2500"/>
          </a:p>
          <a:p>
            <a:pPr marL="0" indent="0">
              <a:lnSpc>
                <a:spcPct val="92000"/>
              </a:lnSpc>
              <a:buSzTx/>
              <a:buNone/>
              <a:defRPr sz="1700"/>
            </a:pPr>
            <a:r>
              <a:t>Evaluar la </a:t>
            </a:r>
            <a:r>
              <a:rPr u="sng"/>
              <a:t>curva de aprendizaje</a:t>
            </a:r>
            <a:r>
              <a:t> y los </a:t>
            </a:r>
            <a:r>
              <a:rPr u="sng"/>
              <a:t>resultados clínicos</a:t>
            </a:r>
            <a:r>
              <a:t> es esencial para su implementación segura. </a:t>
            </a:r>
          </a:p>
        </p:txBody>
      </p:sp>
      <p:pic>
        <p:nvPicPr>
          <p:cNvPr id="12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1;g3f54985cd1341a6_15"/>
          <p:cNvSpPr/>
          <p:nvPr/>
        </p:nvSpPr>
        <p:spPr>
          <a:xfrm>
            <a:off x="317500" y="1808527"/>
            <a:ext cx="8549100" cy="1448899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28" name="Google Shape;102;g3f54985cd1341a6_15"/>
          <p:cNvSpPr txBox="1">
            <a:spLocks noGrp="1"/>
          </p:cNvSpPr>
          <p:nvPr>
            <p:ph type="title"/>
          </p:nvPr>
        </p:nvSpPr>
        <p:spPr>
          <a:xfrm>
            <a:off x="3322075" y="312200"/>
            <a:ext cx="3092701" cy="857401"/>
          </a:xfrm>
          <a:prstGeom prst="rect">
            <a:avLst/>
          </a:prstGeom>
        </p:spPr>
        <p:txBody>
          <a:bodyPr/>
          <a:lstStyle/>
          <a:p>
            <a:r>
              <a:t>Objetivo </a:t>
            </a:r>
          </a:p>
        </p:txBody>
      </p:sp>
      <p:sp>
        <p:nvSpPr>
          <p:cNvPr id="129" name="Google Shape;103;g3f54985cd1341a6_15"/>
          <p:cNvSpPr txBox="1">
            <a:spLocks noGrp="1"/>
          </p:cNvSpPr>
          <p:nvPr>
            <p:ph type="body" sz="quarter" idx="1"/>
          </p:nvPr>
        </p:nvSpPr>
        <p:spPr>
          <a:xfrm>
            <a:off x="457200" y="1909374"/>
            <a:ext cx="8229600" cy="10497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40000"/>
              </a:lnSpc>
              <a:spcBef>
                <a:spcPts val="0"/>
              </a:spcBef>
              <a:buSzTx/>
              <a:buNone/>
              <a:defRPr sz="2400"/>
            </a:lvl1pPr>
          </a:lstStyle>
          <a:p>
            <a:r>
              <a:t>Analizar la evolución del programa RATS en el HURS en dos periodos a través de análisis de resultados clínicos y quirúrgicos </a:t>
            </a:r>
          </a:p>
        </p:txBody>
      </p:sp>
      <p:sp>
        <p:nvSpPr>
          <p:cNvPr id="130" name="Google Shape;92;g3f54985cd1341a6_5"/>
          <p:cNvSpPr/>
          <p:nvPr/>
        </p:nvSpPr>
        <p:spPr>
          <a:xfrm>
            <a:off x="2616399" y="219545"/>
            <a:ext cx="3951301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1" name="Google Shape;94;g3f54985cd1341a6_5"/>
          <p:cNvSpPr txBox="1"/>
          <p:nvPr/>
        </p:nvSpPr>
        <p:spPr>
          <a:xfrm>
            <a:off x="255174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>
            <a:lvl1pPr algn="ctr">
              <a:defRPr sz="3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OBJETIVO</a:t>
            </a:r>
          </a:p>
        </p:txBody>
      </p:sp>
      <p:pic>
        <p:nvPicPr>
          <p:cNvPr id="132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08;g3f54985cd1341a6_20"/>
          <p:cNvSpPr/>
          <p:nvPr/>
        </p:nvSpPr>
        <p:spPr>
          <a:xfrm>
            <a:off x="4986389" y="3471562"/>
            <a:ext cx="3056044" cy="1267692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5" name="Google Shape;108;g3f54985cd1341a6_20"/>
          <p:cNvSpPr/>
          <p:nvPr/>
        </p:nvSpPr>
        <p:spPr>
          <a:xfrm>
            <a:off x="1111638" y="4241142"/>
            <a:ext cx="1610424" cy="638686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6" name="Google Shape;108;g3f54985cd1341a6_20"/>
          <p:cNvSpPr/>
          <p:nvPr/>
        </p:nvSpPr>
        <p:spPr>
          <a:xfrm>
            <a:off x="1111638" y="3379703"/>
            <a:ext cx="1610424" cy="638686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7" name="Google Shape;108;g3f54985cd1341a6_20"/>
          <p:cNvSpPr/>
          <p:nvPr/>
        </p:nvSpPr>
        <p:spPr>
          <a:xfrm>
            <a:off x="614999" y="1469925"/>
            <a:ext cx="8075102" cy="1687025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8" name="Google Shape;110;g3f54985cd1341a6_20"/>
          <p:cNvSpPr txBox="1">
            <a:spLocks noGrp="1"/>
          </p:cNvSpPr>
          <p:nvPr>
            <p:ph type="title"/>
          </p:nvPr>
        </p:nvSpPr>
        <p:spPr>
          <a:xfrm>
            <a:off x="3133075" y="312200"/>
            <a:ext cx="3399900" cy="857401"/>
          </a:xfrm>
          <a:prstGeom prst="rect">
            <a:avLst/>
          </a:prstGeom>
        </p:spPr>
        <p:txBody>
          <a:bodyPr/>
          <a:lstStyle/>
          <a:p>
            <a:r>
              <a:t>Metodología</a:t>
            </a:r>
          </a:p>
        </p:txBody>
      </p:sp>
      <p:sp>
        <p:nvSpPr>
          <p:cNvPr id="139" name="Google Shape;111;g3f54985cd1341a6_20"/>
          <p:cNvSpPr txBox="1"/>
          <p:nvPr/>
        </p:nvSpPr>
        <p:spPr>
          <a:xfrm>
            <a:off x="615000" y="3457275"/>
            <a:ext cx="2603701" cy="506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5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PRECOZ</a:t>
            </a:r>
          </a:p>
        </p:txBody>
      </p:sp>
      <p:sp>
        <p:nvSpPr>
          <p:cNvPr id="140" name="Google Shape;112;g3f54985cd1341a6_20"/>
          <p:cNvSpPr txBox="1"/>
          <p:nvPr/>
        </p:nvSpPr>
        <p:spPr>
          <a:xfrm>
            <a:off x="615000" y="4277307"/>
            <a:ext cx="2603701" cy="506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25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TARDÍO</a:t>
            </a:r>
          </a:p>
        </p:txBody>
      </p:sp>
      <p:sp>
        <p:nvSpPr>
          <p:cNvPr id="141" name="Google Shape;113;g3f54985cd1341a6_20"/>
          <p:cNvSpPr txBox="1"/>
          <p:nvPr/>
        </p:nvSpPr>
        <p:spPr>
          <a:xfrm>
            <a:off x="4920961" y="3511414"/>
            <a:ext cx="3186901" cy="1041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ctr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12 timectomías (3/23)</a:t>
            </a:r>
          </a:p>
          <a:p>
            <a:pPr algn="ctr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11 sublobares (2/22)</a:t>
            </a:r>
          </a:p>
          <a:p>
            <a:pPr algn="ctr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38 lobectomías (5/23)</a:t>
            </a:r>
          </a:p>
        </p:txBody>
      </p:sp>
      <p:sp>
        <p:nvSpPr>
          <p:cNvPr id="142" name="Google Shape;114;g3f54985cd1341a6_20"/>
          <p:cNvSpPr txBox="1"/>
          <p:nvPr/>
        </p:nvSpPr>
        <p:spPr>
          <a:xfrm>
            <a:off x="615000" y="1298466"/>
            <a:ext cx="7914000" cy="1856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spAutoFit/>
          </a:bodyPr>
          <a:lstStyle>
            <a:lvl1pPr algn="ctr">
              <a:lnSpc>
                <a:spcPct val="150000"/>
              </a:lnSpc>
              <a:defRPr sz="25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Estudio </a:t>
            </a:r>
            <a:r>
              <a:rPr dirty="0" err="1"/>
              <a:t>analítico</a:t>
            </a:r>
            <a:r>
              <a:rPr dirty="0"/>
              <a:t> </a:t>
            </a:r>
            <a:r>
              <a:rPr dirty="0" err="1"/>
              <a:t>retrospectivo</a:t>
            </a:r>
            <a:r>
              <a:rPr dirty="0"/>
              <a:t> (2019–2025) con un total de 122 </a:t>
            </a:r>
            <a:r>
              <a:rPr dirty="0" err="1"/>
              <a:t>procedimientos</a:t>
            </a:r>
            <a:r>
              <a:rPr dirty="0"/>
              <a:t> </a:t>
            </a:r>
            <a:r>
              <a:rPr dirty="0" err="1"/>
              <a:t>robóticos</a:t>
            </a:r>
            <a:r>
              <a:rPr dirty="0"/>
              <a:t>, </a:t>
            </a:r>
            <a:r>
              <a:rPr dirty="0" err="1"/>
              <a:t>dividiéndose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dos </a:t>
            </a:r>
            <a:r>
              <a:rPr dirty="0" err="1"/>
              <a:t>períodos</a:t>
            </a:r>
            <a:r>
              <a:rPr dirty="0"/>
              <a:t> </a:t>
            </a:r>
            <a:r>
              <a:rPr dirty="0" err="1"/>
              <a:t>simétricos</a:t>
            </a:r>
            <a:endParaRPr lang="es-ES" dirty="0" err="1"/>
          </a:p>
        </p:txBody>
      </p:sp>
      <p:sp>
        <p:nvSpPr>
          <p:cNvPr id="143" name="Google Shape;92;g3f54985cd1341a6_5"/>
          <p:cNvSpPr/>
          <p:nvPr/>
        </p:nvSpPr>
        <p:spPr>
          <a:xfrm>
            <a:off x="2616399" y="219545"/>
            <a:ext cx="3951301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4" name="Google Shape;94;g3f54985cd1341a6_5"/>
          <p:cNvSpPr txBox="1"/>
          <p:nvPr/>
        </p:nvSpPr>
        <p:spPr>
          <a:xfrm>
            <a:off x="255174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pPr algn="ctr">
              <a:defRPr sz="4400">
                <a:latin typeface="Calibri"/>
                <a:ea typeface="Calibri"/>
                <a:cs typeface="Calibri"/>
                <a:sym typeface="Calibri"/>
              </a:defRPr>
            </a:pPr>
            <a:r>
              <a:rPr sz="3500" dirty="0"/>
              <a:t>METODOLOGÍA</a:t>
            </a:r>
            <a:r>
              <a:rPr dirty="0"/>
              <a:t> </a:t>
            </a:r>
          </a:p>
        </p:txBody>
      </p:sp>
      <p:pic>
        <p:nvPicPr>
          <p:cNvPr id="14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19;g3cc27e82d41_0_0"/>
          <p:cNvSpPr/>
          <p:nvPr/>
        </p:nvSpPr>
        <p:spPr>
          <a:xfrm>
            <a:off x="2892774" y="122549"/>
            <a:ext cx="3712547" cy="421801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150" name="Google Shape;120;g3cc27e82d41_0_0"/>
          <p:cNvGrpSpPr/>
          <p:nvPr/>
        </p:nvGrpSpPr>
        <p:grpSpPr>
          <a:xfrm>
            <a:off x="1374899" y="2653650"/>
            <a:ext cx="6394203" cy="2486360"/>
            <a:chOff x="0" y="0"/>
            <a:chExt cx="6394201" cy="2486359"/>
          </a:xfrm>
        </p:grpSpPr>
        <p:sp>
          <p:nvSpPr>
            <p:cNvPr id="148" name="Rectángulo"/>
            <p:cNvSpPr/>
            <p:nvPr/>
          </p:nvSpPr>
          <p:spPr>
            <a:xfrm>
              <a:off x="0" y="0"/>
              <a:ext cx="6394201" cy="2389501"/>
            </a:xfrm>
            <a:prstGeom prst="rect">
              <a:avLst/>
            </a:prstGeom>
            <a:noFill/>
            <a:ln w="38100" cap="flat">
              <a:solidFill>
                <a:schemeClr val="accent6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49" name="Quirúrgicas…"/>
            <p:cNvSpPr/>
            <p:nvPr/>
          </p:nvSpPr>
          <p:spPr>
            <a:xfrm>
              <a:off x="19050" y="19050"/>
              <a:ext cx="6356101" cy="246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/>
            <a:p>
              <a:pPr algn="ctr">
                <a:spcBef>
                  <a:spcPts val="500"/>
                </a:spcBef>
                <a:defRPr sz="2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>
                  <a:latin typeface="Calibri Light"/>
                  <a:ea typeface="Calibri Light"/>
                  <a:cs typeface="Calibri Light"/>
                </a:rPr>
                <a:t>Quirúrgicas</a:t>
              </a:r>
              <a:endParaRPr lang="es-ES">
                <a:latin typeface="Calibri Light"/>
                <a:ea typeface="Calibri Light"/>
                <a:cs typeface="Calibri Light"/>
              </a:endParaRPr>
            </a:p>
            <a:p>
              <a:pPr marL="457200" indent="-355600">
                <a:spcBef>
                  <a:spcPts val="500"/>
                </a:spcBef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Tipo de </a:t>
              </a:r>
              <a:r>
                <a:rPr dirty="0" err="1"/>
                <a:t>procedimiento</a:t>
              </a:r>
              <a:r>
                <a:rPr dirty="0"/>
                <a:t>: </a:t>
              </a:r>
              <a:r>
                <a:rPr dirty="0" err="1"/>
                <a:t>timectomías</a:t>
              </a:r>
              <a:r>
                <a:rPr dirty="0"/>
                <a:t>, </a:t>
              </a:r>
              <a:r>
                <a:rPr dirty="0" err="1"/>
                <a:t>sublobares</a:t>
              </a:r>
              <a:r>
                <a:rPr dirty="0"/>
                <a:t>, </a:t>
              </a:r>
              <a:r>
                <a:rPr dirty="0" err="1"/>
                <a:t>lobectomías</a:t>
              </a:r>
              <a:endParaRPr dirty="0"/>
            </a:p>
            <a:p>
              <a:pPr marL="457200" indent="-355600">
                <a:spcBef>
                  <a:spcPts val="500"/>
                </a:spcBef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Tiempo </a:t>
              </a:r>
              <a:r>
                <a:rPr dirty="0" err="1"/>
                <a:t>quirúrgico</a:t>
              </a:r>
              <a:endParaRPr dirty="0"/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 err="1"/>
                <a:t>Tasas</a:t>
              </a:r>
              <a:r>
                <a:rPr dirty="0"/>
                <a:t> de </a:t>
              </a:r>
              <a:r>
                <a:rPr dirty="0" err="1"/>
                <a:t>conversión</a:t>
              </a:r>
              <a:endParaRPr dirty="0"/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 err="1"/>
                <a:t>Complicaciones</a:t>
              </a:r>
              <a:r>
                <a:rPr dirty="0"/>
                <a:t> </a:t>
              </a:r>
              <a:r>
                <a:rPr dirty="0" err="1"/>
                <a:t>postoperatorias</a:t>
              </a:r>
              <a:endParaRPr dirty="0"/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Estancia </a:t>
              </a:r>
              <a:r>
                <a:rPr dirty="0" err="1"/>
                <a:t>hospitalaria</a:t>
              </a:r>
              <a:endParaRPr dirty="0"/>
            </a:p>
          </p:txBody>
        </p:sp>
      </p:grpSp>
      <p:sp>
        <p:nvSpPr>
          <p:cNvPr id="151" name="Google Shape;121;g3cc27e82d41_0_0"/>
          <p:cNvSpPr txBox="1"/>
          <p:nvPr/>
        </p:nvSpPr>
        <p:spPr>
          <a:xfrm>
            <a:off x="2994948" y="17178"/>
            <a:ext cx="3508200" cy="569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t">
            <a:spAutoFit/>
          </a:bodyPr>
          <a:lstStyle>
            <a:lvl1pPr algn="ctr">
              <a:defRPr sz="2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VARIABLES DE ESTUDIO</a:t>
            </a:r>
            <a:endParaRPr lang="es-ES" b="0" dirty="0"/>
          </a:p>
        </p:txBody>
      </p:sp>
      <p:grpSp>
        <p:nvGrpSpPr>
          <p:cNvPr id="154" name="Google Shape;122;g3cc27e82d41_0_0"/>
          <p:cNvGrpSpPr/>
          <p:nvPr/>
        </p:nvGrpSpPr>
        <p:grpSpPr>
          <a:xfrm>
            <a:off x="1374899" y="703449"/>
            <a:ext cx="6394203" cy="1806687"/>
            <a:chOff x="0" y="0"/>
            <a:chExt cx="6394201" cy="1806685"/>
          </a:xfrm>
        </p:grpSpPr>
        <p:sp>
          <p:nvSpPr>
            <p:cNvPr id="152" name="Rectángulo"/>
            <p:cNvSpPr/>
            <p:nvPr/>
          </p:nvSpPr>
          <p:spPr>
            <a:xfrm>
              <a:off x="0" y="0"/>
              <a:ext cx="6394201" cy="1805401"/>
            </a:xfrm>
            <a:prstGeom prst="rect">
              <a:avLst/>
            </a:prstGeom>
            <a:noFill/>
            <a:ln w="38100" cap="flat">
              <a:solidFill>
                <a:schemeClr val="accent6"/>
              </a:solidFill>
              <a:prstDash val="dash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3" name="Demográficas…"/>
            <p:cNvSpPr txBox="1"/>
            <p:nvPr/>
          </p:nvSpPr>
          <p:spPr>
            <a:xfrm>
              <a:off x="19050" y="19050"/>
              <a:ext cx="6356101" cy="17876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/>
            <a:p>
              <a:pPr algn="ctr">
                <a:spcBef>
                  <a:spcPts val="500"/>
                </a:spcBef>
                <a:defRPr sz="2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es-ES" dirty="0">
                  <a:latin typeface="Calibri Light"/>
                  <a:ea typeface="Calibri Light"/>
                  <a:cs typeface="Calibri Light"/>
                </a:rPr>
                <a:t>Demográficas</a:t>
              </a:r>
            </a:p>
            <a:p>
              <a:pPr marL="457200" indent="-355600">
                <a:spcBef>
                  <a:spcPts val="500"/>
                </a:spcBef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Edad</a:t>
              </a:r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 err="1"/>
                <a:t>Sexo</a:t>
              </a:r>
              <a:endParaRPr/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/>
                <a:t>IMC</a:t>
              </a:r>
            </a:p>
            <a:p>
              <a:pPr marL="457200" indent="-355600">
                <a:buClr>
                  <a:srgbClr val="000000"/>
                </a:buClr>
                <a:buSzPts val="2000"/>
                <a:buFont typeface="Calibri"/>
                <a:buChar char="-"/>
                <a:defRPr sz="2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dirty="0" err="1"/>
                <a:t>Comorbilidades</a:t>
              </a:r>
              <a:r>
                <a:rPr dirty="0"/>
                <a:t>: HTA, DM, EPOC, IR, </a:t>
              </a:r>
              <a:r>
                <a:rPr dirty="0" err="1"/>
                <a:t>cardiopatía</a:t>
              </a:r>
              <a:endParaRPr/>
            </a:p>
          </p:txBody>
        </p:sp>
      </p:grpSp>
      <p:pic>
        <p:nvPicPr>
          <p:cNvPr id="15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128" y="80211"/>
            <a:ext cx="1003919" cy="5064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29;g3f54985cd1341a6_25"/>
          <p:cNvSpPr txBox="1"/>
          <p:nvPr/>
        </p:nvSpPr>
        <p:spPr>
          <a:xfrm>
            <a:off x="1150481" y="4422402"/>
            <a:ext cx="7421699" cy="51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0999" tIns="80999" rIns="80999" bIns="80999">
            <a:spAutoFit/>
          </a:bodyPr>
          <a:lstStyle/>
          <a:p>
            <a:pPr>
              <a:spcBef>
                <a:spcPts val="400"/>
              </a:spcBef>
              <a:defRPr sz="2800">
                <a:latin typeface="Calibri"/>
                <a:ea typeface="Calibri"/>
                <a:cs typeface="Calibri"/>
                <a:sym typeface="Calibri"/>
              </a:defRPr>
            </a:pPr>
            <a:r>
              <a:t>Curva de aprendizaje estimada: </a:t>
            </a:r>
            <a:r>
              <a:rPr b="1">
                <a:solidFill>
                  <a:srgbClr val="CC0000"/>
                </a:solidFill>
              </a:rPr>
              <a:t>35 lobectomías </a:t>
            </a:r>
          </a:p>
        </p:txBody>
      </p:sp>
      <p:grpSp>
        <p:nvGrpSpPr>
          <p:cNvPr id="160" name="Google Shape;130;g3f54985cd1341a6_25"/>
          <p:cNvGrpSpPr/>
          <p:nvPr/>
        </p:nvGrpSpPr>
        <p:grpSpPr>
          <a:xfrm>
            <a:off x="3656814" y="1243428"/>
            <a:ext cx="1816193" cy="1744498"/>
            <a:chOff x="0" y="0"/>
            <a:chExt cx="1816192" cy="1744496"/>
          </a:xfrm>
        </p:grpSpPr>
        <p:sp>
          <p:nvSpPr>
            <p:cNvPr id="158" name="Google Shape;131;g3f54985cd1341a6_25"/>
            <p:cNvSpPr/>
            <p:nvPr/>
          </p:nvSpPr>
          <p:spPr>
            <a:xfrm>
              <a:off x="-1" y="-1"/>
              <a:ext cx="1816194" cy="1744498"/>
            </a:xfrm>
            <a:prstGeom prst="ellipse">
              <a:avLst/>
            </a:prstGeom>
            <a:solidFill>
              <a:srgbClr val="FCE5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/>
            </a:p>
          </p:txBody>
        </p:sp>
        <p:sp>
          <p:nvSpPr>
            <p:cNvPr id="159" name="Google Shape;132;g3f54985cd1341a6_25"/>
            <p:cNvSpPr/>
            <p:nvPr/>
          </p:nvSpPr>
          <p:spPr>
            <a:xfrm>
              <a:off x="298313" y="493831"/>
              <a:ext cx="1254480" cy="566116"/>
            </a:xfrm>
            <a:prstGeom prst="rect">
              <a:avLst/>
            </a:prstGeom>
            <a:solidFill>
              <a:srgbClr val="FCE5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8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pPr>
              <a:endParaRPr/>
            </a:p>
          </p:txBody>
        </p:sp>
      </p:grpSp>
      <p:grpSp>
        <p:nvGrpSpPr>
          <p:cNvPr id="165" name="Google Shape;133;g3f54985cd1341a6_25"/>
          <p:cNvGrpSpPr/>
          <p:nvPr/>
        </p:nvGrpSpPr>
        <p:grpSpPr>
          <a:xfrm>
            <a:off x="4652899" y="2617665"/>
            <a:ext cx="1800164" cy="1729119"/>
            <a:chOff x="0" y="0"/>
            <a:chExt cx="1800163" cy="1729118"/>
          </a:xfrm>
        </p:grpSpPr>
        <p:sp>
          <p:nvSpPr>
            <p:cNvPr id="161" name="Google Shape;134;g3f54985cd1341a6_25"/>
            <p:cNvSpPr/>
            <p:nvPr/>
          </p:nvSpPr>
          <p:spPr>
            <a:xfrm>
              <a:off x="0" y="-1"/>
              <a:ext cx="1800164" cy="1729120"/>
            </a:xfrm>
            <a:prstGeom prst="ellipse">
              <a:avLst/>
            </a:prstGeom>
            <a:solidFill>
              <a:srgbClr val="E691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/>
            </a:p>
          </p:txBody>
        </p:sp>
        <p:grpSp>
          <p:nvGrpSpPr>
            <p:cNvPr id="164" name="Google Shape;135;g3f54985cd1341a6_25"/>
            <p:cNvGrpSpPr/>
            <p:nvPr/>
          </p:nvGrpSpPr>
          <p:grpSpPr>
            <a:xfrm>
              <a:off x="398835" y="426894"/>
              <a:ext cx="1243409" cy="875337"/>
              <a:chOff x="0" y="0"/>
              <a:chExt cx="1243408" cy="875336"/>
            </a:xfrm>
          </p:grpSpPr>
          <p:sp>
            <p:nvSpPr>
              <p:cNvPr id="162" name="Rectángulo"/>
              <p:cNvSpPr/>
              <p:nvPr/>
            </p:nvSpPr>
            <p:spPr>
              <a:xfrm>
                <a:off x="0" y="-1"/>
                <a:ext cx="1243409" cy="875338"/>
              </a:xfrm>
              <a:prstGeom prst="rect">
                <a:avLst/>
              </a:prstGeom>
              <a:solidFill>
                <a:srgbClr val="E6913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5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defRPr>
                </a:pPr>
                <a:endParaRPr/>
              </a:p>
            </p:txBody>
          </p:sp>
          <p:sp>
            <p:nvSpPr>
              <p:cNvPr id="163" name="24 timectomías (19,7%)"/>
              <p:cNvSpPr txBox="1"/>
              <p:nvPr/>
            </p:nvSpPr>
            <p:spPr>
              <a:xfrm>
                <a:off x="0" y="42164"/>
                <a:ext cx="1243409" cy="7910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3624" tIns="73624" rIns="73624" bIns="73624" numCol="1" anchor="ctr">
                <a:spAutoFit/>
              </a:bodyPr>
              <a:lstStyle>
                <a:lvl1pPr algn="ctr">
                  <a:defRPr sz="15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24 timectomías (19,7%)</a:t>
                </a:r>
              </a:p>
            </p:txBody>
          </p:sp>
        </p:grpSp>
      </p:grpSp>
      <p:grpSp>
        <p:nvGrpSpPr>
          <p:cNvPr id="170" name="Google Shape;136;g3f54985cd1341a6_25"/>
          <p:cNvGrpSpPr/>
          <p:nvPr/>
        </p:nvGrpSpPr>
        <p:grpSpPr>
          <a:xfrm>
            <a:off x="2690937" y="2658573"/>
            <a:ext cx="1800164" cy="1744497"/>
            <a:chOff x="0" y="0"/>
            <a:chExt cx="1800163" cy="1744496"/>
          </a:xfrm>
        </p:grpSpPr>
        <p:sp>
          <p:nvSpPr>
            <p:cNvPr id="166" name="Google Shape;137;g3f54985cd1341a6_25"/>
            <p:cNvSpPr/>
            <p:nvPr/>
          </p:nvSpPr>
          <p:spPr>
            <a:xfrm>
              <a:off x="0" y="-1"/>
              <a:ext cx="1800164" cy="1744498"/>
            </a:xfrm>
            <a:prstGeom prst="ellipse">
              <a:avLst/>
            </a:prstGeom>
            <a:solidFill>
              <a:srgbClr val="F9CB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endParaRPr/>
            </a:p>
          </p:txBody>
        </p:sp>
        <p:grpSp>
          <p:nvGrpSpPr>
            <p:cNvPr id="169" name="Google Shape;138;g3f54985cd1341a6_25"/>
            <p:cNvGrpSpPr/>
            <p:nvPr/>
          </p:nvGrpSpPr>
          <p:grpSpPr>
            <a:xfrm>
              <a:off x="204900" y="435904"/>
              <a:ext cx="1243410" cy="1019657"/>
              <a:chOff x="0" y="0"/>
              <a:chExt cx="1243408" cy="1019656"/>
            </a:xfrm>
          </p:grpSpPr>
          <p:sp>
            <p:nvSpPr>
              <p:cNvPr id="167" name="Rectángulo"/>
              <p:cNvSpPr/>
              <p:nvPr/>
            </p:nvSpPr>
            <p:spPr>
              <a:xfrm>
                <a:off x="0" y="100765"/>
                <a:ext cx="1243409" cy="818126"/>
              </a:xfrm>
              <a:prstGeom prst="rect">
                <a:avLst/>
              </a:prstGeom>
              <a:solidFill>
                <a:srgbClr val="F9CB9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80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defRPr>
                </a:pPr>
                <a:endParaRPr/>
              </a:p>
            </p:txBody>
          </p:sp>
          <p:sp>
            <p:nvSpPr>
              <p:cNvPr id="168" name="76 lobectomías (62,3%)"/>
              <p:cNvSpPr txBox="1"/>
              <p:nvPr/>
            </p:nvSpPr>
            <p:spPr>
              <a:xfrm>
                <a:off x="0" y="0"/>
                <a:ext cx="1243409" cy="101965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3649" tIns="73649" rIns="73649" bIns="73649" numCol="1" anchor="ctr">
                <a:spAutoFit/>
              </a:bodyPr>
              <a:lstStyle>
                <a:lvl1pPr algn="ctr">
                  <a:defRPr sz="15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r>
                  <a:t>76 lobectomías (62,3%)</a:t>
                </a:r>
              </a:p>
            </p:txBody>
          </p:sp>
        </p:grpSp>
      </p:grpSp>
      <p:grpSp>
        <p:nvGrpSpPr>
          <p:cNvPr id="173" name="Google Shape;139;g3f54985cd1341a6_25"/>
          <p:cNvGrpSpPr/>
          <p:nvPr/>
        </p:nvGrpSpPr>
        <p:grpSpPr>
          <a:xfrm>
            <a:off x="3928961" y="2470930"/>
            <a:ext cx="1272002" cy="1194002"/>
            <a:chOff x="0" y="0"/>
            <a:chExt cx="1272000" cy="1194000"/>
          </a:xfrm>
        </p:grpSpPr>
        <p:sp>
          <p:nvSpPr>
            <p:cNvPr id="171" name="Óvalo"/>
            <p:cNvSpPr/>
            <p:nvPr/>
          </p:nvSpPr>
          <p:spPr>
            <a:xfrm>
              <a:off x="0" y="0"/>
              <a:ext cx="1272000" cy="1194000"/>
            </a:xfrm>
            <a:prstGeom prst="ellipse">
              <a:avLst/>
            </a:prstGeom>
            <a:solidFill>
              <a:srgbClr val="F6B2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900" b="1" u="sng"/>
              </a:pPr>
              <a:endParaRPr/>
            </a:p>
          </p:txBody>
        </p:sp>
        <p:sp>
          <p:nvSpPr>
            <p:cNvPr id="172" name="n=122"/>
            <p:cNvSpPr txBox="1"/>
            <p:nvPr/>
          </p:nvSpPr>
          <p:spPr>
            <a:xfrm>
              <a:off x="186279" y="366745"/>
              <a:ext cx="899442" cy="4605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3249" tIns="83249" rIns="83249" bIns="83249" numCol="1" anchor="ctr">
              <a:spAutoFit/>
            </a:bodyPr>
            <a:lstStyle>
              <a:lvl1pPr algn="ctr">
                <a:defRPr sz="1900" b="1" u="sng"/>
              </a:lvl1pPr>
            </a:lstStyle>
            <a:p>
              <a:r>
                <a:rPr b="0" dirty="0"/>
                <a:t>n=122</a:t>
              </a:r>
              <a:endParaRPr lang="es-ES" b="0" dirty="0"/>
            </a:p>
          </p:txBody>
        </p:sp>
      </p:grpSp>
      <p:sp>
        <p:nvSpPr>
          <p:cNvPr id="174" name="Google Shape;140;g3f54985cd1341a6_25"/>
          <p:cNvSpPr txBox="1"/>
          <p:nvPr/>
        </p:nvSpPr>
        <p:spPr>
          <a:xfrm>
            <a:off x="3727519" y="1570934"/>
            <a:ext cx="1674901" cy="805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0999" tIns="80999" rIns="80999" bIns="80999">
            <a:spAutoFit/>
          </a:bodyPr>
          <a:lstStyle/>
          <a:p>
            <a:pPr algn="ctr">
              <a:defRPr sz="1500">
                <a:latin typeface="Calibri"/>
                <a:ea typeface="Calibri"/>
                <a:cs typeface="Calibri"/>
                <a:sym typeface="Calibri"/>
              </a:defRPr>
            </a:pPr>
            <a:r>
              <a:t>22 resecciones sublobares </a:t>
            </a:r>
          </a:p>
          <a:p>
            <a:pPr algn="ctr">
              <a:defRPr sz="1500">
                <a:latin typeface="Calibri"/>
                <a:ea typeface="Calibri"/>
                <a:cs typeface="Calibri"/>
                <a:sym typeface="Calibri"/>
              </a:defRPr>
            </a:pPr>
            <a:r>
              <a:t>(18%)</a:t>
            </a:r>
          </a:p>
        </p:txBody>
      </p:sp>
      <p:sp>
        <p:nvSpPr>
          <p:cNvPr id="175" name="Google Shape;128;g3f54985cd1341a6_25"/>
          <p:cNvSpPr txBox="1">
            <a:spLocks noGrp="1"/>
          </p:cNvSpPr>
          <p:nvPr>
            <p:ph type="title"/>
          </p:nvPr>
        </p:nvSpPr>
        <p:spPr>
          <a:xfrm>
            <a:off x="3322075" y="312200"/>
            <a:ext cx="3092701" cy="857400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r>
              <a:t>Objetivo </a:t>
            </a:r>
          </a:p>
        </p:txBody>
      </p:sp>
      <p:sp>
        <p:nvSpPr>
          <p:cNvPr id="176" name="Google Shape;92;g3f54985cd1341a6_5"/>
          <p:cNvSpPr/>
          <p:nvPr/>
        </p:nvSpPr>
        <p:spPr>
          <a:xfrm>
            <a:off x="2616399" y="219545"/>
            <a:ext cx="3951301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77" name="Google Shape;94;g3f54985cd1341a6_5"/>
          <p:cNvSpPr txBox="1"/>
          <p:nvPr/>
        </p:nvSpPr>
        <p:spPr>
          <a:xfrm>
            <a:off x="255174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>
            <a:lvl1pPr algn="ctr">
              <a:defRPr sz="3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MUESTRA</a:t>
            </a:r>
            <a:endParaRPr lang="es-ES" b="0" dirty="0"/>
          </a:p>
        </p:txBody>
      </p:sp>
      <p:pic>
        <p:nvPicPr>
          <p:cNvPr id="178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55;g3cc27e82d41_0_11"/>
          <p:cNvSpPr txBox="1"/>
          <p:nvPr/>
        </p:nvSpPr>
        <p:spPr>
          <a:xfrm>
            <a:off x="2608199" y="1480650"/>
            <a:ext cx="3927601" cy="948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Insuficiencia renal p &lt; 0,001</a:t>
            </a:r>
          </a:p>
          <a:p>
            <a:pPr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Cardiopatía p = 0,019</a:t>
            </a:r>
          </a:p>
        </p:txBody>
      </p:sp>
      <p:sp>
        <p:nvSpPr>
          <p:cNvPr id="181" name="Google Shape;156;g3cc27e82d41_0_11"/>
          <p:cNvSpPr txBox="1"/>
          <p:nvPr/>
        </p:nvSpPr>
        <p:spPr>
          <a:xfrm>
            <a:off x="2863229" y="2688625"/>
            <a:ext cx="3927601" cy="2205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93700">
              <a:buClr>
                <a:srgbClr val="000000"/>
              </a:buClr>
              <a:buSzPts val="2600"/>
              <a:buFont typeface="Calibri"/>
              <a:buChar char="●"/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Mayor riesgo de complicaciones</a:t>
            </a:r>
          </a:p>
          <a:p>
            <a:pPr marL="457200" indent="-393700">
              <a:buClr>
                <a:srgbClr val="000000"/>
              </a:buClr>
              <a:buSzPts val="2600"/>
              <a:buFont typeface="Calibri"/>
              <a:buChar char="●"/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Mayor riesgo de reintervención por  complicaciones</a:t>
            </a:r>
          </a:p>
        </p:txBody>
      </p:sp>
      <p:sp>
        <p:nvSpPr>
          <p:cNvPr id="182" name="Google Shape;154;g3cc27e82d41_0_11"/>
          <p:cNvSpPr txBox="1">
            <a:spLocks noGrp="1"/>
          </p:cNvSpPr>
          <p:nvPr>
            <p:ph type="title"/>
          </p:nvPr>
        </p:nvSpPr>
        <p:spPr>
          <a:xfrm>
            <a:off x="3062662" y="312200"/>
            <a:ext cx="3399900" cy="857400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r>
              <a:t>Metodología</a:t>
            </a:r>
          </a:p>
        </p:txBody>
      </p:sp>
      <p:sp>
        <p:nvSpPr>
          <p:cNvPr id="183" name="Google Shape;92;g3f54985cd1341a6_5"/>
          <p:cNvSpPr/>
          <p:nvPr/>
        </p:nvSpPr>
        <p:spPr>
          <a:xfrm>
            <a:off x="2405162" y="219545"/>
            <a:ext cx="4333676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4" name="Google Shape;94;g3f54985cd1341a6_5"/>
          <p:cNvSpPr txBox="1"/>
          <p:nvPr/>
        </p:nvSpPr>
        <p:spPr>
          <a:xfrm>
            <a:off x="253169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>
            <a:lvl1pPr algn="ctr">
              <a:defRPr sz="3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RESULTADOS - FR</a:t>
            </a:r>
            <a:endParaRPr lang="es-ES" b="0" dirty="0"/>
          </a:p>
        </p:txBody>
      </p:sp>
      <p:sp>
        <p:nvSpPr>
          <p:cNvPr id="185" name="Google Shape;120;g3cc27e82d41_0_0"/>
          <p:cNvSpPr/>
          <p:nvPr/>
        </p:nvSpPr>
        <p:spPr>
          <a:xfrm>
            <a:off x="1621123" y="2603140"/>
            <a:ext cx="5901754" cy="2205475"/>
          </a:xfrm>
          <a:prstGeom prst="rect">
            <a:avLst/>
          </a:prstGeom>
          <a:ln w="38100">
            <a:solidFill>
              <a:schemeClr val="accent6"/>
            </a:solidFill>
            <a:prstDash val="dash"/>
          </a:ln>
        </p:spPr>
        <p:txBody>
          <a:bodyPr lIns="0" tIns="0" rIns="0" bIns="0"/>
          <a:lstStyle/>
          <a:p>
            <a:pPr>
              <a:defRPr sz="3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8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Google Shape;164;g3cc27e82d41_0_19"/>
          <p:cNvGraphicFramePr/>
          <p:nvPr>
            <p:extLst>
              <p:ext uri="{D42A27DB-BD31-4B8C-83A1-F6EECF244321}">
                <p14:modId xmlns:p14="http://schemas.microsoft.com/office/powerpoint/2010/main" val="1394711531"/>
              </p:ext>
            </p:extLst>
          </p:nvPr>
        </p:nvGraphicFramePr>
        <p:xfrm>
          <a:off x="552396" y="1705734"/>
          <a:ext cx="8039204" cy="320161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3095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4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18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9467"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endParaRPr/>
                    </a:p>
                  </a:txBody>
                  <a:tcPr marL="91425" marR="91425" marT="91425" marB="91425" horzOverflow="overflow">
                    <a:lnL w="25400"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 w="25400"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err="1">
                          <a:sym typeface="Arial"/>
                        </a:rPr>
                        <a:t>Conversión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 w="25400"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dirty="0">
                          <a:sym typeface="Arial"/>
                        </a:rPr>
                        <a:t>Tiempo </a:t>
                      </a:r>
                      <a:r>
                        <a:rPr sz="1400" b="0" u="sng" err="1">
                          <a:sym typeface="Arial"/>
                        </a:rPr>
                        <a:t>qx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 w="25400"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dirty="0">
                          <a:sym typeface="Arial"/>
                        </a:rPr>
                        <a:t>Estancia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 w="25400"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err="1">
                          <a:sym typeface="Arial"/>
                        </a:rPr>
                        <a:t>Drenaje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 w="25400">
                      <a:solidFill>
                        <a:schemeClr val="accent6"/>
                      </a:solidFill>
                    </a:lnR>
                    <a:lnT w="25400"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err="1">
                          <a:sym typeface="Arial"/>
                        </a:rPr>
                        <a:t>Sublobares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 w="25400"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9% vs 9% (p 0,99)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120 min vs 95 min (p 0,59)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2d (1-5) vs 2 (1-3) (p 0,48)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2d (1-5) vs 2d (1-3) (p 0,45)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 w="25400"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611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err="1">
                          <a:sym typeface="Arial"/>
                        </a:rPr>
                        <a:t>Timectomías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 w="25400"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0% vs 16% (p 0,478)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100 min vs 90 min (p 0,68)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1,5d (1-2,75) vs 1,5d (1-3) (p 0’89)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1,5d (1-2) vs 1d (1-3) (p 0,1)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 w="25400"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>
                      <a:solidFill>
                        <a:schemeClr val="accent6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78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b="0" u="sng" err="1">
                          <a:sym typeface="Arial"/>
                        </a:rPr>
                        <a:t>Lobectomías</a:t>
                      </a:r>
                      <a:endParaRPr sz="1400" b="0" u="sng" dirty="0" err="1">
                        <a:sym typeface="Arial"/>
                      </a:endParaRPr>
                    </a:p>
                  </a:txBody>
                  <a:tcPr marL="91425" marR="91425" marT="91425" marB="91425" horzOverflow="overflow">
                    <a:lnL w="25400"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 w="25400"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400" dirty="0">
                          <a:sym typeface="Arial"/>
                        </a:rPr>
                        <a:t>5,56% vs 16,67% (p 0,26)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 w="25400"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rPr dirty="0"/>
                        <a:t>180 min vs 235 min </a:t>
                      </a:r>
                      <a:r>
                        <a:rPr dirty="0">
                          <a:solidFill>
                            <a:schemeClr val="accent2"/>
                          </a:solidFill>
                        </a:rPr>
                        <a:t>(p 0,002)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 w="25400"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rPr dirty="0"/>
                        <a:t>3d (2-3) vs 4,5d (3-6,2) </a:t>
                      </a:r>
                      <a:r>
                        <a:rPr dirty="0">
                          <a:solidFill>
                            <a:schemeClr val="accent2"/>
                          </a:solidFill>
                        </a:rPr>
                        <a:t>(p 0,004)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 w="25400">
                      <a:solidFill>
                        <a:schemeClr val="accent6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ym typeface="Arial"/>
                        </a:defRPr>
                      </a:pPr>
                      <a:r>
                        <a:rPr dirty="0"/>
                        <a:t>3d (2-4) vs 4,5d (3-6,25) </a:t>
                      </a:r>
                      <a:r>
                        <a:rPr dirty="0">
                          <a:solidFill>
                            <a:schemeClr val="accent2"/>
                          </a:solidFill>
                        </a:rPr>
                        <a:t>(p 0,0025)</a:t>
                      </a:r>
                    </a:p>
                  </a:txBody>
                  <a:tcPr marL="91425" marR="91425" marT="91425" marB="91425" horzOverflow="overflow">
                    <a:lnL>
                      <a:solidFill>
                        <a:schemeClr val="accent6"/>
                      </a:solidFill>
                    </a:lnL>
                    <a:lnR w="25400">
                      <a:solidFill>
                        <a:schemeClr val="accent6"/>
                      </a:solidFill>
                    </a:lnR>
                    <a:lnT>
                      <a:solidFill>
                        <a:schemeClr val="accent6"/>
                      </a:solidFill>
                    </a:lnT>
                    <a:lnB w="25400">
                      <a:solidFill>
                        <a:schemeClr val="accent6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9" name="Google Shape;163;g3cc27e82d41_0_19"/>
          <p:cNvSpPr txBox="1">
            <a:spLocks noGrp="1"/>
          </p:cNvSpPr>
          <p:nvPr>
            <p:ph type="title"/>
          </p:nvPr>
        </p:nvSpPr>
        <p:spPr>
          <a:xfrm>
            <a:off x="3113025" y="312200"/>
            <a:ext cx="3399900" cy="857400"/>
          </a:xfrm>
          <a:prstGeom prst="rect">
            <a:avLst/>
          </a:prstGeom>
        </p:spPr>
        <p:txBody>
          <a:bodyPr/>
          <a:lstStyle/>
          <a:p>
            <a:r>
              <a:t>Metodología</a:t>
            </a:r>
          </a:p>
        </p:txBody>
      </p:sp>
      <p:sp>
        <p:nvSpPr>
          <p:cNvPr id="190" name="Google Shape;92;g3f54985cd1341a6_5"/>
          <p:cNvSpPr/>
          <p:nvPr/>
        </p:nvSpPr>
        <p:spPr>
          <a:xfrm>
            <a:off x="2596350" y="219545"/>
            <a:ext cx="3951300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1" name="Google Shape;94;g3f54985cd1341a6_5"/>
          <p:cNvSpPr txBox="1"/>
          <p:nvPr/>
        </p:nvSpPr>
        <p:spPr>
          <a:xfrm>
            <a:off x="253169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>
            <a:lvl1pPr algn="ctr">
              <a:defRPr sz="3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RESULTADOS</a:t>
            </a:r>
            <a:endParaRPr lang="es-ES" b="0" dirty="0"/>
          </a:p>
        </p:txBody>
      </p:sp>
      <p:pic>
        <p:nvPicPr>
          <p:cNvPr id="192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08;g3f54985cd1341a6_20"/>
          <p:cNvSpPr/>
          <p:nvPr/>
        </p:nvSpPr>
        <p:spPr>
          <a:xfrm>
            <a:off x="480281" y="1287744"/>
            <a:ext cx="8223538" cy="3645856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5" name="Google Shape;171;g3f54985cd1341a6_50"/>
          <p:cNvSpPr txBox="1">
            <a:spLocks noGrp="1"/>
          </p:cNvSpPr>
          <p:nvPr>
            <p:ph type="body" idx="1"/>
          </p:nvPr>
        </p:nvSpPr>
        <p:spPr>
          <a:xfrm>
            <a:off x="456810" y="1539488"/>
            <a:ext cx="8229601" cy="3394501"/>
          </a:xfrm>
          <a:prstGeom prst="rect">
            <a:avLst/>
          </a:prstGeom>
        </p:spPr>
        <p:txBody>
          <a:bodyPr/>
          <a:lstStyle/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r>
              <a:t>RATS segura y reproducible → bajas tasas de conversión y complicaciones</a:t>
            </a:r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endParaRPr/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r>
              <a:t>El aumento del tiempo quirúrgico, el tiempo de drenaje torácico y la estancia hospitalaria se pueden explicar por el aumento de la complejidad de los casos y la incorporación de nuevos cirujanos</a:t>
            </a:r>
            <a:endParaRPr sz="2046"/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endParaRPr sz="2046"/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r>
              <a:t>Técnica consolidada en procedimientos complejos</a:t>
            </a:r>
            <a:endParaRPr sz="2046"/>
          </a:p>
          <a:p>
            <a:pPr marL="0" indent="406908" defTabSz="813816">
              <a:lnSpc>
                <a:spcPct val="90000"/>
              </a:lnSpc>
              <a:spcBef>
                <a:spcPts val="0"/>
              </a:spcBef>
              <a:buSzTx/>
              <a:buNone/>
              <a:defRPr sz="2581"/>
            </a:pPr>
            <a:endParaRPr sz="2046"/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r>
              <a:t>Selección cuidadosa del paciente es clave</a:t>
            </a:r>
            <a:endParaRPr sz="2046"/>
          </a:p>
          <a:p>
            <a:pPr marL="0" indent="406908" defTabSz="813816">
              <a:lnSpc>
                <a:spcPct val="90000"/>
              </a:lnSpc>
              <a:spcBef>
                <a:spcPts val="0"/>
              </a:spcBef>
              <a:buSzTx/>
              <a:buNone/>
              <a:defRPr sz="2581"/>
            </a:pPr>
            <a:endParaRPr sz="2046"/>
          </a:p>
          <a:p>
            <a:pPr marL="406908" indent="-326303" defTabSz="813816">
              <a:lnSpc>
                <a:spcPct val="90000"/>
              </a:lnSpc>
              <a:spcBef>
                <a:spcPts val="0"/>
              </a:spcBef>
              <a:buSzPct val="100000"/>
              <a:buChar char="●"/>
              <a:defRPr sz="1869"/>
            </a:pPr>
            <a:r>
              <a:t>IR y cardiopatía previa ↑ riesgo de complicaciones y reintervención</a:t>
            </a:r>
            <a:endParaRPr sz="2046"/>
          </a:p>
        </p:txBody>
      </p:sp>
      <p:sp>
        <p:nvSpPr>
          <p:cNvPr id="196" name="Google Shape;170;g3f54985cd1341a6_50"/>
          <p:cNvSpPr txBox="1">
            <a:spLocks noGrp="1"/>
          </p:cNvSpPr>
          <p:nvPr>
            <p:ph type="title"/>
          </p:nvPr>
        </p:nvSpPr>
        <p:spPr>
          <a:xfrm>
            <a:off x="3133075" y="312200"/>
            <a:ext cx="3399900" cy="857400"/>
          </a:xfrm>
          <a:prstGeom prst="rect">
            <a:avLst/>
          </a:prstGeom>
        </p:spPr>
        <p:txBody>
          <a:bodyPr/>
          <a:lstStyle/>
          <a:p>
            <a:r>
              <a:t>Metodología</a:t>
            </a:r>
          </a:p>
        </p:txBody>
      </p:sp>
      <p:sp>
        <p:nvSpPr>
          <p:cNvPr id="197" name="Google Shape;92;g3f54985cd1341a6_5"/>
          <p:cNvSpPr/>
          <p:nvPr/>
        </p:nvSpPr>
        <p:spPr>
          <a:xfrm>
            <a:off x="2616399" y="219545"/>
            <a:ext cx="3951301" cy="918300"/>
          </a:xfrm>
          <a:prstGeom prst="rect">
            <a:avLst/>
          </a:prstGeom>
          <a:solidFill>
            <a:srgbClr val="FFFFFF"/>
          </a:solidFill>
          <a:ln w="28575">
            <a:solidFill>
              <a:srgbClr val="1F497D"/>
            </a:solidFill>
          </a:ln>
        </p:spPr>
        <p:txBody>
          <a:bodyPr lIns="0" tIns="0" rIns="0" bIns="0" anchor="ctr"/>
          <a:lstStyle/>
          <a:p>
            <a:pPr algn="ctr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8" name="Google Shape;94;g3f54985cd1341a6_5"/>
          <p:cNvSpPr txBox="1"/>
          <p:nvPr/>
        </p:nvSpPr>
        <p:spPr>
          <a:xfrm>
            <a:off x="2551749" y="133295"/>
            <a:ext cx="4080602" cy="10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 anchor="ctr">
            <a:normAutofit/>
          </a:bodyPr>
          <a:lstStyle>
            <a:lvl1pPr algn="ctr">
              <a:defRPr sz="3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b="0" dirty="0"/>
              <a:t>CONCLUSIONES</a:t>
            </a:r>
            <a:endParaRPr lang="es-ES" b="0" dirty="0"/>
          </a:p>
        </p:txBody>
      </p:sp>
      <p:pic>
        <p:nvPicPr>
          <p:cNvPr id="199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34" y="242599"/>
            <a:ext cx="1728827" cy="872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9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Primeros seis años de experiencia en la consolidación de un programa de cirugía torácica robótica</vt:lpstr>
      <vt:lpstr>INTRODUCCIÓN</vt:lpstr>
      <vt:lpstr>Objetivo </vt:lpstr>
      <vt:lpstr>Metodología</vt:lpstr>
      <vt:lpstr>Presentación de PowerPoint</vt:lpstr>
      <vt:lpstr>Objetivo </vt:lpstr>
      <vt:lpstr>Metodología</vt:lpstr>
      <vt:lpstr>Metodología</vt:lpstr>
      <vt:lpstr>Metodología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58</cp:revision>
  <dcterms:modified xsi:type="dcterms:W3CDTF">2026-03-02T19:18:03Z</dcterms:modified>
</cp:coreProperties>
</file>