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7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notesSlides/notesSlide8.xml" ContentType="application/vnd.openxmlformats-officedocument.presentationml.notesSlide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notesSlides/notesSlide9.xml" ContentType="application/vnd.openxmlformats-officedocument.presentationml.notesSlide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notesSlides/notesSlide10.xml" ContentType="application/vnd.openxmlformats-officedocument.presentationml.notesSlide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notesSlides/notesSlide11.xml" ContentType="application/vnd.openxmlformats-officedocument.presentationml.notesSlide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notesSlides/notesSlide12.xml" ContentType="application/vnd.openxmlformats-officedocument.presentationml.notesSlide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notesSlides/notesSlide13.xml" ContentType="application/vnd.openxmlformats-officedocument.presentationml.notesSlide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notesSlides/notesSlide14.xml" ContentType="application/vnd.openxmlformats-officedocument.presentationml.notesSlide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79" r:id="rId3"/>
    <p:sldId id="301" r:id="rId4"/>
    <p:sldId id="303" r:id="rId5"/>
    <p:sldId id="304" r:id="rId6"/>
    <p:sldId id="307" r:id="rId7"/>
    <p:sldId id="316" r:id="rId8"/>
    <p:sldId id="310" r:id="rId9"/>
    <p:sldId id="309" r:id="rId10"/>
    <p:sldId id="318" r:id="rId11"/>
    <p:sldId id="317" r:id="rId12"/>
    <p:sldId id="312" r:id="rId13"/>
    <p:sldId id="315" r:id="rId14"/>
    <p:sldId id="313" r:id="rId15"/>
    <p:sldId id="281" r:id="rId16"/>
    <p:sldId id="314" r:id="rId17"/>
    <p:sldId id="302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4FC"/>
    <a:srgbClr val="C7E0E3"/>
    <a:srgbClr val="AF2727"/>
    <a:srgbClr val="9ABCF8"/>
    <a:srgbClr val="558EF5"/>
    <a:srgbClr val="6598F6"/>
    <a:srgbClr val="8687AC"/>
    <a:srgbClr val="8FA0C9"/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188" autoAdjust="0"/>
  </p:normalViewPr>
  <p:slideViewPr>
    <p:cSldViewPr snapToGrid="0">
      <p:cViewPr varScale="1">
        <p:scale>
          <a:sx n="53" d="100"/>
          <a:sy n="53" d="100"/>
        </p:scale>
        <p:origin x="11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18.2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271 1800 24533,'-270'-1800'0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18.2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271 1800 24533,'-270'-1800'0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18.24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271 1800 24533,'-270'-1800'0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1:57:14.2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17 24373,'590'-17'0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1T20:40:24.35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24575,'373'19'0,"-317"-16"0,65-4 0,44 2 0,-147 3-1365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1T20:40:27.1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23 24575,'169'21'0,"200"-2"0,-279-22 0,-1-4 0,131-28 0,-190 29-455,0 1 0,58-1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3.8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3 578 24575,'0'-35'0,"-2"24"0,2-1 0,0 0 0,0 0 0,1 1 0,1-1 0,0 0 0,0 1 0,1-1 0,4-10 0,34-76 0,-36 88 0,-1 0 0,0 0 0,0-1 0,-1 1 0,0-1 0,1-18 0,-2 21 0,0 0 0,1-1 0,0 1 0,5-10 0,4-15 0,6-13 0,-14 38 0,0 0 0,-1-1 0,0 1 0,0 0 0,-1-1 0,-1 0 0,2-16 0,-3 13-1365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08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47 179 24575,'0'-2'0,"0"-2"0,0-4 0,0-1 0,0-4 0,-2-1 0,-2 0 0,-1-1 0,0 1 0,0 1 0,0 1 0,1 0 0,-1 2 0,0 1 0,2 0 0,1-1 0,0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6.5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7.5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29.43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0.45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3.6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4.7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7.5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8.20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39.8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0.64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8:41.7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4.13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5.34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0:29:06.5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8F621-49AA-4810-9161-62EA030F2663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C4F83-AC5A-4BD6-9328-6FEA101D05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726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8440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Patología infrecuente secundaria a procedimientos cardiacos, esofágicos, en segundo lugar secundario a procesos odontógenos o faríngeos (MDN) </a:t>
            </a:r>
            <a:r>
              <a:rPr lang="es-ES" dirty="0" err="1"/>
              <a:t>facilicitada</a:t>
            </a:r>
            <a:r>
              <a:rPr lang="es-ES" dirty="0"/>
              <a:t> o beneficiada por comorbilidades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0479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67753-2062-E1B9-BB98-A15AB078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53F936E-5A1E-B2B8-B20B-E2F3CC3290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82043E4-3A1B-6A29-F006-98EA5B9A4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Patología infrecuente secundaria a procedimientos cardiacos, esofágicos, en segundo lugar secundario a procesos odontógenos o faríngeos (MDN) </a:t>
            </a:r>
            <a:r>
              <a:rPr lang="es-ES" dirty="0" err="1"/>
              <a:t>facilicitada</a:t>
            </a:r>
            <a:r>
              <a:rPr lang="es-ES" dirty="0"/>
              <a:t> o beneficiada por comorbilidades 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E3CB2C-B029-25A2-9262-F1D0BDC97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0634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B6FCF-776D-2ABE-C9EA-3DCFB9188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C929217-996A-07D3-437D-47ED7BABA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9410CC9-B7DF-F0D0-BD12-C0F159CB8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A736DD-AC99-2EE2-1335-C23123C18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810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FF357-BBE5-5F6D-4F64-055512DFA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A392327-76A5-4895-FDAF-B02C47373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853636C-8D41-4989-9C03-5A7DA03D1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8B1968-D832-DFA7-4CDC-111F30B17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4550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A96F1-842F-AE3B-8609-695FCB00F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7BD136E-0779-9DBB-D3AB-15B5B6451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ED1311D-60B5-A929-4AD5-476F6F46B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72F9D7-4D67-870C-60F0-996547B7D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802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830DC-C844-1B6F-C132-46F059208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FF09C0A-F4AF-4D24-790D-EE939D0D7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B3BFE45-934E-B176-12B1-6089DDBD0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“Las variables epidemiológicas y radiológicas, incluyendo sexo, origen y extensión en TC, no mostraron asociación significativa con la mortalidad.”</a:t>
            </a:r>
            <a:endParaRPr lang="es-ES" b="1" dirty="0"/>
          </a:p>
          <a:p>
            <a:endParaRPr lang="es-ES" b="1" dirty="0"/>
          </a:p>
          <a:p>
            <a:endParaRPr lang="es-ES" b="1" dirty="0"/>
          </a:p>
          <a:p>
            <a:r>
              <a:rPr lang="es-ES" b="1" dirty="0"/>
              <a:t>-Extensión en TC</a:t>
            </a:r>
          </a:p>
          <a:p>
            <a:r>
              <a:rPr lang="es-ES" dirty="0"/>
              <a:t>Supracarinal 64,7%</a:t>
            </a:r>
          </a:p>
          <a:p>
            <a:r>
              <a:rPr lang="es-ES" dirty="0"/>
              <a:t>Sin impacto en mortalidad (p=0,465)</a:t>
            </a:r>
          </a:p>
          <a:p>
            <a:r>
              <a:rPr lang="es-ES" dirty="0"/>
              <a:t>Esto es interesante porque clásicamente se asocia extensión infracarinal con peor pronóstico.</a:t>
            </a:r>
          </a:p>
          <a:p>
            <a:r>
              <a:rPr lang="es-ES" dirty="0"/>
              <a:t>Frase útil:</a:t>
            </a:r>
          </a:p>
          <a:p>
            <a:r>
              <a:rPr lang="es-ES" dirty="0"/>
              <a:t>“La extensión radiológica no se asoció a mayor mortalidad en nuestra serie.”</a:t>
            </a:r>
          </a:p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D14B35-5A2A-72F7-4C6D-AE91447BEE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541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3E530-FE0F-4132-A11D-4AFEC2EF8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19E32BB-AA9E-1D09-E571-E1DB6B9EB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B4CA631-FD76-33ED-DC3F-399DF64E0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01CA01-D4A3-5812-F4CA-9B64D3AAB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6757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13514-4774-BAFB-5C48-404930899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D75F5CD-9E44-0491-4D12-14E741F3D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5F59072-CF34-9911-E978-5C2E1A323B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E67971-26D5-1D65-8537-078642A69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910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6D23D-E596-C55F-3051-25ACE717D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4BEA581-9290-068C-9FA9-223996964B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A79EDC9-06FF-BEA4-01DB-93421CFF0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dirty="0"/>
              <a:t>“La elevada tasa de reintervención no se asoció a mayor mortalidad.”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AC7E22C-D02F-BEE9-DEA8-EC497B38F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298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E7ADA-D64A-D6F0-E50A-D3158EE59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E0C589F-2830-06BF-27B9-FB2B44B6B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F6F53E9-5AFF-D606-6B10-DB5A8BAC3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5B46DFB-B4A5-2C65-9E87-683ECDF4E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563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537A5-ACD9-E8CB-422B-5793F4AAE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648481C-8743-0C48-BC46-3E1DDED20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7B9D72D-5734-7CA3-1FCF-152F91ADB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Shock séptico</a:t>
            </a:r>
            <a:endParaRPr lang="es-ES" dirty="0"/>
          </a:p>
          <a:p>
            <a:pPr lvl="1"/>
            <a:r>
              <a:rPr lang="es-ES" dirty="0"/>
              <a:t>OR: 4.29</a:t>
            </a:r>
          </a:p>
          <a:p>
            <a:pPr lvl="1"/>
            <a:r>
              <a:rPr lang="es-ES" dirty="0"/>
              <a:t>IC 95%: 0.96–19.18</a:t>
            </a:r>
          </a:p>
          <a:p>
            <a:pPr lvl="1"/>
            <a:r>
              <a:rPr lang="es-ES" dirty="0"/>
              <a:t>p = 0.057</a:t>
            </a:r>
            <a:br>
              <a:rPr lang="es-ES" dirty="0"/>
            </a:br>
            <a:r>
              <a:rPr lang="es-ES" dirty="0"/>
              <a:t>👉 No alcanza significación en el univariante,</a:t>
            </a:r>
            <a:br>
              <a:rPr lang="es-ES" dirty="0"/>
            </a:br>
            <a:r>
              <a:rPr lang="es-ES" dirty="0"/>
              <a:t>pero sabemos por tu análisis que es el </a:t>
            </a:r>
            <a:r>
              <a:rPr lang="es-ES" b="1" dirty="0"/>
              <a:t>único predictor independiente en el multivariante</a:t>
            </a:r>
            <a:r>
              <a:rPr lang="es-ES" dirty="0"/>
              <a:t>.</a:t>
            </a:r>
          </a:p>
          <a:p>
            <a:r>
              <a:rPr lang="es-ES" dirty="0"/>
              <a:t>Esto es clave narrativamente:</a:t>
            </a:r>
          </a:p>
          <a:p>
            <a:r>
              <a:rPr lang="es-ES" dirty="0"/>
              <a:t>Aunque en el análisis univariante no alcanzó significación estadística, el shock séptico fue el único predictor independiente en el modelo multivariado.</a:t>
            </a:r>
          </a:p>
          <a:p>
            <a:endParaRPr lang="es-ES" dirty="0"/>
          </a:p>
          <a:p>
            <a:endParaRPr lang="es-ES" dirty="0"/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s-ES" dirty="0"/>
              <a:t>“En nuestra serie, la mortalidad no dependió tanto de la extensión anatómica o del abordaje quirúrgico, sino fundamentalmente del terreno del paciente y del desarrollo de shock séptico.”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es-ES" dirty="0"/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s-ES" dirty="0"/>
              <a:t>MEJOR : La mortalidad depende más del perfil clínico del paciente que de la técnica quirúrgica.</a:t>
            </a:r>
          </a:p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BC285C4-48CB-414A-BCBE-5621222413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7270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83C9C-FEC4-0E1F-D473-55EB17510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4575D9E-6779-35D3-5060-051E2B566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4D940A9-EDDD-9689-C7A0-2A89DF530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dirty="0"/>
              <a:t>Shock séptico</a:t>
            </a:r>
            <a:endParaRPr lang="es-ES" dirty="0"/>
          </a:p>
          <a:p>
            <a:pPr lvl="1"/>
            <a:r>
              <a:rPr lang="es-ES" dirty="0"/>
              <a:t>OR: 4.29</a:t>
            </a:r>
          </a:p>
          <a:p>
            <a:pPr lvl="1"/>
            <a:r>
              <a:rPr lang="es-ES" dirty="0"/>
              <a:t>IC 95%: 0.96–19.18</a:t>
            </a:r>
          </a:p>
          <a:p>
            <a:pPr lvl="1"/>
            <a:r>
              <a:rPr lang="es-ES" dirty="0"/>
              <a:t>p = 0.057</a:t>
            </a:r>
            <a:br>
              <a:rPr lang="es-ES" dirty="0"/>
            </a:br>
            <a:r>
              <a:rPr lang="es-ES" dirty="0"/>
              <a:t>👉 No alcanza significación en el univariante,</a:t>
            </a:r>
            <a:br>
              <a:rPr lang="es-ES" dirty="0"/>
            </a:br>
            <a:r>
              <a:rPr lang="es-ES" dirty="0"/>
              <a:t>pero sabemos por tu análisis que es el </a:t>
            </a:r>
            <a:r>
              <a:rPr lang="es-ES" b="1" dirty="0"/>
              <a:t>único predictor independiente en el multivariante</a:t>
            </a:r>
            <a:r>
              <a:rPr lang="es-ES" dirty="0"/>
              <a:t>.</a:t>
            </a:r>
          </a:p>
          <a:p>
            <a:r>
              <a:rPr lang="es-ES" dirty="0"/>
              <a:t>Esto es clave narrativamente:</a:t>
            </a:r>
          </a:p>
          <a:p>
            <a:r>
              <a:rPr lang="es-ES" dirty="0"/>
              <a:t>Aunque en el análisis univariante no alcanzó significación estadística, el shock séptico fue el único predictor independiente en el modelo multivariado.</a:t>
            </a:r>
          </a:p>
          <a:p>
            <a:endParaRPr lang="es-ES" dirty="0"/>
          </a:p>
          <a:p>
            <a:endParaRPr lang="es-ES" dirty="0"/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s-ES" dirty="0"/>
              <a:t>“En nuestra serie, la mortalidad no dependió tanto de la extensión anatómica o del abordaje quirúrgico, sino fundamentalmente del terreno del paciente y del desarrollo de shock séptico.”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es-ES" dirty="0"/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s-ES" dirty="0"/>
              <a:t>MEJOR : La mortalidad depende más del perfil clínico del paciente que de la técnica quirúrgica.</a:t>
            </a:r>
          </a:p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F7D3B3-13FA-77F0-E56C-2A023CB82D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6456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02F40-B445-CC86-E378-6576747E4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7773492-7979-E535-7C40-84F95788C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D89B064-3E48-1F75-0704-B3F9B19B6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altLang="es-ES" sz="1000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Descenso precoz y estabilización posterior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altLang="es-ES" sz="1000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IC amplio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ES" altLang="es-ES" sz="10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sz="1000" dirty="0"/>
              <a:t>“La mayor parte de los eventos se concentraron en los primeros años de seguimiento, luego mostró una estabilización posterior </a:t>
            </a:r>
            <a:endParaRPr lang="es-ES" altLang="es-ES" sz="1000" b="1" kern="12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s-ES" dirty="0"/>
          </a:p>
          <a:p>
            <a:pPr marL="171450" indent="-171450">
              <a:buFontTx/>
              <a:buChar char="-"/>
            </a:pPr>
            <a:r>
              <a:rPr lang="es-ES" dirty="0"/>
              <a:t>“La estabilización posterior de la curva sugiere el efecto combinado de la experiencia acumulada y la optimización del manejo multidisciplinar.”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C912DF-3AB2-A0B8-1825-94CD2DBBE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85478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0231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1EE4-66B6-CDE5-6818-4BD7188F6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F5C76B8-D6D4-87C4-B59B-A33BE12B3E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D8B86C0-D85B-B746-C8F5-AACCE7A0F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62E96F-301F-B1A9-18C9-B6A409AEF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723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57D7-9B0E-C40D-61DB-AF0980925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9F00D39-A045-0D54-FBFA-CF7330022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B04CD9C-1F35-26CE-9725-AC53B5D9C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4DC904-2D47-2BE7-ABDC-CF8A41BE44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70902-8179-814C-9AE6-DA7817686BF6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5357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9E773-F17C-8EC8-E947-E0A93A9A7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D00494-46C1-AD9B-0C30-05BEED4222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399457-D678-FA74-CDA5-3F9C1C87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512455-9AC9-B7E5-2AD4-689499E2A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31F9B0-CBA8-A1A2-53F0-D2085BA39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60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402DC-ED30-3A32-85CB-EA90BCE45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F7ED1A-1E81-1B89-6FFF-FD8D14892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AB1320-232A-CBFC-585F-6C156553C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C2CD72-CBBE-C1C8-4B28-AE92C38B5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9D163F-9C60-EF89-C8E3-8784E885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8352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49D7A5-B064-99C8-D3A1-652A933C0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A5A911-28DE-8075-1F94-0694E12F4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077BF4-841F-B69B-88C3-836D3C1D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1BE51A-B561-E458-8C03-961944FCB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74FA5E-7D01-1BDF-9FA4-04444A710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272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567914-90C6-50B2-F14A-7E58B647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00F57C-767C-023F-0776-64E3FC445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10F073-216F-2F9A-586C-F33467613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605CAE-5A1B-4753-C4A6-51C88E796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12D030A-AFA6-108A-C1EB-4ED97FC77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598657-385B-033C-5C9C-55DB4CC3A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46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F5916-FF1A-50D1-B8F9-47612AE20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6DF06C-0BC1-43C2-0FCD-EB8D2AF05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4B3C7D-3958-A37F-30B0-9D0DDAEBE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B132BB-0ACC-CBDC-88B7-0435170C6C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06BE4FC-50AE-582E-BE24-2C35C84EC2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79A10D-C0DC-4876-BD8B-8C40E9E52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2BCB29-C335-72B1-4D06-E303C096A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5BC214-FC3E-905E-8DA9-69FAAD09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66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6A8475-A375-88CB-3CB5-386B6D75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41C69BC-E314-727E-76FD-1C3F7040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51AFC9-103F-5845-03B2-538A0BDC7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528C83-1D08-BC95-70B9-73839B6C1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490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DB55D09-1690-064F-9473-6949D32B0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73FBA23-AFF8-B643-2204-D32F1BC06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BC41E5-D498-4C73-2E97-2B2A32C64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1296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C588F-37C8-D1F3-D906-AFA92459B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63A88C-5BA8-E019-2310-DFA6BF26E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F28CF7-9C48-2CC2-4AC4-34EEEDF7C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DF44D2-1C1E-1FD1-6F12-49AEE3433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5E9212-516E-61CC-5BEA-005A89DAA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02693D-AEB7-3409-E279-7AA12262C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341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93FCB-6891-0037-2022-70F11873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C7920CE-5038-4ECA-0FF7-C2227EBAFF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CDE146-308D-27C4-EDCE-4B0760D0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C3424F-7BE4-1213-4A4D-729DB0558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4D01E6-B76C-7D75-3439-393C3DAD6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31653C-0D45-FCE9-7BC7-013022554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383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4FCA21-A954-D2F5-7DDF-9E309D03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A3C0D9-5A42-6CF2-F123-DF3B6D143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2765DD-6D2C-FD52-B0C5-13B39283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4B12E-FE68-951B-943A-AC21E3DA6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977FC0-1135-5890-4646-DF3879AB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5730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2A964CE-D6D8-9D15-1338-C7170C27BB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1C80BF-9FA2-B07B-AF05-FC3A37284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F9935B-D6E4-4ECF-3B09-53A363B32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8E4B9-3DC6-81FA-D1BB-A65C9848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3157C8-7CB8-DE5C-B226-97D350A5B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791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FDAA00C-0A3A-BE84-DDB8-8B049D463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0D62D9-112D-553F-535C-46C3BA90D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7778EE-BB9C-32FA-24AE-7B35CF9D61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CDFBB4-33C8-4DD8-AA3E-7BD119EA164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23614E-3DF6-7AB8-45F4-2AC143027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6B3B9D-5FE0-1065-3808-13AD1FC2F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7A7A82-B8C8-42C1-BA39-1CD15152AB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588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customXml" Target="../ink/ink4.xml"/><Relationship Id="rId18" Type="http://schemas.openxmlformats.org/officeDocument/2006/relationships/customXml" Target="../ink/ink8.xml"/><Relationship Id="rId26" Type="http://schemas.openxmlformats.org/officeDocument/2006/relationships/customXml" Target="../ink/ink16.xml"/><Relationship Id="rId3" Type="http://schemas.openxmlformats.org/officeDocument/2006/relationships/image" Target="../media/image1.png"/><Relationship Id="rId21" Type="http://schemas.openxmlformats.org/officeDocument/2006/relationships/customXml" Target="../ink/ink11.xml"/><Relationship Id="rId7" Type="http://schemas.openxmlformats.org/officeDocument/2006/relationships/customXml" Target="../ink/ink1.xml"/><Relationship Id="rId12" Type="http://schemas.openxmlformats.org/officeDocument/2006/relationships/image" Target="../media/image13.png"/><Relationship Id="rId17" Type="http://schemas.openxmlformats.org/officeDocument/2006/relationships/customXml" Target="../ink/ink7.xml"/><Relationship Id="rId25" Type="http://schemas.openxmlformats.org/officeDocument/2006/relationships/customXml" Target="../ink/ink15.xml"/><Relationship Id="rId2" Type="http://schemas.openxmlformats.org/officeDocument/2006/relationships/notesSlide" Target="../notesSlides/notesSlide6.xml"/><Relationship Id="rId16" Type="http://schemas.openxmlformats.org/officeDocument/2006/relationships/customXml" Target="../ink/ink6.xml"/><Relationship Id="rId20" Type="http://schemas.openxmlformats.org/officeDocument/2006/relationships/customXml" Target="../ink/ink10.xml"/><Relationship Id="rId29" Type="http://schemas.openxmlformats.org/officeDocument/2006/relationships/customXml" Target="../ink/ink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customXml" Target="../ink/ink3.xml"/><Relationship Id="rId24" Type="http://schemas.openxmlformats.org/officeDocument/2006/relationships/customXml" Target="../ink/ink14.xml"/><Relationship Id="rId5" Type="http://schemas.openxmlformats.org/officeDocument/2006/relationships/image" Target="../media/image2.png"/><Relationship Id="rId15" Type="http://schemas.openxmlformats.org/officeDocument/2006/relationships/customXml" Target="../ink/ink5.xml"/><Relationship Id="rId23" Type="http://schemas.openxmlformats.org/officeDocument/2006/relationships/customXml" Target="../ink/ink13.xml"/><Relationship Id="rId28" Type="http://schemas.openxmlformats.org/officeDocument/2006/relationships/customXml" Target="../ink/ink18.xml"/><Relationship Id="rId10" Type="http://schemas.openxmlformats.org/officeDocument/2006/relationships/image" Target="../media/image12.png"/><Relationship Id="rId19" Type="http://schemas.openxmlformats.org/officeDocument/2006/relationships/customXml" Target="../ink/ink9.xml"/><Relationship Id="rId4" Type="http://schemas.openxmlformats.org/officeDocument/2006/relationships/image" Target="../media/image3.png"/><Relationship Id="rId9" Type="http://schemas.openxmlformats.org/officeDocument/2006/relationships/customXml" Target="../ink/ink2.xml"/><Relationship Id="rId14" Type="http://schemas.openxmlformats.org/officeDocument/2006/relationships/image" Target="../media/image14.png"/><Relationship Id="rId22" Type="http://schemas.openxmlformats.org/officeDocument/2006/relationships/customXml" Target="../ink/ink12.xml"/><Relationship Id="rId27" Type="http://schemas.openxmlformats.org/officeDocument/2006/relationships/customXml" Target="../ink/ink17.xml"/><Relationship Id="rId30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customXml" Target="../ink/ink28.xml"/><Relationship Id="rId26" Type="http://schemas.openxmlformats.org/officeDocument/2006/relationships/customXml" Target="../ink/ink36.xml"/><Relationship Id="rId3" Type="http://schemas.openxmlformats.org/officeDocument/2006/relationships/image" Target="../media/image1.png"/><Relationship Id="rId21" Type="http://schemas.openxmlformats.org/officeDocument/2006/relationships/customXml" Target="../ink/ink31.xml"/><Relationship Id="rId34" Type="http://schemas.openxmlformats.org/officeDocument/2006/relationships/image" Target="../media/image23.png"/><Relationship Id="rId7" Type="http://schemas.openxmlformats.org/officeDocument/2006/relationships/image" Target="../media/image16.png"/><Relationship Id="rId12" Type="http://schemas.openxmlformats.org/officeDocument/2006/relationships/customXml" Target="../ink/ink23.xml"/><Relationship Id="rId17" Type="http://schemas.openxmlformats.org/officeDocument/2006/relationships/customXml" Target="../ink/ink27.xml"/><Relationship Id="rId25" Type="http://schemas.openxmlformats.org/officeDocument/2006/relationships/customXml" Target="../ink/ink35.xml"/><Relationship Id="rId3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26.xml"/><Relationship Id="rId20" Type="http://schemas.openxmlformats.org/officeDocument/2006/relationships/customXml" Target="../ink/ink30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.xml"/><Relationship Id="rId11" Type="http://schemas.openxmlformats.org/officeDocument/2006/relationships/image" Target="../media/image18.png"/><Relationship Id="rId24" Type="http://schemas.openxmlformats.org/officeDocument/2006/relationships/customXml" Target="../ink/ink34.xml"/><Relationship Id="rId32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customXml" Target="../ink/ink25.xml"/><Relationship Id="rId23" Type="http://schemas.openxmlformats.org/officeDocument/2006/relationships/customXml" Target="../ink/ink33.xml"/><Relationship Id="rId28" Type="http://schemas.openxmlformats.org/officeDocument/2006/relationships/customXml" Target="../ink/ink38.xml"/><Relationship Id="rId10" Type="http://schemas.openxmlformats.org/officeDocument/2006/relationships/customXml" Target="../ink/ink22.xml"/><Relationship Id="rId19" Type="http://schemas.openxmlformats.org/officeDocument/2006/relationships/customXml" Target="../ink/ink29.xml"/><Relationship Id="rId31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7.png"/><Relationship Id="rId14" Type="http://schemas.openxmlformats.org/officeDocument/2006/relationships/customXml" Target="../ink/ink24.xml"/><Relationship Id="rId22" Type="http://schemas.openxmlformats.org/officeDocument/2006/relationships/customXml" Target="../ink/ink32.xml"/><Relationship Id="rId27" Type="http://schemas.openxmlformats.org/officeDocument/2006/relationships/customXml" Target="../ink/ink37.xml"/><Relationship Id="rId30" Type="http://schemas.openxmlformats.org/officeDocument/2006/relationships/image" Target="../media/image20.png"/><Relationship Id="rId8" Type="http://schemas.openxmlformats.org/officeDocument/2006/relationships/customXml" Target="../ink/ink2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customXml" Target="../ink/ink47.xml"/><Relationship Id="rId26" Type="http://schemas.openxmlformats.org/officeDocument/2006/relationships/customXml" Target="../ink/ink55.xml"/><Relationship Id="rId39" Type="http://schemas.openxmlformats.org/officeDocument/2006/relationships/image" Target="../media/image27.png"/><Relationship Id="rId21" Type="http://schemas.openxmlformats.org/officeDocument/2006/relationships/customXml" Target="../ink/ink50.xml"/><Relationship Id="rId34" Type="http://schemas.openxmlformats.org/officeDocument/2006/relationships/image" Target="../media/image230.png"/><Relationship Id="rId7" Type="http://schemas.openxmlformats.org/officeDocument/2006/relationships/image" Target="../media/image160.png"/><Relationship Id="rId12" Type="http://schemas.openxmlformats.org/officeDocument/2006/relationships/customXml" Target="../ink/ink42.xml"/><Relationship Id="rId17" Type="http://schemas.openxmlformats.org/officeDocument/2006/relationships/customXml" Target="../ink/ink46.xml"/><Relationship Id="rId25" Type="http://schemas.openxmlformats.org/officeDocument/2006/relationships/customXml" Target="../ink/ink54.xml"/><Relationship Id="rId33" Type="http://schemas.openxmlformats.org/officeDocument/2006/relationships/customXml" Target="../ink/ink58.xml"/><Relationship Id="rId38" Type="http://schemas.openxmlformats.org/officeDocument/2006/relationships/customXml" Target="../ink/ink60.xml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45.xml"/><Relationship Id="rId20" Type="http://schemas.openxmlformats.org/officeDocument/2006/relationships/customXml" Target="../ink/ink49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9.xml"/><Relationship Id="rId11" Type="http://schemas.openxmlformats.org/officeDocument/2006/relationships/image" Target="../media/image180.png"/><Relationship Id="rId24" Type="http://schemas.openxmlformats.org/officeDocument/2006/relationships/customXml" Target="../ink/ink53.xml"/><Relationship Id="rId32" Type="http://schemas.openxmlformats.org/officeDocument/2006/relationships/image" Target="../media/image24.jfif"/><Relationship Id="rId37" Type="http://schemas.openxmlformats.org/officeDocument/2006/relationships/image" Target="../media/image26.png"/><Relationship Id="rId5" Type="http://schemas.openxmlformats.org/officeDocument/2006/relationships/image" Target="../media/image2.png"/><Relationship Id="rId15" Type="http://schemas.openxmlformats.org/officeDocument/2006/relationships/customXml" Target="../ink/ink44.xml"/><Relationship Id="rId23" Type="http://schemas.openxmlformats.org/officeDocument/2006/relationships/customXml" Target="../ink/ink52.xml"/><Relationship Id="rId28" Type="http://schemas.openxmlformats.org/officeDocument/2006/relationships/customXml" Target="../ink/ink57.xml"/><Relationship Id="rId36" Type="http://schemas.openxmlformats.org/officeDocument/2006/relationships/customXml" Target="../ink/ink59.xml"/><Relationship Id="rId10" Type="http://schemas.openxmlformats.org/officeDocument/2006/relationships/customXml" Target="../ink/ink41.xml"/><Relationship Id="rId19" Type="http://schemas.openxmlformats.org/officeDocument/2006/relationships/customXml" Target="../ink/ink48.xml"/><Relationship Id="rId31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70.png"/><Relationship Id="rId14" Type="http://schemas.openxmlformats.org/officeDocument/2006/relationships/customXml" Target="../ink/ink43.xml"/><Relationship Id="rId22" Type="http://schemas.openxmlformats.org/officeDocument/2006/relationships/customXml" Target="../ink/ink51.xml"/><Relationship Id="rId27" Type="http://schemas.openxmlformats.org/officeDocument/2006/relationships/customXml" Target="../ink/ink56.xml"/><Relationship Id="rId30" Type="http://schemas.openxmlformats.org/officeDocument/2006/relationships/image" Target="../media/image20.png"/><Relationship Id="rId35" Type="http://schemas.openxmlformats.org/officeDocument/2006/relationships/image" Target="../media/image25.jfif"/><Relationship Id="rId8" Type="http://schemas.openxmlformats.org/officeDocument/2006/relationships/customXml" Target="../ink/ink40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2.xml"/><Relationship Id="rId13" Type="http://schemas.openxmlformats.org/officeDocument/2006/relationships/customXml" Target="../ink/ink65.xml"/><Relationship Id="rId18" Type="http://schemas.openxmlformats.org/officeDocument/2006/relationships/customXml" Target="../ink/ink70.xml"/><Relationship Id="rId26" Type="http://schemas.openxmlformats.org/officeDocument/2006/relationships/customXml" Target="../ink/ink78.xml"/><Relationship Id="rId3" Type="http://schemas.openxmlformats.org/officeDocument/2006/relationships/image" Target="../media/image1.png"/><Relationship Id="rId21" Type="http://schemas.openxmlformats.org/officeDocument/2006/relationships/customXml" Target="../ink/ink73.xml"/><Relationship Id="rId7" Type="http://schemas.openxmlformats.org/officeDocument/2006/relationships/image" Target="../media/image170.png"/><Relationship Id="rId12" Type="http://schemas.openxmlformats.org/officeDocument/2006/relationships/customXml" Target="../ink/ink64.xml"/><Relationship Id="rId17" Type="http://schemas.openxmlformats.org/officeDocument/2006/relationships/customXml" Target="../ink/ink69.xml"/><Relationship Id="rId25" Type="http://schemas.openxmlformats.org/officeDocument/2006/relationships/customXml" Target="../ink/ink77.xml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68.xml"/><Relationship Id="rId20" Type="http://schemas.openxmlformats.org/officeDocument/2006/relationships/customXml" Target="../ink/ink72.xml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1.xml"/><Relationship Id="rId11" Type="http://schemas.openxmlformats.org/officeDocument/2006/relationships/image" Target="../media/image14.png"/><Relationship Id="rId24" Type="http://schemas.openxmlformats.org/officeDocument/2006/relationships/customXml" Target="../ink/ink76.xml"/><Relationship Id="rId5" Type="http://schemas.openxmlformats.org/officeDocument/2006/relationships/image" Target="../media/image2.png"/><Relationship Id="rId15" Type="http://schemas.openxmlformats.org/officeDocument/2006/relationships/customXml" Target="../ink/ink67.xml"/><Relationship Id="rId23" Type="http://schemas.openxmlformats.org/officeDocument/2006/relationships/customXml" Target="../ink/ink75.xml"/><Relationship Id="rId28" Type="http://schemas.openxmlformats.org/officeDocument/2006/relationships/image" Target="../media/image28.png"/><Relationship Id="rId10" Type="http://schemas.openxmlformats.org/officeDocument/2006/relationships/customXml" Target="../ink/ink63.xml"/><Relationship Id="rId19" Type="http://schemas.openxmlformats.org/officeDocument/2006/relationships/customXml" Target="../ink/ink71.xml"/><Relationship Id="rId4" Type="http://schemas.openxmlformats.org/officeDocument/2006/relationships/image" Target="../media/image3.png"/><Relationship Id="rId9" Type="http://schemas.openxmlformats.org/officeDocument/2006/relationships/image" Target="../media/image180.png"/><Relationship Id="rId14" Type="http://schemas.openxmlformats.org/officeDocument/2006/relationships/customXml" Target="../ink/ink66.xml"/><Relationship Id="rId22" Type="http://schemas.openxmlformats.org/officeDocument/2006/relationships/customXml" Target="../ink/ink74.xml"/><Relationship Id="rId27" Type="http://schemas.openxmlformats.org/officeDocument/2006/relationships/image" Target="../media/image11.png"/><Relationship Id="rId30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80.xml"/><Relationship Id="rId13" Type="http://schemas.openxmlformats.org/officeDocument/2006/relationships/customXml" Target="../ink/ink83.xml"/><Relationship Id="rId18" Type="http://schemas.openxmlformats.org/officeDocument/2006/relationships/customXml" Target="../ink/ink88.xml"/><Relationship Id="rId26" Type="http://schemas.openxmlformats.org/officeDocument/2006/relationships/customXml" Target="../ink/ink96.xml"/><Relationship Id="rId3" Type="http://schemas.openxmlformats.org/officeDocument/2006/relationships/image" Target="../media/image1.png"/><Relationship Id="rId21" Type="http://schemas.openxmlformats.org/officeDocument/2006/relationships/customXml" Target="../ink/ink91.xml"/><Relationship Id="rId7" Type="http://schemas.openxmlformats.org/officeDocument/2006/relationships/image" Target="../media/image17.png"/><Relationship Id="rId12" Type="http://schemas.openxmlformats.org/officeDocument/2006/relationships/customXml" Target="../ink/ink82.xml"/><Relationship Id="rId17" Type="http://schemas.openxmlformats.org/officeDocument/2006/relationships/customXml" Target="../ink/ink87.xml"/><Relationship Id="rId25" Type="http://schemas.openxmlformats.org/officeDocument/2006/relationships/customXml" Target="../ink/ink95.xml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86.xml"/><Relationship Id="rId20" Type="http://schemas.openxmlformats.org/officeDocument/2006/relationships/customXml" Target="../ink/ink90.xml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9.xml"/><Relationship Id="rId11" Type="http://schemas.openxmlformats.org/officeDocument/2006/relationships/image" Target="../media/image19.png"/><Relationship Id="rId24" Type="http://schemas.openxmlformats.org/officeDocument/2006/relationships/customXml" Target="../ink/ink94.xml"/><Relationship Id="rId5" Type="http://schemas.openxmlformats.org/officeDocument/2006/relationships/image" Target="../media/image2.png"/><Relationship Id="rId15" Type="http://schemas.openxmlformats.org/officeDocument/2006/relationships/customXml" Target="../ink/ink85.xml"/><Relationship Id="rId23" Type="http://schemas.openxmlformats.org/officeDocument/2006/relationships/customXml" Target="../ink/ink93.xml"/><Relationship Id="rId28" Type="http://schemas.openxmlformats.org/officeDocument/2006/relationships/image" Target="../media/image28.png"/><Relationship Id="rId10" Type="http://schemas.openxmlformats.org/officeDocument/2006/relationships/customXml" Target="../ink/ink81.xml"/><Relationship Id="rId19" Type="http://schemas.openxmlformats.org/officeDocument/2006/relationships/customXml" Target="../ink/ink89.xml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customXml" Target="../ink/ink84.xml"/><Relationship Id="rId22" Type="http://schemas.openxmlformats.org/officeDocument/2006/relationships/customXml" Target="../ink/ink92.xml"/><Relationship Id="rId27" Type="http://schemas.openxmlformats.org/officeDocument/2006/relationships/image" Target="../media/image11.png"/><Relationship Id="rId30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98.xml"/><Relationship Id="rId13" Type="http://schemas.openxmlformats.org/officeDocument/2006/relationships/customXml" Target="../ink/ink101.xml"/><Relationship Id="rId18" Type="http://schemas.openxmlformats.org/officeDocument/2006/relationships/customXml" Target="../ink/ink106.xml"/><Relationship Id="rId26" Type="http://schemas.openxmlformats.org/officeDocument/2006/relationships/customXml" Target="../ink/ink114.xml"/><Relationship Id="rId3" Type="http://schemas.openxmlformats.org/officeDocument/2006/relationships/image" Target="../media/image1.png"/><Relationship Id="rId21" Type="http://schemas.openxmlformats.org/officeDocument/2006/relationships/customXml" Target="../ink/ink109.xml"/><Relationship Id="rId7" Type="http://schemas.openxmlformats.org/officeDocument/2006/relationships/image" Target="../media/image17.png"/><Relationship Id="rId12" Type="http://schemas.openxmlformats.org/officeDocument/2006/relationships/customXml" Target="../ink/ink100.xml"/><Relationship Id="rId17" Type="http://schemas.openxmlformats.org/officeDocument/2006/relationships/customXml" Target="../ink/ink105.xml"/><Relationship Id="rId25" Type="http://schemas.openxmlformats.org/officeDocument/2006/relationships/customXml" Target="../ink/ink113.xml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104.xml"/><Relationship Id="rId20" Type="http://schemas.openxmlformats.org/officeDocument/2006/relationships/customXml" Target="../ink/ink108.xml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7.xml"/><Relationship Id="rId11" Type="http://schemas.openxmlformats.org/officeDocument/2006/relationships/image" Target="../media/image19.png"/><Relationship Id="rId24" Type="http://schemas.openxmlformats.org/officeDocument/2006/relationships/customXml" Target="../ink/ink112.xml"/><Relationship Id="rId5" Type="http://schemas.openxmlformats.org/officeDocument/2006/relationships/image" Target="../media/image2.png"/><Relationship Id="rId15" Type="http://schemas.openxmlformats.org/officeDocument/2006/relationships/customXml" Target="../ink/ink103.xml"/><Relationship Id="rId23" Type="http://schemas.openxmlformats.org/officeDocument/2006/relationships/customXml" Target="../ink/ink111.xml"/><Relationship Id="rId28" Type="http://schemas.openxmlformats.org/officeDocument/2006/relationships/image" Target="../media/image28.png"/><Relationship Id="rId10" Type="http://schemas.openxmlformats.org/officeDocument/2006/relationships/customXml" Target="../ink/ink99.xml"/><Relationship Id="rId19" Type="http://schemas.openxmlformats.org/officeDocument/2006/relationships/customXml" Target="../ink/ink107.xml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customXml" Target="../ink/ink102.xml"/><Relationship Id="rId22" Type="http://schemas.openxmlformats.org/officeDocument/2006/relationships/customXml" Target="../ink/ink110.xml"/><Relationship Id="rId27" Type="http://schemas.openxmlformats.org/officeDocument/2006/relationships/image" Target="../media/image11.png"/><Relationship Id="rId30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6.xml"/><Relationship Id="rId13" Type="http://schemas.openxmlformats.org/officeDocument/2006/relationships/customXml" Target="../ink/ink119.xml"/><Relationship Id="rId18" Type="http://schemas.openxmlformats.org/officeDocument/2006/relationships/customXml" Target="../ink/ink124.xml"/><Relationship Id="rId26" Type="http://schemas.openxmlformats.org/officeDocument/2006/relationships/customXml" Target="../ink/ink132.xml"/><Relationship Id="rId3" Type="http://schemas.openxmlformats.org/officeDocument/2006/relationships/image" Target="../media/image1.png"/><Relationship Id="rId21" Type="http://schemas.openxmlformats.org/officeDocument/2006/relationships/customXml" Target="../ink/ink127.xml"/><Relationship Id="rId7" Type="http://schemas.openxmlformats.org/officeDocument/2006/relationships/image" Target="../media/image17.png"/><Relationship Id="rId12" Type="http://schemas.openxmlformats.org/officeDocument/2006/relationships/customXml" Target="../ink/ink118.xml"/><Relationship Id="rId17" Type="http://schemas.openxmlformats.org/officeDocument/2006/relationships/customXml" Target="../ink/ink123.xml"/><Relationship Id="rId25" Type="http://schemas.openxmlformats.org/officeDocument/2006/relationships/customXml" Target="../ink/ink131.xml"/><Relationship Id="rId2" Type="http://schemas.openxmlformats.org/officeDocument/2006/relationships/notesSlide" Target="../notesSlides/notesSlide12.xml"/><Relationship Id="rId16" Type="http://schemas.openxmlformats.org/officeDocument/2006/relationships/customXml" Target="../ink/ink122.xml"/><Relationship Id="rId20" Type="http://schemas.openxmlformats.org/officeDocument/2006/relationships/customXml" Target="../ink/ink12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5.xml"/><Relationship Id="rId11" Type="http://schemas.openxmlformats.org/officeDocument/2006/relationships/image" Target="../media/image19.png"/><Relationship Id="rId24" Type="http://schemas.openxmlformats.org/officeDocument/2006/relationships/customXml" Target="../ink/ink130.xml"/><Relationship Id="rId5" Type="http://schemas.openxmlformats.org/officeDocument/2006/relationships/image" Target="../media/image2.png"/><Relationship Id="rId15" Type="http://schemas.openxmlformats.org/officeDocument/2006/relationships/customXml" Target="../ink/ink121.xml"/><Relationship Id="rId23" Type="http://schemas.openxmlformats.org/officeDocument/2006/relationships/customXml" Target="../ink/ink129.xml"/><Relationship Id="rId10" Type="http://schemas.openxmlformats.org/officeDocument/2006/relationships/customXml" Target="../ink/ink117.xml"/><Relationship Id="rId19" Type="http://schemas.openxmlformats.org/officeDocument/2006/relationships/customXml" Target="../ink/ink125.xml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customXml" Target="../ink/ink120.xml"/><Relationship Id="rId22" Type="http://schemas.openxmlformats.org/officeDocument/2006/relationships/customXml" Target="../ink/ink128.xml"/><Relationship Id="rId27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4.xml"/><Relationship Id="rId13" Type="http://schemas.openxmlformats.org/officeDocument/2006/relationships/customXml" Target="../ink/ink137.xml"/><Relationship Id="rId18" Type="http://schemas.openxmlformats.org/officeDocument/2006/relationships/customXml" Target="../ink/ink142.xml"/><Relationship Id="rId26" Type="http://schemas.openxmlformats.org/officeDocument/2006/relationships/customXml" Target="../ink/ink150.xml"/><Relationship Id="rId3" Type="http://schemas.openxmlformats.org/officeDocument/2006/relationships/image" Target="../media/image1.png"/><Relationship Id="rId21" Type="http://schemas.openxmlformats.org/officeDocument/2006/relationships/customXml" Target="../ink/ink145.xml"/><Relationship Id="rId7" Type="http://schemas.openxmlformats.org/officeDocument/2006/relationships/image" Target="../media/image17.png"/><Relationship Id="rId12" Type="http://schemas.openxmlformats.org/officeDocument/2006/relationships/customXml" Target="../ink/ink136.xml"/><Relationship Id="rId17" Type="http://schemas.openxmlformats.org/officeDocument/2006/relationships/customXml" Target="../ink/ink141.xml"/><Relationship Id="rId25" Type="http://schemas.openxmlformats.org/officeDocument/2006/relationships/customXml" Target="../ink/ink149.xml"/><Relationship Id="rId2" Type="http://schemas.openxmlformats.org/officeDocument/2006/relationships/notesSlide" Target="../notesSlides/notesSlide13.xml"/><Relationship Id="rId16" Type="http://schemas.openxmlformats.org/officeDocument/2006/relationships/customXml" Target="../ink/ink140.xml"/><Relationship Id="rId20" Type="http://schemas.openxmlformats.org/officeDocument/2006/relationships/customXml" Target="../ink/ink14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3.xml"/><Relationship Id="rId11" Type="http://schemas.openxmlformats.org/officeDocument/2006/relationships/image" Target="../media/image19.png"/><Relationship Id="rId24" Type="http://schemas.openxmlformats.org/officeDocument/2006/relationships/customXml" Target="../ink/ink148.xml"/><Relationship Id="rId5" Type="http://schemas.openxmlformats.org/officeDocument/2006/relationships/image" Target="../media/image2.png"/><Relationship Id="rId15" Type="http://schemas.openxmlformats.org/officeDocument/2006/relationships/customXml" Target="../ink/ink139.xml"/><Relationship Id="rId23" Type="http://schemas.openxmlformats.org/officeDocument/2006/relationships/customXml" Target="../ink/ink147.xml"/><Relationship Id="rId10" Type="http://schemas.openxmlformats.org/officeDocument/2006/relationships/customXml" Target="../ink/ink135.xml"/><Relationship Id="rId19" Type="http://schemas.openxmlformats.org/officeDocument/2006/relationships/customXml" Target="../ink/ink143.xml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customXml" Target="../ink/ink138.xml"/><Relationship Id="rId22" Type="http://schemas.openxmlformats.org/officeDocument/2006/relationships/customXml" Target="../ink/ink146.xml"/><Relationship Id="rId27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2.xml"/><Relationship Id="rId13" Type="http://schemas.openxmlformats.org/officeDocument/2006/relationships/customXml" Target="../ink/ink155.xml"/><Relationship Id="rId18" Type="http://schemas.openxmlformats.org/officeDocument/2006/relationships/customXml" Target="../ink/ink160.xml"/><Relationship Id="rId26" Type="http://schemas.openxmlformats.org/officeDocument/2006/relationships/customXml" Target="../ink/ink168.xml"/><Relationship Id="rId3" Type="http://schemas.openxmlformats.org/officeDocument/2006/relationships/image" Target="../media/image1.png"/><Relationship Id="rId21" Type="http://schemas.openxmlformats.org/officeDocument/2006/relationships/customXml" Target="../ink/ink163.xml"/><Relationship Id="rId7" Type="http://schemas.openxmlformats.org/officeDocument/2006/relationships/image" Target="../media/image17.png"/><Relationship Id="rId12" Type="http://schemas.openxmlformats.org/officeDocument/2006/relationships/customXml" Target="../ink/ink154.xml"/><Relationship Id="rId17" Type="http://schemas.openxmlformats.org/officeDocument/2006/relationships/customXml" Target="../ink/ink159.xml"/><Relationship Id="rId25" Type="http://schemas.openxmlformats.org/officeDocument/2006/relationships/customXml" Target="../ink/ink167.xml"/><Relationship Id="rId2" Type="http://schemas.openxmlformats.org/officeDocument/2006/relationships/notesSlide" Target="../notesSlides/notesSlide14.xml"/><Relationship Id="rId16" Type="http://schemas.openxmlformats.org/officeDocument/2006/relationships/customXml" Target="../ink/ink158.xml"/><Relationship Id="rId20" Type="http://schemas.openxmlformats.org/officeDocument/2006/relationships/customXml" Target="../ink/ink16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1.xml"/><Relationship Id="rId11" Type="http://schemas.openxmlformats.org/officeDocument/2006/relationships/image" Target="../media/image19.png"/><Relationship Id="rId24" Type="http://schemas.openxmlformats.org/officeDocument/2006/relationships/customXml" Target="../ink/ink166.xml"/><Relationship Id="rId5" Type="http://schemas.openxmlformats.org/officeDocument/2006/relationships/image" Target="../media/image2.png"/><Relationship Id="rId15" Type="http://schemas.openxmlformats.org/officeDocument/2006/relationships/customXml" Target="../ink/ink157.xml"/><Relationship Id="rId23" Type="http://schemas.openxmlformats.org/officeDocument/2006/relationships/customXml" Target="../ink/ink165.xml"/><Relationship Id="rId10" Type="http://schemas.openxmlformats.org/officeDocument/2006/relationships/customXml" Target="../ink/ink153.xml"/><Relationship Id="rId19" Type="http://schemas.openxmlformats.org/officeDocument/2006/relationships/customXml" Target="../ink/ink161.xml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customXml" Target="../ink/ink156.xml"/><Relationship Id="rId22" Type="http://schemas.openxmlformats.org/officeDocument/2006/relationships/customXml" Target="../ink/ink164.xml"/><Relationship Id="rId27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8D2ACF2-9471-84F4-5E51-7D670460B71F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346FA68-3FF1-0C8B-08F4-51C76A896406}"/>
              </a:ext>
            </a:extLst>
          </p:cNvPr>
          <p:cNvSpPr/>
          <p:nvPr/>
        </p:nvSpPr>
        <p:spPr>
          <a:xfrm>
            <a:off x="10704512" y="5157192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DBDE83C-0D16-66BD-C406-15F7B7E5F0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t="19203" b="11498"/>
          <a:stretch/>
        </p:blipFill>
        <p:spPr>
          <a:xfrm>
            <a:off x="-36433" y="-30995"/>
            <a:ext cx="12228433" cy="688899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6D26F12-E4C5-DBE0-2329-1A277BEB0785}"/>
              </a:ext>
            </a:extLst>
          </p:cNvPr>
          <p:cNvSpPr txBox="1"/>
          <p:nvPr/>
        </p:nvSpPr>
        <p:spPr>
          <a:xfrm>
            <a:off x="41039" y="1915657"/>
            <a:ext cx="12338108" cy="1467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67" b="1" dirty="0">
                <a:latin typeface="Helvetica" pitchFamily="2" charset="0"/>
              </a:rPr>
              <a:t>Mediastinitis Aguda en el Hospital Universitario Virgen del Rocío</a:t>
            </a:r>
          </a:p>
          <a:p>
            <a:pPr algn="ctr"/>
            <a:r>
              <a:rPr lang="es-ES" sz="3067" b="1" dirty="0">
                <a:latin typeface="Helvetica" pitchFamily="2" charset="0"/>
              </a:rPr>
              <a:t>                                                                                                                    </a:t>
            </a:r>
            <a:r>
              <a:rPr lang="es-ES" sz="2800" b="1" dirty="0">
                <a:latin typeface="Helvetica" pitchFamily="2" charset="0"/>
              </a:rPr>
              <a:t>Análisis de factores pronósticos asociados a mortalidad</a:t>
            </a:r>
          </a:p>
        </p:txBody>
      </p:sp>
      <p:pic>
        <p:nvPicPr>
          <p:cNvPr id="15" name="Google Shape;91;p1" descr="Hospital Universitario Virgen del Rocío">
            <a:extLst>
              <a:ext uri="{FF2B5EF4-FFF2-40B4-BE49-F238E27FC236}">
                <a16:creationId xmlns:a16="http://schemas.microsoft.com/office/drawing/2014/main" id="{E8F8728D-7F15-D91A-8EA2-DA76C106E3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5627" y="4987199"/>
            <a:ext cx="2307540" cy="137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6673BC9-F5F2-3E07-A4E1-BBF06F3043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146" y="4817651"/>
            <a:ext cx="1404039" cy="1545623"/>
          </a:xfrm>
          <a:prstGeom prst="rect">
            <a:avLst/>
          </a:prstGeom>
        </p:spPr>
      </p:pic>
      <p:sp>
        <p:nvSpPr>
          <p:cNvPr id="2" name="Subtítulo 2">
            <a:extLst>
              <a:ext uri="{FF2B5EF4-FFF2-40B4-BE49-F238E27FC236}">
                <a16:creationId xmlns:a16="http://schemas.microsoft.com/office/drawing/2014/main" id="{94C0188F-2C55-94F9-B737-F964057D97B3}"/>
              </a:ext>
            </a:extLst>
          </p:cNvPr>
          <p:cNvSpPr txBox="1">
            <a:spLocks/>
          </p:cNvSpPr>
          <p:nvPr/>
        </p:nvSpPr>
        <p:spPr>
          <a:xfrm>
            <a:off x="1942892" y="3837863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Maria Eugenia Solís Servan </a:t>
            </a:r>
          </a:p>
          <a:p>
            <a:pPr marL="0" indent="0" algn="ctr">
              <a:buNone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Servicio de Cirugía Torácica  </a:t>
            </a:r>
          </a:p>
          <a:p>
            <a:pPr marL="0" indent="0" algn="ctr">
              <a:buNone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UMQER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8D2ACF2-9471-84F4-5E51-7D670460B71F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DBDE83C-0D16-66BD-C406-15F7B7E5F0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6673BC9-F5F2-3E07-A4E1-BBF06F3043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9CD81DE-CF0F-74C1-19A9-58EF97864BB1}"/>
              </a:ext>
            </a:extLst>
          </p:cNvPr>
          <p:cNvSpPr txBox="1"/>
          <p:nvPr/>
        </p:nvSpPr>
        <p:spPr>
          <a:xfrm>
            <a:off x="335360" y="52093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1. Introducción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A6300E3D-1532-96B2-2E0C-069EB74EA54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09B6F85-FA2E-8436-7197-BF6E2E975B9A}"/>
              </a:ext>
            </a:extLst>
          </p:cNvPr>
          <p:cNvSpPr txBox="1"/>
          <p:nvPr/>
        </p:nvSpPr>
        <p:spPr>
          <a:xfrm>
            <a:off x="719403" y="2322909"/>
            <a:ext cx="11341968" cy="49699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dirty="0">
                <a:latin typeface="Helvetica" pitchFamily="2" charset="0"/>
              </a:rPr>
              <a:t>La mediastinitis aguda es </a:t>
            </a:r>
            <a:r>
              <a:rPr lang="es-ES" sz="2000" b="1" dirty="0">
                <a:latin typeface="Helvetica" pitchFamily="2" charset="0"/>
              </a:rPr>
              <a:t>una infección o inflamación del tejido conectivo</a:t>
            </a:r>
            <a:endParaRPr lang="es-ES" sz="2000" dirty="0">
              <a:latin typeface="Helvetica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B97549B-0103-CE4B-EAD1-CB09B02BA998}"/>
              </a:ext>
            </a:extLst>
          </p:cNvPr>
          <p:cNvSpPr txBox="1"/>
          <p:nvPr/>
        </p:nvSpPr>
        <p:spPr>
          <a:xfrm>
            <a:off x="1257273" y="3239172"/>
            <a:ext cx="2443297" cy="379656"/>
          </a:xfrm>
          <a:prstGeom prst="rect">
            <a:avLst/>
          </a:prstGeom>
          <a:noFill/>
          <a:ln w="28575">
            <a:solidFill>
              <a:srgbClr val="9ABCF8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1867" dirty="0">
                <a:latin typeface="Helvetica" pitchFamily="2" charset="0"/>
              </a:rPr>
              <a:t>Patología infrecuente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23F6F97-4675-2971-DAD0-152FC01071D4}"/>
              </a:ext>
            </a:extLst>
          </p:cNvPr>
          <p:cNvSpPr txBox="1"/>
          <p:nvPr/>
        </p:nvSpPr>
        <p:spPr>
          <a:xfrm>
            <a:off x="8757975" y="3239172"/>
            <a:ext cx="2829621" cy="379656"/>
          </a:xfrm>
          <a:prstGeom prst="rect">
            <a:avLst/>
          </a:prstGeom>
          <a:noFill/>
          <a:ln w="28575">
            <a:solidFill>
              <a:srgbClr val="9ABCF8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1867" dirty="0">
                <a:latin typeface="Helvetica" pitchFamily="2" charset="0"/>
              </a:rPr>
              <a:t>Elevada morbimortalidad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6A0371-60A6-B791-52B3-09A22037130A}"/>
              </a:ext>
            </a:extLst>
          </p:cNvPr>
          <p:cNvSpPr txBox="1"/>
          <p:nvPr/>
        </p:nvSpPr>
        <p:spPr>
          <a:xfrm>
            <a:off x="5024175" y="3239172"/>
            <a:ext cx="1991250" cy="379656"/>
          </a:xfrm>
          <a:prstGeom prst="rect">
            <a:avLst/>
          </a:prstGeom>
          <a:noFill/>
          <a:ln w="28575">
            <a:solidFill>
              <a:srgbClr val="9ABCF8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1867" dirty="0">
                <a:latin typeface="Helvetica" pitchFamily="2" charset="0"/>
              </a:rPr>
              <a:t>Curso fulminante</a:t>
            </a:r>
          </a:p>
        </p:txBody>
      </p:sp>
      <p:pic>
        <p:nvPicPr>
          <p:cNvPr id="19" name="Imagen 18" descr="Imagen que contiene tabla, plástico, pastel, comida&#10;&#10;El contenido generado por IA puede ser incorrecto.">
            <a:extLst>
              <a:ext uri="{FF2B5EF4-FFF2-40B4-BE49-F238E27FC236}">
                <a16:creationId xmlns:a16="http://schemas.microsoft.com/office/drawing/2014/main" id="{16571F36-C9AB-EBAD-1ED7-6E3FD06607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717" y="4179167"/>
            <a:ext cx="2868567" cy="22384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EEF6D83-5AF3-D7B7-5768-8D779A490F61}"/>
              </a:ext>
            </a:extLst>
          </p:cNvPr>
          <p:cNvSpPr txBox="1"/>
          <p:nvPr/>
        </p:nvSpPr>
        <p:spPr>
          <a:xfrm>
            <a:off x="9914657" y="3758603"/>
            <a:ext cx="91350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33" b="1" dirty="0">
                <a:solidFill>
                  <a:srgbClr val="C00000"/>
                </a:solidFill>
              </a:rPr>
              <a:t>40%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30F9B47-047F-485D-7127-B163BA954B78}"/>
              </a:ext>
            </a:extLst>
          </p:cNvPr>
          <p:cNvCxnSpPr>
            <a:cxnSpLocks/>
            <a:stCxn id="9" idx="3"/>
            <a:endCxn id="7" idx="1"/>
          </p:cNvCxnSpPr>
          <p:nvPr/>
        </p:nvCxnSpPr>
        <p:spPr>
          <a:xfrm>
            <a:off x="3700570" y="3429000"/>
            <a:ext cx="1323605" cy="0"/>
          </a:xfrm>
          <a:prstGeom prst="line">
            <a:avLst/>
          </a:prstGeom>
          <a:ln w="28575">
            <a:solidFill>
              <a:srgbClr val="9ABCF8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F1E58B5-2FCA-6B4C-6188-0E9AADF77CD6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>
            <a:off x="7015425" y="3429000"/>
            <a:ext cx="1742550" cy="0"/>
          </a:xfrm>
          <a:prstGeom prst="line">
            <a:avLst/>
          </a:prstGeom>
          <a:ln w="28575">
            <a:solidFill>
              <a:srgbClr val="9ABCF8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agen 21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BD38F1D7-1267-F5D9-8351-DB812DE5D3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17" y="3758603"/>
            <a:ext cx="3067208" cy="142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6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F945F-FE17-DF24-BD34-513388BAF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2576620-8567-34D3-FA4B-DE996EA4F467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DF03EB2-F9DA-C728-9C2E-45A584001C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CCF3EDF-AD7E-C294-F472-6F7D827A2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BC06C80-8969-57B7-B30D-03A2D4B06050}"/>
              </a:ext>
            </a:extLst>
          </p:cNvPr>
          <p:cNvSpPr txBox="1"/>
          <p:nvPr/>
        </p:nvSpPr>
        <p:spPr>
          <a:xfrm>
            <a:off x="335360" y="52093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1. Introducción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64D23238-6AE9-2780-1F0B-D982D90872D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9251053-136C-3BE4-8A30-881B41107A41}"/>
              </a:ext>
            </a:extLst>
          </p:cNvPr>
          <p:cNvSpPr txBox="1"/>
          <p:nvPr/>
        </p:nvSpPr>
        <p:spPr>
          <a:xfrm>
            <a:off x="365069" y="3876786"/>
            <a:ext cx="2813591" cy="666977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867" dirty="0">
                <a:latin typeface="Helvetica" pitchFamily="2" charset="0"/>
              </a:rPr>
              <a:t>Antibioterapia de amplio </a:t>
            </a:r>
          </a:p>
          <a:p>
            <a:pPr algn="ctr"/>
            <a:r>
              <a:rPr lang="es-ES" sz="1867" dirty="0">
                <a:latin typeface="Helvetica" pitchFamily="2" charset="0"/>
              </a:rPr>
              <a:t>espectro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B4FD008-0E9C-694E-8445-3674634EB53E}"/>
              </a:ext>
            </a:extLst>
          </p:cNvPr>
          <p:cNvSpPr txBox="1"/>
          <p:nvPr/>
        </p:nvSpPr>
        <p:spPr>
          <a:xfrm>
            <a:off x="9003356" y="3876786"/>
            <a:ext cx="2977097" cy="666977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867" dirty="0">
                <a:latin typeface="Helvetica" pitchFamily="2" charset="0"/>
              </a:rPr>
              <a:t>Desbridamiento quirúrgico</a:t>
            </a:r>
          </a:p>
          <a:p>
            <a:pPr algn="ctr"/>
            <a:r>
              <a:rPr lang="es-ES" sz="1867" dirty="0">
                <a:latin typeface="Helvetica" pitchFamily="2" charset="0"/>
              </a:rPr>
              <a:t> precoz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34E7BF4-4422-D5FF-D714-4FF1DD6F00EA}"/>
              </a:ext>
            </a:extLst>
          </p:cNvPr>
          <p:cNvSpPr txBox="1"/>
          <p:nvPr/>
        </p:nvSpPr>
        <p:spPr>
          <a:xfrm>
            <a:off x="4551399" y="6332980"/>
            <a:ext cx="3294492" cy="379656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867" dirty="0">
                <a:latin typeface="Helvetica" pitchFamily="2" charset="0"/>
              </a:rPr>
              <a:t>Medidas de soporte intensivo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B1407AD-9EFE-A43F-BE37-5772598F2EC0}"/>
              </a:ext>
            </a:extLst>
          </p:cNvPr>
          <p:cNvSpPr txBox="1"/>
          <p:nvPr/>
        </p:nvSpPr>
        <p:spPr>
          <a:xfrm>
            <a:off x="4375872" y="1922956"/>
            <a:ext cx="3645549" cy="400110"/>
          </a:xfrm>
          <a:prstGeom prst="rect">
            <a:avLst/>
          </a:prstGeom>
          <a:solidFill>
            <a:srgbClr val="F5F0F4"/>
          </a:solidFill>
          <a:ln w="28575">
            <a:solidFill>
              <a:srgbClr val="9ABCF8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latin typeface="Helvetica" pitchFamily="2" charset="0"/>
              </a:rPr>
              <a:t>Manejo terapéutico agresivo</a:t>
            </a:r>
            <a:endParaRPr lang="es-ES" sz="2000" dirty="0">
              <a:latin typeface="Helvetica" pitchFamily="2" charset="0"/>
            </a:endParaRPr>
          </a:p>
        </p:txBody>
      </p:sp>
      <p:pic>
        <p:nvPicPr>
          <p:cNvPr id="28" name="Imagen 27" descr="Imagen que contiene persona, animal, mujer, comida&#10;&#10;El contenido generado por IA puede ser incorrecto.">
            <a:extLst>
              <a:ext uri="{FF2B5EF4-FFF2-40B4-BE49-F238E27FC236}">
                <a16:creationId xmlns:a16="http://schemas.microsoft.com/office/drawing/2014/main" id="{B3B7594F-ED4B-C185-0C85-138716BCD4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902" y="2660916"/>
            <a:ext cx="5047489" cy="336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7413D-F1FA-667E-48B1-7D823DA59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8AC759B-4D23-11B6-FA89-1D68DD13EC35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0194DE-7FEA-323B-66E4-8B36A66D0B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ABDDB32-CCCA-967C-B652-DD3353C6E4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92147A3-EB7F-BA61-0646-3A5C2293E775}"/>
              </a:ext>
            </a:extLst>
          </p:cNvPr>
          <p:cNvSpPr txBox="1"/>
          <p:nvPr/>
        </p:nvSpPr>
        <p:spPr>
          <a:xfrm>
            <a:off x="335360" y="52093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1. Introducción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EB29EC58-B617-6318-F902-19C8B8AAAE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A745D8E7-2613-4787-357B-EAA86C29C9F2}"/>
              </a:ext>
            </a:extLst>
          </p:cNvPr>
          <p:cNvSpPr txBox="1"/>
          <p:nvPr/>
        </p:nvSpPr>
        <p:spPr>
          <a:xfrm>
            <a:off x="782313" y="4272993"/>
            <a:ext cx="10936007" cy="70788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Analizar las </a:t>
            </a:r>
            <a:r>
              <a:rPr lang="es-ES" sz="2000" b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características clínicas </a:t>
            </a:r>
            <a:r>
              <a:rPr lang="es-ES" sz="20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y los </a:t>
            </a:r>
            <a:r>
              <a:rPr lang="es-ES" sz="2000" b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factores pronósticos </a:t>
            </a:r>
            <a:r>
              <a:rPr lang="es-ES" sz="2000" b="1" dirty="0">
                <a:solidFill>
                  <a:srgbClr val="C0000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asociados a mortalidad </a:t>
            </a:r>
            <a:r>
              <a:rPr lang="es-ES" sz="20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en </a:t>
            </a:r>
          </a:p>
          <a:p>
            <a:pPr algn="ctr"/>
            <a:r>
              <a:rPr lang="es-ES" sz="20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pacientes con mediastinitis aguda tratada quirúrgicamente en nuestro centro </a:t>
            </a:r>
          </a:p>
        </p:txBody>
      </p:sp>
      <p:pic>
        <p:nvPicPr>
          <p:cNvPr id="3" name="Imagen 2" descr="Diagrama&#10;&#10;El contenido generado por IA puede ser incorrecto.">
            <a:extLst>
              <a:ext uri="{FF2B5EF4-FFF2-40B4-BE49-F238E27FC236}">
                <a16:creationId xmlns:a16="http://schemas.microsoft.com/office/drawing/2014/main" id="{EE7B0CF1-C3A3-A7F1-B776-97C3B8F650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2" r="32261" b="4990"/>
          <a:stretch/>
        </p:blipFill>
        <p:spPr>
          <a:xfrm>
            <a:off x="960732" y="2526903"/>
            <a:ext cx="1728192" cy="143758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B730FF8-E4AD-645E-0568-45C7CC9EFBF3}"/>
              </a:ext>
            </a:extLst>
          </p:cNvPr>
          <p:cNvSpPr txBox="1">
            <a:spLocks/>
          </p:cNvSpPr>
          <p:nvPr/>
        </p:nvSpPr>
        <p:spPr>
          <a:xfrm>
            <a:off x="1376591" y="3020918"/>
            <a:ext cx="4320480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/>
              <a:t> Objetivos 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89884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07CF1-0C29-F8CE-3275-FC1A884EB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6420E4C-44B5-F32A-08E2-782B7C6A67DB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0DB5B3E-DE92-33B2-94C0-463AA94EE1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9E39E5D-2F3A-9DEA-308B-03CDC5B3A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148AC44-72E4-ED5F-4028-B7FD5506E350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2. Material y métodos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F5F9D296-D9FA-A62A-ABE5-715CB00756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382A942-741F-1315-3195-76934305AA7F}"/>
              </a:ext>
            </a:extLst>
          </p:cNvPr>
          <p:cNvSpPr txBox="1"/>
          <p:nvPr/>
        </p:nvSpPr>
        <p:spPr>
          <a:xfrm>
            <a:off x="815352" y="5713594"/>
            <a:ext cx="2551240" cy="61555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700" b="1" dirty="0">
                <a:latin typeface="Helvetica" pitchFamily="2" charset="0"/>
              </a:rPr>
              <a:t>Sospecha clínica</a:t>
            </a:r>
          </a:p>
          <a:p>
            <a:pPr algn="ctr"/>
            <a:r>
              <a:rPr lang="es-ES" sz="1700" dirty="0">
                <a:latin typeface="Helvetica" pitchFamily="2" charset="0"/>
              </a:rPr>
              <a:t>mediastinitis aguda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9B28F03-70BD-DD4C-A6EF-33204DCFC916}"/>
              </a:ext>
            </a:extLst>
          </p:cNvPr>
          <p:cNvSpPr txBox="1"/>
          <p:nvPr/>
        </p:nvSpPr>
        <p:spPr>
          <a:xfrm>
            <a:off x="5234496" y="5726022"/>
            <a:ext cx="2151551" cy="615553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700" dirty="0">
                <a:latin typeface="Helvetica" pitchFamily="2" charset="0"/>
              </a:rPr>
              <a:t>Confirmación </a:t>
            </a:r>
          </a:p>
          <a:p>
            <a:pPr algn="ctr"/>
            <a:r>
              <a:rPr lang="es-ES" sz="1700" b="1" dirty="0">
                <a:latin typeface="Helvetica" pitchFamily="2" charset="0"/>
              </a:rPr>
              <a:t>TC cervicotorácico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DA95619-7C65-2C25-F087-62F05AAAD882}"/>
              </a:ext>
            </a:extLst>
          </p:cNvPr>
          <p:cNvSpPr txBox="1"/>
          <p:nvPr/>
        </p:nvSpPr>
        <p:spPr>
          <a:xfrm>
            <a:off x="9337307" y="5713594"/>
            <a:ext cx="1955985" cy="615553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700" b="1" dirty="0">
                <a:latin typeface="Helvetica" pitchFamily="2" charset="0"/>
              </a:rPr>
              <a:t>Intervenidos</a:t>
            </a:r>
          </a:p>
          <a:p>
            <a:pPr algn="ctr"/>
            <a:r>
              <a:rPr lang="es-ES" sz="1700" b="1" dirty="0">
                <a:latin typeface="Helvetica" pitchFamily="2" charset="0"/>
              </a:rPr>
              <a:t> quirúrgicamente</a:t>
            </a:r>
          </a:p>
        </p:txBody>
      </p:sp>
      <p:pic>
        <p:nvPicPr>
          <p:cNvPr id="16" name="Imagen 15" descr="Imagen que contiene hombre, persona, ropa, frente&#10;&#10;El contenido generado por IA puede ser incorrecto.">
            <a:extLst>
              <a:ext uri="{FF2B5EF4-FFF2-40B4-BE49-F238E27FC236}">
                <a16:creationId xmlns:a16="http://schemas.microsoft.com/office/drawing/2014/main" id="{0E4284A0-C7E1-B1C7-06D3-9E9390E8B1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41"/>
          <a:stretch>
            <a:fillRect/>
          </a:stretch>
        </p:blipFill>
        <p:spPr>
          <a:xfrm>
            <a:off x="669297" y="3225928"/>
            <a:ext cx="3129817" cy="2269751"/>
          </a:xfrm>
          <a:prstGeom prst="rect">
            <a:avLst/>
          </a:prstGeom>
        </p:spPr>
      </p:pic>
      <p:pic>
        <p:nvPicPr>
          <p:cNvPr id="19" name="Imagen 18" descr="Imagen que contiene interior, tabla, pastel, rosquilla&#10;&#10;El contenido generado por IA puede ser incorrecto.">
            <a:extLst>
              <a:ext uri="{FF2B5EF4-FFF2-40B4-BE49-F238E27FC236}">
                <a16:creationId xmlns:a16="http://schemas.microsoft.com/office/drawing/2014/main" id="{EDD6D381-E166-5F41-36A2-E3F8F6897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784" y="3244348"/>
            <a:ext cx="3230631" cy="2269751"/>
          </a:xfrm>
          <a:prstGeom prst="rect">
            <a:avLst/>
          </a:prstGeom>
        </p:spPr>
      </p:pic>
      <p:pic>
        <p:nvPicPr>
          <p:cNvPr id="23" name="Imagen 22" descr="Imagen que contiene animal, foto, diferente, langosta&#10;&#10;El contenido generado por IA puede ser incorrecto.">
            <a:extLst>
              <a:ext uri="{FF2B5EF4-FFF2-40B4-BE49-F238E27FC236}">
                <a16:creationId xmlns:a16="http://schemas.microsoft.com/office/drawing/2014/main" id="{E430C096-C909-0B29-8ACC-FC74985596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79" y="3207734"/>
            <a:ext cx="3230631" cy="2306365"/>
          </a:xfrm>
          <a:prstGeom prst="rect">
            <a:avLst/>
          </a:prstGeom>
        </p:spPr>
      </p:pic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44252EE-D73D-49FD-F085-C6F487BB3968}"/>
              </a:ext>
            </a:extLst>
          </p:cNvPr>
          <p:cNvCxnSpPr/>
          <p:nvPr/>
        </p:nvCxnSpPr>
        <p:spPr>
          <a:xfrm>
            <a:off x="4049486" y="4360803"/>
            <a:ext cx="366327" cy="0"/>
          </a:xfrm>
          <a:prstGeom prst="straightConnector1">
            <a:avLst/>
          </a:prstGeom>
          <a:ln w="28575">
            <a:solidFill>
              <a:srgbClr val="9ABCF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E5D403DF-04B7-12E7-748F-8C4FF4F30D91}"/>
              </a:ext>
            </a:extLst>
          </p:cNvPr>
          <p:cNvCxnSpPr/>
          <p:nvPr/>
        </p:nvCxnSpPr>
        <p:spPr>
          <a:xfrm>
            <a:off x="8129940" y="4360803"/>
            <a:ext cx="366327" cy="0"/>
          </a:xfrm>
          <a:prstGeom prst="straightConnector1">
            <a:avLst/>
          </a:prstGeom>
          <a:ln w="28575">
            <a:solidFill>
              <a:srgbClr val="9ABCF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CEB58121-A791-B71C-0384-7FF4BB91D1BA}"/>
              </a:ext>
            </a:extLst>
          </p:cNvPr>
          <p:cNvSpPr txBox="1"/>
          <p:nvPr/>
        </p:nvSpPr>
        <p:spPr>
          <a:xfrm>
            <a:off x="6509367" y="6487861"/>
            <a:ext cx="5489168" cy="307777"/>
          </a:xfrm>
          <a:prstGeom prst="rect">
            <a:avLst/>
          </a:prstGeom>
          <a:noFill/>
          <a:ln w="19050">
            <a:solidFill>
              <a:srgbClr val="AF2727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AF2727"/>
                </a:solidFill>
                <a:latin typeface="Helvetica" pitchFamily="2" charset="0"/>
              </a:rPr>
              <a:t>Excluidos </a:t>
            </a:r>
            <a:r>
              <a:rPr lang="es-ES" sz="1400" b="1" dirty="0">
                <a:solidFill>
                  <a:srgbClr val="AF2727"/>
                </a:solidFill>
                <a:latin typeface="Helvetica" pitchFamily="2" charset="0"/>
              </a:rPr>
              <a:t>pacientes &lt; 18 años </a:t>
            </a:r>
            <a:r>
              <a:rPr lang="es-ES" sz="1400" dirty="0">
                <a:solidFill>
                  <a:srgbClr val="AF2727"/>
                </a:solidFill>
                <a:latin typeface="Helvetica" pitchFamily="2" charset="0"/>
              </a:rPr>
              <a:t>y </a:t>
            </a:r>
            <a:r>
              <a:rPr lang="es-ES" sz="1400" b="1" dirty="0">
                <a:solidFill>
                  <a:srgbClr val="AF2727"/>
                </a:solidFill>
                <a:latin typeface="Helvetica" pitchFamily="2" charset="0"/>
              </a:rPr>
              <a:t>secundaria a cirugía cardíaca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3738BD4-190F-17F3-D271-FE9E7DEEF88F}"/>
              </a:ext>
            </a:extLst>
          </p:cNvPr>
          <p:cNvSpPr txBox="1"/>
          <p:nvPr/>
        </p:nvSpPr>
        <p:spPr>
          <a:xfrm>
            <a:off x="2986585" y="2336967"/>
            <a:ext cx="6571030" cy="646331"/>
          </a:xfrm>
          <a:prstGeom prst="rect">
            <a:avLst/>
          </a:prstGeom>
          <a:noFill/>
          <a:ln w="28575">
            <a:solidFill>
              <a:srgbClr val="9ABCF8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Estudio </a:t>
            </a:r>
            <a:r>
              <a:rPr lang="es-ES" b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observacional analítico retrospectivo</a:t>
            </a:r>
            <a:r>
              <a:rPr lang="es-ES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y </a:t>
            </a:r>
            <a:r>
              <a:rPr lang="es-ES" b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transversal</a:t>
            </a:r>
          </a:p>
          <a:p>
            <a:pPr algn="ctr"/>
            <a:r>
              <a:rPr lang="es-ES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desde enero 2013 a octubre 2025  </a:t>
            </a:r>
          </a:p>
        </p:txBody>
      </p:sp>
    </p:spTree>
    <p:extLst>
      <p:ext uri="{BB962C8B-B14F-4D97-AF65-F5344CB8AC3E}">
        <p14:creationId xmlns:p14="http://schemas.microsoft.com/office/powerpoint/2010/main" val="110295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C96D8-40D7-C2FE-9766-32A1E082A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2D8E4B9-1071-A580-C6DE-EF062CB10F4A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BBDA231-1653-16E0-E575-D55B94FF8A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C549E80-A01D-CC04-BA35-7EC0A94B0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A502567-14D8-504F-500D-5CB8691CC469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2. Material y métodos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82BA930E-7D11-4C64-44B1-A72E31A622F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4F81C12-C706-C809-CF0E-AF3E954CBD6F}"/>
              </a:ext>
            </a:extLst>
          </p:cNvPr>
          <p:cNvSpPr txBox="1"/>
          <p:nvPr/>
        </p:nvSpPr>
        <p:spPr>
          <a:xfrm>
            <a:off x="4956624" y="3264946"/>
            <a:ext cx="2630950" cy="646986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radiológicas y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microbiológicas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4DD0737-8A43-D598-5068-13436BD6BF0A}"/>
              </a:ext>
            </a:extLst>
          </p:cNvPr>
          <p:cNvSpPr txBox="1"/>
          <p:nvPr/>
        </p:nvSpPr>
        <p:spPr>
          <a:xfrm>
            <a:off x="8930368" y="3276369"/>
            <a:ext cx="2537812" cy="646986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quirúrgicas y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desenlace </a:t>
            </a:r>
          </a:p>
        </p:txBody>
      </p:sp>
      <p:pic>
        <p:nvPicPr>
          <p:cNvPr id="15" name="Imagen 14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B455090C-A461-AA22-3DA3-C8FC9DD276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4" t="24801" r="32645" b="17302"/>
          <a:stretch>
            <a:fillRect/>
          </a:stretch>
        </p:blipFill>
        <p:spPr>
          <a:xfrm>
            <a:off x="5289003" y="4102591"/>
            <a:ext cx="2160108" cy="22982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13049C6A-079D-617A-AADF-8C83026B4415}"/>
                  </a:ext>
                </a:extLst>
              </p14:cNvPr>
              <p14:cNvContentPartPr/>
              <p14:nvPr/>
            </p14:nvContentPartPr>
            <p14:xfrm>
              <a:off x="5185613" y="5194067"/>
              <a:ext cx="97560" cy="64800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13049C6A-079D-617A-AADF-8C83026B44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22973" y="5131067"/>
                <a:ext cx="223200" cy="773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o 36">
            <a:extLst>
              <a:ext uri="{FF2B5EF4-FFF2-40B4-BE49-F238E27FC236}">
                <a16:creationId xmlns:a16="http://schemas.microsoft.com/office/drawing/2014/main" id="{88BD6E8D-3C6F-CC85-7686-6BEEECFB8527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A5EEFAFD-1897-458F-B926-42C59935CAC9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 xmlns=""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A5EEFAFD-1897-458F-B926-42C59935CAC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147453" y="4813547"/>
                  <a:ext cx="1825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CFB32DF2-5BA5-DC45-7830-1D9D37ED7FE6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CFB32DF2-5BA5-DC45-7830-1D9D37ED7F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98933" y="5075627"/>
                  <a:ext cx="1429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29FABE4F-4F17-915A-002C-E2F9F2406504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 xmlns=""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29FABE4F-4F17-915A-002C-E2F9F240650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2560464F-E61F-AA62-073B-49A6E12FCFCB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 xmlns=""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2560464F-E61F-AA62-073B-49A6E12FCFC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90653" y="5220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614B6A98-1D3E-A104-3057-46ABC50D7206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614B6A98-1D3E-A104-3057-46ABC50D720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90653" y="52880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BB4E8246-C99C-072E-40CC-FEC9506545A1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BB4E8246-C99C-072E-40CC-FEC9506545A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69413" y="53600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C354BF1C-85C2-9091-1639-2C7F0B63CF4C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 xmlns=""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C354BF1C-85C2-9091-1639-2C7F0B63CF4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65093" y="542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6CBADBE7-5DCE-4F23-F37A-846831E70437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 xmlns=""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6CBADBE7-5DCE-4F23-F37A-846831E7043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9497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3CE1DDD9-FA06-1311-F2CE-069657EA6543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 xmlns=""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3CE1DDD9-FA06-1311-F2CE-069657EA654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90653" y="5461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79048121-1F48-C600-99AC-C80F457A5AB5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5C4CD1DE-CD9A-4E01-30E9-201BC7186B96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5C4CD1DE-CD9A-4E01-30E9-201BC7186B9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3697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E380BBFC-89DD-0BC3-6C22-88CF4C0D5C5E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E380BBFC-89DD-0BC3-6C22-88CF4C0D5C5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70813" y="47588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4AB80B8D-E385-CD1D-440A-77C4B464A23D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 xmlns=""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4AB80B8D-E385-CD1D-440A-77C4B464A23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53893" y="50468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1A95152B-62E8-E03C-8D17-6763EB5FD992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 xmlns=""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1A95152B-62E8-E03C-8D17-6763EB5FD9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5389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B37E632D-9234-48EC-66BA-2C9D0ECDF90B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 xmlns=""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B37E632D-9234-48EC-66BA-2C9D0ECDF90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9637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920C2DC1-72C2-F83D-A320-1047EC658FCD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 xmlns=""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920C2DC1-72C2-F83D-A320-1047EC658FC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9789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9EC84F57-FF6C-9BC3-F209-E8E53F10D6C5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 xmlns=""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9EC84F57-FF6C-9BC3-F209-E8E53F10D6C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41158" y="522184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9B894DA1-318F-F8EA-CAC3-E6B87594CAC5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 xmlns=""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9B894DA1-318F-F8EA-CAC3-E6B87594CAC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36478" y="519016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C33E6407-08E5-3E1E-95DB-8A24BF0330EB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 xmlns=""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C33E6407-08E5-3E1E-95DB-8A24BF0330E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25318" y="515524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56" name="Imagen 55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452F065F-E233-0C5C-6862-24E48C2B77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3" t="22871" r="1637" b="19459"/>
          <a:stretch>
            <a:fillRect/>
          </a:stretch>
        </p:blipFill>
        <p:spPr>
          <a:xfrm>
            <a:off x="9209138" y="4125047"/>
            <a:ext cx="2319044" cy="2253296"/>
          </a:xfrm>
          <a:prstGeom prst="rect">
            <a:avLst/>
          </a:prstGeom>
        </p:spPr>
      </p:pic>
      <p:pic>
        <p:nvPicPr>
          <p:cNvPr id="58" name="Imagen 57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2D33885C-43F1-13B4-0AC9-9D58ABA30F6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56" y="4102591"/>
            <a:ext cx="2991489" cy="2204839"/>
          </a:xfrm>
          <a:prstGeom prst="rect">
            <a:avLst/>
          </a:prstGeom>
        </p:spPr>
      </p:pic>
      <p:sp>
        <p:nvSpPr>
          <p:cNvPr id="59" name="CuadroTexto 58">
            <a:extLst>
              <a:ext uri="{FF2B5EF4-FFF2-40B4-BE49-F238E27FC236}">
                <a16:creationId xmlns:a16="http://schemas.microsoft.com/office/drawing/2014/main" id="{D05B721F-E3C0-4AB0-43B1-B1DF10C1DB46}"/>
              </a:ext>
            </a:extLst>
          </p:cNvPr>
          <p:cNvSpPr txBox="1"/>
          <p:nvPr/>
        </p:nvSpPr>
        <p:spPr>
          <a:xfrm>
            <a:off x="962480" y="3423890"/>
            <a:ext cx="2551240" cy="408623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Helvetica" pitchFamily="2" charset="0"/>
              </a:rPr>
              <a:t>Variables </a:t>
            </a:r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clínicas</a:t>
            </a:r>
            <a:endParaRPr lang="es-ES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68486641-6505-1546-1C85-D1DFDEA98E97}"/>
              </a:ext>
            </a:extLst>
          </p:cNvPr>
          <p:cNvSpPr txBox="1"/>
          <p:nvPr/>
        </p:nvSpPr>
        <p:spPr>
          <a:xfrm>
            <a:off x="2986585" y="2336967"/>
            <a:ext cx="6571030" cy="646331"/>
          </a:xfrm>
          <a:prstGeom prst="rect">
            <a:avLst/>
          </a:prstGeom>
          <a:noFill/>
          <a:ln w="28575">
            <a:solidFill>
              <a:srgbClr val="9ABCF8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Estudio </a:t>
            </a:r>
            <a:r>
              <a:rPr lang="es-ES" b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observacional analítico retrospectivo</a:t>
            </a:r>
            <a:r>
              <a:rPr lang="es-ES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y </a:t>
            </a:r>
            <a:r>
              <a:rPr lang="es-ES" b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transversal</a:t>
            </a:r>
          </a:p>
          <a:p>
            <a:pPr algn="ctr"/>
            <a:r>
              <a:rPr lang="es-ES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desde enero 2013 a octubre 2025  </a:t>
            </a:r>
          </a:p>
        </p:txBody>
      </p:sp>
    </p:spTree>
    <p:extLst>
      <p:ext uri="{BB962C8B-B14F-4D97-AF65-F5344CB8AC3E}">
        <p14:creationId xmlns:p14="http://schemas.microsoft.com/office/powerpoint/2010/main" val="2653151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F105C-C892-216E-A88E-0E3662368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AE230DD-3560-7859-73F9-E7472B6A9941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34A12E5-1917-30C0-C25F-D74DF3501A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2D8586D-44BA-1DE5-6C1C-3DDE46634B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C194A23-D315-9977-30D7-A8FAFACFA5E3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3. Resultados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062DFB71-E7C6-D5AB-AD51-E0A30D87A47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E68C6946-5A88-DBA0-DF77-7D5F50F0C1AF}"/>
                  </a:ext>
                </a:extLst>
              </p14:cNvPr>
              <p14:cNvContentPartPr/>
              <p14:nvPr/>
            </p14:nvContentPartPr>
            <p14:xfrm>
              <a:off x="5185613" y="5194067"/>
              <a:ext cx="97560" cy="648000"/>
            </p14:xfrm>
          </p:contentPart>
        </mc:Choice>
        <mc:Fallback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E68C6946-5A88-DBA0-DF77-7D5F50F0C1A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22613" y="5131102"/>
                <a:ext cx="223200" cy="77357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o 36">
            <a:extLst>
              <a:ext uri="{FF2B5EF4-FFF2-40B4-BE49-F238E27FC236}">
                <a16:creationId xmlns:a16="http://schemas.microsoft.com/office/drawing/2014/main" id="{662CF6B2-1AA3-33CC-8803-7293ACB64FC8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CC3D1DC4-E53B-C6B6-1306-26691712007F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CC3D1DC4-E53B-C6B6-1306-26691712007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46692" y="4813187"/>
                  <a:ext cx="183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2742B98F-FD1F-0566-9A27-FA17561E77C6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2742B98F-FD1F-0566-9A27-FA17561E77C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8933" y="5074915"/>
                  <a:ext cx="142920" cy="1911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C004267B-62BD-F905-5CF8-137683BE2C73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C004267B-62BD-F905-5CF8-137683BE2C7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A6E9A062-3A78-35EF-716A-E988CA535687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A6E9A062-3A78-35EF-716A-E988CA53568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0293" y="52199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136B3AEB-6D86-E3CF-FC52-F2835D84C1C1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136B3AEB-6D86-E3CF-FC52-F2835D84C1C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0293" y="5287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8647C775-B765-5BA5-4DC5-C0DCC48AED6E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8647C775-B765-5BA5-4DC5-C0DCC48AED6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69413" y="5359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3D53E287-3676-AB01-6071-FEFBE2967CD6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3D53E287-3676-AB01-6071-FEFBE2967CD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65093" y="5427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A02EA345-7762-618E-3276-34C100D158BF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A02EA345-7762-618E-3276-34C100D158B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461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2D74204D-0464-7F39-B601-98B6090A73E8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2D74204D-0464-7F39-B601-98B6090A73E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0293" y="54611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9562F546-9941-66F3-F652-8190652E3A8F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57310A1F-434C-2919-672C-473FB455D1CB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57310A1F-434C-2919-672C-473FB455D1C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3661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DA916B61-053A-661A-4182-0A35013B9C89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DA916B61-053A-661A-4182-0A35013B9C8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70453" y="4758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7B0F802A-AF6B-57A8-AE43-140B5DE9C83B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7B0F802A-AF6B-57A8-AE43-140B5DE9C83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53533" y="5046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6D00C2C4-D365-5537-C28C-18ED6A523848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6D00C2C4-D365-5537-C28C-18ED6A52384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5353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A78EA055-324B-509F-B964-9269BE26CBF8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A78EA055-324B-509F-B964-9269BE26CBF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9601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B750C763-97CA-C978-80AF-978A1ED19F11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B750C763-97CA-C978-80AF-978A1ED19F1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9753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221A554D-AFBE-1137-6DFC-5419795561EC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221A554D-AFBE-1137-6DFC-5419795561E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40798" y="52214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BBAEFF3F-48E8-9AE5-4E03-AC39F40E6098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BBAEFF3F-48E8-9AE5-4E03-AC39F40E609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36118" y="51898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F52632E9-4FC1-FA58-993B-336647FF4BF0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F52632E9-4FC1-FA58-993B-336647FF4BF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24958" y="51548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" name="Imagen 6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458F10D1-264A-9609-BB48-C18E4C76E62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3" t="15472" r="11030" b="9549"/>
          <a:stretch>
            <a:fillRect/>
          </a:stretch>
        </p:blipFill>
        <p:spPr>
          <a:xfrm>
            <a:off x="0" y="1709553"/>
            <a:ext cx="1328286" cy="93286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FFBE716-AF55-D2AA-5413-CA691602D94C}"/>
              </a:ext>
            </a:extLst>
          </p:cNvPr>
          <p:cNvSpPr txBox="1"/>
          <p:nvPr/>
        </p:nvSpPr>
        <p:spPr>
          <a:xfrm>
            <a:off x="988524" y="2316419"/>
            <a:ext cx="2551240" cy="374571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clínicas</a:t>
            </a:r>
            <a:endParaRPr lang="es-ES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4" name="Imagen 13" descr="Tabla&#10;&#10;El contenido generado por IA puede ser incorrecto.">
            <a:extLst>
              <a:ext uri="{FF2B5EF4-FFF2-40B4-BE49-F238E27FC236}">
                <a16:creationId xmlns:a16="http://schemas.microsoft.com/office/drawing/2014/main" id="{EAD012BD-FDEE-E15F-7291-B557A075E09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0"/>
          <a:stretch>
            <a:fillRect/>
          </a:stretch>
        </p:blipFill>
        <p:spPr>
          <a:xfrm>
            <a:off x="6545102" y="1917058"/>
            <a:ext cx="5568499" cy="3116437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38E2F842-16ED-3785-3E2A-CD85D6C8BC21}"/>
              </a:ext>
            </a:extLst>
          </p:cNvPr>
          <p:cNvSpPr/>
          <p:nvPr/>
        </p:nvSpPr>
        <p:spPr>
          <a:xfrm>
            <a:off x="6689028" y="2207746"/>
            <a:ext cx="5229473" cy="255334"/>
          </a:xfrm>
          <a:prstGeom prst="rect">
            <a:avLst/>
          </a:prstGeom>
          <a:noFill/>
          <a:ln>
            <a:solidFill>
              <a:srgbClr val="AF27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62D8770-E2B1-6118-0204-D44B7A04D127}"/>
              </a:ext>
            </a:extLst>
          </p:cNvPr>
          <p:cNvSpPr/>
          <p:nvPr/>
        </p:nvSpPr>
        <p:spPr>
          <a:xfrm>
            <a:off x="6689027" y="4580479"/>
            <a:ext cx="5229473" cy="453015"/>
          </a:xfrm>
          <a:prstGeom prst="rect">
            <a:avLst/>
          </a:prstGeom>
          <a:noFill/>
          <a:ln>
            <a:solidFill>
              <a:srgbClr val="AF27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Imagen 18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A404F2CD-95DD-B2DE-91B5-B66FCD14122A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4" t="24801" r="32645" b="17302"/>
          <a:stretch>
            <a:fillRect/>
          </a:stretch>
        </p:blipFill>
        <p:spPr>
          <a:xfrm>
            <a:off x="22405" y="4718768"/>
            <a:ext cx="1323202" cy="140779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62AA4B0C-43C5-03EC-20F5-399ECAE3F1D0}"/>
              </a:ext>
            </a:extLst>
          </p:cNvPr>
          <p:cNvSpPr txBox="1"/>
          <p:nvPr/>
        </p:nvSpPr>
        <p:spPr>
          <a:xfrm>
            <a:off x="988524" y="5574855"/>
            <a:ext cx="2630950" cy="646986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radiológicas y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microbiológicas </a:t>
            </a:r>
          </a:p>
        </p:txBody>
      </p:sp>
      <p:pic>
        <p:nvPicPr>
          <p:cNvPr id="27" name="Imagen 26" descr="Tabla&#10;&#10;El contenido generado por IA puede ser incorrecto.">
            <a:extLst>
              <a:ext uri="{FF2B5EF4-FFF2-40B4-BE49-F238E27FC236}">
                <a16:creationId xmlns:a16="http://schemas.microsoft.com/office/drawing/2014/main" id="{DAF88316-6823-50BD-20BC-087850EC094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16" y="5332377"/>
            <a:ext cx="5301894" cy="787440"/>
          </a:xfrm>
          <a:prstGeom prst="rect">
            <a:avLst/>
          </a:prstGeom>
        </p:spPr>
      </p:pic>
      <p:pic>
        <p:nvPicPr>
          <p:cNvPr id="33" name="Imagen 32" descr="Texto, Carta&#10;&#10;El contenido generado por IA puede ser incorrecto.">
            <a:extLst>
              <a:ext uri="{FF2B5EF4-FFF2-40B4-BE49-F238E27FC236}">
                <a16:creationId xmlns:a16="http://schemas.microsoft.com/office/drawing/2014/main" id="{A44D3CD8-B50E-2523-62AE-4A3377887AD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9" b="20584"/>
          <a:stretch>
            <a:fillRect/>
          </a:stretch>
        </p:blipFill>
        <p:spPr>
          <a:xfrm>
            <a:off x="6652816" y="6051307"/>
            <a:ext cx="5203824" cy="582120"/>
          </a:xfrm>
          <a:prstGeom prst="rect">
            <a:avLst/>
          </a:prstGeom>
        </p:spPr>
      </p:pic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3B76B4F9-A95B-B5BD-549A-736C8C2B492A}"/>
              </a:ext>
            </a:extLst>
          </p:cNvPr>
          <p:cNvSpPr/>
          <p:nvPr/>
        </p:nvSpPr>
        <p:spPr>
          <a:xfrm>
            <a:off x="6032538" y="5504718"/>
            <a:ext cx="360947" cy="41940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Aplicación&#10;&#10;El contenido generado por IA puede ser incorrecto.">
            <a:extLst>
              <a:ext uri="{FF2B5EF4-FFF2-40B4-BE49-F238E27FC236}">
                <a16:creationId xmlns:a16="http://schemas.microsoft.com/office/drawing/2014/main" id="{D8083B33-7E14-B472-21CB-83CA635FD8D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5" b="39951"/>
          <a:stretch>
            <a:fillRect/>
          </a:stretch>
        </p:blipFill>
        <p:spPr>
          <a:xfrm>
            <a:off x="1511837" y="3547077"/>
            <a:ext cx="3673776" cy="81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8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5F34-33EE-642B-7CC7-EA2E9348B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5F2B3C1-F812-A12E-E7B7-258CF2A531BC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D5CAE65-890E-68E3-486E-480E9D0510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6367B27-9E5F-52DA-D224-1BF8051105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85DE52A-C5D6-2FF4-FE4D-6D475B22682C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3. Resultados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94C973F1-ED3A-BCC6-4BAE-2DC062532F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D2A11EB0-B237-E77B-4F8F-2877A7B37C4A}"/>
                  </a:ext>
                </a:extLst>
              </p14:cNvPr>
              <p14:cNvContentPartPr/>
              <p14:nvPr/>
            </p14:nvContentPartPr>
            <p14:xfrm>
              <a:off x="5185613" y="5194067"/>
              <a:ext cx="97560" cy="64800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D2A11EB0-B237-E77B-4F8F-2877A7B37C4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22613" y="5131102"/>
                <a:ext cx="223200" cy="77357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o 36">
            <a:extLst>
              <a:ext uri="{FF2B5EF4-FFF2-40B4-BE49-F238E27FC236}">
                <a16:creationId xmlns:a16="http://schemas.microsoft.com/office/drawing/2014/main" id="{C31D2EEE-D433-6F16-75B8-E7ADE731CCDC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8828B06B-46F9-586A-9ECF-96E0A9F24D5B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 xmlns=""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8828B06B-46F9-586A-9ECF-96E0A9F24D5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46692" y="4813187"/>
                  <a:ext cx="183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2DA36021-2CEE-E346-F096-77C5D335E59C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2DA36021-2CEE-E346-F096-77C5D335E59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8933" y="5074915"/>
                  <a:ext cx="142920" cy="1911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E4A29492-5F5A-7090-E459-110632F97A16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 xmlns=""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E4A29492-5F5A-7090-E459-110632F97A1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03A28EEA-6915-02F9-2381-3BF36B34AE75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 xmlns=""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03A28EEA-6915-02F9-2381-3BF36B34AE7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0293" y="52199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A9C2479B-CEF8-E0F9-1643-22C3DA8395B3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A9C2479B-CEF8-E0F9-1643-22C3DA8395B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0293" y="5287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511BC718-2B2D-758B-909C-80B19230E4BE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511BC718-2B2D-758B-909C-80B19230E4B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69413" y="5359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FD7EB717-C5E2-97A1-D803-309AC2115604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 xmlns=""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FD7EB717-C5E2-97A1-D803-309AC211560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65093" y="5427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256256DE-E96C-C71B-5BFD-CFD0F0B7DCF9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 xmlns=""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256256DE-E96C-C71B-5BFD-CFD0F0B7DCF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461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7A5108C9-24E9-4A18-A2E4-4C2BF45F68D7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 xmlns=""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7A5108C9-24E9-4A18-A2E4-4C2BF45F68D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0293" y="54611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040BD50B-EE76-2028-643A-FB214326D246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E5235A3E-9595-4865-C533-EDCF9C343608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E5235A3E-9595-4865-C533-EDCF9C34360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3661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88A05FA6-F255-9F46-D8D0-DD422C86A5A4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88A05FA6-F255-9F46-D8D0-DD422C86A5A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70453" y="4758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BC900661-E68F-31E1-8BBA-3D4B811F439E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 xmlns=""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BC900661-E68F-31E1-8BBA-3D4B811F439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53533" y="5046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87B3C7C0-A640-8148-BA2A-39258FF28931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 xmlns=""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87B3C7C0-A640-8148-BA2A-39258FF2893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5353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B166D0F9-CD0F-F06F-7AA1-9A76D5CAF151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 xmlns=""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B166D0F9-CD0F-F06F-7AA1-9A76D5CAF15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39601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9917C39A-FC8F-6314-E7C9-6C3659C0D140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 xmlns=""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9917C39A-FC8F-6314-E7C9-6C3659C0D14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9753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8146602F-E577-CBF3-5058-0CB8E5A888CC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 xmlns=""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8146602F-E577-CBF3-5058-0CB8E5A888C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40798" y="52214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779393DE-7C68-4CD7-F696-4FC7BEC060E2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 xmlns=""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779393DE-7C68-4CD7-F696-4FC7BEC060E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36118" y="51898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A2FB0E2F-C667-640D-19DA-45723890C56F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 xmlns=""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A2FB0E2F-C667-640D-19DA-45723890C56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424958" y="51548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" name="Imagen 6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DB66D5EF-3B13-54D1-5752-B69F5E62DE8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3" t="15472" r="11030" b="9549"/>
          <a:stretch>
            <a:fillRect/>
          </a:stretch>
        </p:blipFill>
        <p:spPr>
          <a:xfrm>
            <a:off x="0" y="1709553"/>
            <a:ext cx="1328286" cy="93286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FF19B4B-D172-2753-606F-9FD18CE35F29}"/>
              </a:ext>
            </a:extLst>
          </p:cNvPr>
          <p:cNvSpPr txBox="1"/>
          <p:nvPr/>
        </p:nvSpPr>
        <p:spPr>
          <a:xfrm>
            <a:off x="988524" y="2316419"/>
            <a:ext cx="2551240" cy="374571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clínicas</a:t>
            </a:r>
            <a:endParaRPr lang="es-ES" sz="1600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14" name="Imagen 13" descr="Tabla&#10;&#10;El contenido generado por IA puede ser incorrecto.">
            <a:extLst>
              <a:ext uri="{FF2B5EF4-FFF2-40B4-BE49-F238E27FC236}">
                <a16:creationId xmlns:a16="http://schemas.microsoft.com/office/drawing/2014/main" id="{D16305FA-1510-02CA-6EC3-DFF37893440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0"/>
          <a:stretch>
            <a:fillRect/>
          </a:stretch>
        </p:blipFill>
        <p:spPr>
          <a:xfrm>
            <a:off x="6545102" y="1917058"/>
            <a:ext cx="5568499" cy="3116437"/>
          </a:xfrm>
          <a:prstGeom prst="rect">
            <a:avLst/>
          </a:prstGeom>
        </p:spPr>
      </p:pic>
      <p:pic>
        <p:nvPicPr>
          <p:cNvPr id="19" name="Imagen 18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4A252F95-3182-15A2-BC84-8305762D991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4" t="24801" r="32645" b="17302"/>
          <a:stretch>
            <a:fillRect/>
          </a:stretch>
        </p:blipFill>
        <p:spPr>
          <a:xfrm>
            <a:off x="22405" y="4718768"/>
            <a:ext cx="1323202" cy="140779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CADDB2FE-E5B6-B29C-14D4-FAF4AC38B3B2}"/>
              </a:ext>
            </a:extLst>
          </p:cNvPr>
          <p:cNvSpPr txBox="1"/>
          <p:nvPr/>
        </p:nvSpPr>
        <p:spPr>
          <a:xfrm>
            <a:off x="988524" y="5574855"/>
            <a:ext cx="2630950" cy="646986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radiológicas y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microbiológicas </a:t>
            </a:r>
          </a:p>
        </p:txBody>
      </p:sp>
      <p:pic>
        <p:nvPicPr>
          <p:cNvPr id="8" name="Imagen 7" descr="Una captura de pantalla de un celular con letras&#10;&#10;El contenido generado por IA puede ser incorrecto.">
            <a:extLst>
              <a:ext uri="{FF2B5EF4-FFF2-40B4-BE49-F238E27FC236}">
                <a16:creationId xmlns:a16="http://schemas.microsoft.com/office/drawing/2014/main" id="{D3AF9EAC-9052-C160-F718-B51EC0AE745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2" b="15650"/>
          <a:stretch>
            <a:fillRect/>
          </a:stretch>
        </p:blipFill>
        <p:spPr>
          <a:xfrm>
            <a:off x="7499118" y="5242476"/>
            <a:ext cx="1298039" cy="123648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A1CB3EB-9444-F323-5069-013238ADDC58}"/>
              </a:ext>
            </a:extLst>
          </p:cNvPr>
          <p:cNvSpPr txBox="1"/>
          <p:nvPr/>
        </p:nvSpPr>
        <p:spPr>
          <a:xfrm>
            <a:off x="3870497" y="5602977"/>
            <a:ext cx="51800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+mj-lt"/>
              </a:rPr>
              <a:t>Infección polimicrobiana 41,2%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i="1" dirty="0" err="1">
                <a:solidFill>
                  <a:schemeClr val="accent6"/>
                </a:solidFill>
                <a:latin typeface="+mj-lt"/>
              </a:rPr>
              <a:t>Streptococcus</a:t>
            </a:r>
            <a:r>
              <a:rPr lang="es-ES" i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s-ES" i="1" dirty="0" err="1">
                <a:solidFill>
                  <a:schemeClr val="accent6"/>
                </a:solidFill>
                <a:latin typeface="+mj-lt"/>
              </a:rPr>
              <a:t>anginosus</a:t>
            </a:r>
            <a:endParaRPr lang="es-ES" i="1" dirty="0">
              <a:solidFill>
                <a:schemeClr val="accent6"/>
              </a:solidFill>
              <a:latin typeface="+mj-lt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" i="1" dirty="0" err="1">
                <a:solidFill>
                  <a:schemeClr val="accent6"/>
                </a:solidFill>
                <a:latin typeface="+mj-lt"/>
              </a:rPr>
              <a:t>Prevotella</a:t>
            </a:r>
            <a:r>
              <a:rPr lang="es-ES" i="1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s-ES" i="1" dirty="0" err="1">
                <a:solidFill>
                  <a:schemeClr val="accent6"/>
                </a:solidFill>
                <a:latin typeface="+mj-lt"/>
              </a:rPr>
              <a:t>spp</a:t>
            </a:r>
            <a:endParaRPr lang="es-ES" i="1" dirty="0">
              <a:solidFill>
                <a:schemeClr val="accent6"/>
              </a:solidFill>
              <a:latin typeface="+mj-lt"/>
            </a:endParaRPr>
          </a:p>
          <a:p>
            <a:r>
              <a:rPr lang="es-ES" b="1" dirty="0">
                <a:latin typeface="+mj-lt"/>
              </a:rPr>
              <a:t>Sin asociación significativa con mortalidad </a:t>
            </a: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DEB7076F-05D5-A5E9-90C5-7B93D7B42151}"/>
              </a:ext>
            </a:extLst>
          </p:cNvPr>
          <p:cNvCxnSpPr>
            <a:cxnSpLocks/>
          </p:cNvCxnSpPr>
          <p:nvPr/>
        </p:nvCxnSpPr>
        <p:spPr>
          <a:xfrm flipH="1">
            <a:off x="5307873" y="3397052"/>
            <a:ext cx="1569299" cy="13213"/>
          </a:xfrm>
          <a:prstGeom prst="line">
            <a:avLst/>
          </a:prstGeom>
          <a:ln>
            <a:solidFill>
              <a:srgbClr val="9ABC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de flecha 51">
            <a:extLst>
              <a:ext uri="{FF2B5EF4-FFF2-40B4-BE49-F238E27FC236}">
                <a16:creationId xmlns:a16="http://schemas.microsoft.com/office/drawing/2014/main" id="{DBDCBAE2-4B25-7FEF-8CBC-C3AC259F8E76}"/>
              </a:ext>
            </a:extLst>
          </p:cNvPr>
          <p:cNvCxnSpPr>
            <a:cxnSpLocks/>
          </p:cNvCxnSpPr>
          <p:nvPr/>
        </p:nvCxnSpPr>
        <p:spPr>
          <a:xfrm>
            <a:off x="5314829" y="3413821"/>
            <a:ext cx="0" cy="1780246"/>
          </a:xfrm>
          <a:prstGeom prst="straightConnector1">
            <a:avLst/>
          </a:prstGeom>
          <a:ln>
            <a:solidFill>
              <a:srgbClr val="9ABCF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1" name="Entrada de lápiz 60">
                <a:extLst>
                  <a:ext uri="{FF2B5EF4-FFF2-40B4-BE49-F238E27FC236}">
                    <a16:creationId xmlns:a16="http://schemas.microsoft.com/office/drawing/2014/main" id="{C485A648-C366-E00B-5116-7F723E9B7775}"/>
                  </a:ext>
                </a:extLst>
              </p14:cNvPr>
              <p14:cNvContentPartPr/>
              <p14:nvPr/>
            </p14:nvContentPartPr>
            <p14:xfrm>
              <a:off x="11305945" y="3575025"/>
              <a:ext cx="213120" cy="6480"/>
            </p14:xfrm>
          </p:contentPart>
        </mc:Choice>
        <mc:Fallback xmlns="">
          <p:pic>
            <p:nvPicPr>
              <p:cNvPr id="61" name="Entrada de lápiz 60">
                <a:extLst>
                  <a:ext uri="{FF2B5EF4-FFF2-40B4-BE49-F238E27FC236}">
                    <a16:creationId xmlns:a16="http://schemas.microsoft.com/office/drawing/2014/main" id="{C485A648-C366-E00B-5116-7F723E9B777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1243305" y="3512025"/>
                <a:ext cx="338760" cy="132120"/>
              </a:xfrm>
              <a:prstGeom prst="rect">
                <a:avLst/>
              </a:prstGeom>
            </p:spPr>
          </p:pic>
        </mc:Fallback>
      </mc:AlternateContent>
      <p:sp>
        <p:nvSpPr>
          <p:cNvPr id="62" name="Rectángulo 61">
            <a:extLst>
              <a:ext uri="{FF2B5EF4-FFF2-40B4-BE49-F238E27FC236}">
                <a16:creationId xmlns:a16="http://schemas.microsoft.com/office/drawing/2014/main" id="{16368BB0-4658-17A5-D2BE-BB58913E771A}"/>
              </a:ext>
            </a:extLst>
          </p:cNvPr>
          <p:cNvSpPr/>
          <p:nvPr/>
        </p:nvSpPr>
        <p:spPr>
          <a:xfrm>
            <a:off x="6877172" y="3225213"/>
            <a:ext cx="5229473" cy="758926"/>
          </a:xfrm>
          <a:prstGeom prst="rect">
            <a:avLst/>
          </a:prstGeom>
          <a:noFill/>
          <a:ln>
            <a:solidFill>
              <a:srgbClr val="9ABCF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Diagrama&#10;&#10;El contenido generado por IA puede ser incorrecto.">
            <a:extLst>
              <a:ext uri="{FF2B5EF4-FFF2-40B4-BE49-F238E27FC236}">
                <a16:creationId xmlns:a16="http://schemas.microsoft.com/office/drawing/2014/main" id="{0D4F1EC0-83B7-072D-5E3E-2952602D184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76"/>
          <a:stretch>
            <a:fillRect/>
          </a:stretch>
        </p:blipFill>
        <p:spPr>
          <a:xfrm>
            <a:off x="3094493" y="2996052"/>
            <a:ext cx="2133600" cy="194421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B00C4CD0-34D0-1BA8-3F09-279C9517FF17}"/>
                  </a:ext>
                </a:extLst>
              </p14:cNvPr>
              <p14:cNvContentPartPr/>
              <p14:nvPr/>
            </p14:nvContentPartPr>
            <p14:xfrm>
              <a:off x="4357690" y="3259170"/>
              <a:ext cx="264240" cy="972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B00C4CD0-34D0-1BA8-3F09-279C9517FF1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294690" y="3196170"/>
                <a:ext cx="38988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6AED929E-5095-AAC2-2F03-8973984EE109}"/>
                  </a:ext>
                </a:extLst>
              </p14:cNvPr>
              <p14:cNvContentPartPr/>
              <p14:nvPr/>
            </p14:nvContentPartPr>
            <p14:xfrm>
              <a:off x="4124050" y="4371660"/>
              <a:ext cx="390960" cy="2268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6AED929E-5095-AAC2-2F03-8973984EE10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061410" y="4309020"/>
                <a:ext cx="516600" cy="14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6561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A8E4B-E1BC-DB74-4FBF-535481B08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40853CE-7865-07A0-B359-92CCBF4C47A9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29434A5-D3CE-F4ED-485A-5E7F554086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DE03236-C108-092A-9B94-39456AF40B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BDDE17-2523-308A-E82E-72B0257CDB7F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3. Resultados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4C72A3A9-461E-5E9B-2DE1-A60AC5A811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upo 36">
            <a:extLst>
              <a:ext uri="{FF2B5EF4-FFF2-40B4-BE49-F238E27FC236}">
                <a16:creationId xmlns:a16="http://schemas.microsoft.com/office/drawing/2014/main" id="{1ED9E2C1-8024-1FDA-8F09-BA3A3FD58D70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568FCD66-2154-4F4C-0638-49AD323154E1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 xmlns=""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568FCD66-2154-4F4C-0638-49AD323154E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6692" y="4813187"/>
                  <a:ext cx="183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80B64CF4-6DBB-DB17-71EF-C3C9B7BD543A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 xmlns=""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80B64CF4-6DBB-DB17-71EF-C3C9B7BD543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98933" y="5074915"/>
                  <a:ext cx="142920" cy="1911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E764F80D-4E71-87EC-2CE3-B8A1EC24ACFF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 xmlns=""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E764F80D-4E71-87EC-2CE3-B8A1EC24ACF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296B8D5D-F048-29EB-3CE2-A75019A9F043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 xmlns=""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296B8D5D-F048-29EB-3CE2-A75019A9F04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199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7C6C4C46-BD73-8B62-3652-3EA31C74BEDD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 xmlns=""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7C6C4C46-BD73-8B62-3652-3EA31C74BED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87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C65E928C-2EC7-A023-C837-65FE0E9AF78B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 xmlns=""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C65E928C-2EC7-A023-C837-65FE0E9AF78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9413" y="5359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15C290FB-203C-C817-C083-6BC29F9243D5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 xmlns=""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15C290FB-203C-C817-C083-6BC29F9243D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5093" y="5427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B9DEB17B-68CA-8658-B088-408FC9587591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 xmlns=""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B9DEB17B-68CA-8658-B088-408FC958759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461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74D44DF3-AEF6-7251-77F0-7EA11394F472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 xmlns=""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74D44DF3-AEF6-7251-77F0-7EA11394F47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4611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10085B2D-1068-A221-3D64-485FA545F07E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001A49B3-0F9D-DE5C-9E3A-A3E6ABC734B1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 xmlns=""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001A49B3-0F9D-DE5C-9E3A-A3E6ABC734B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3661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A0ED917C-D47E-FE48-62C2-52304E24271B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 xmlns=""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A0ED917C-D47E-FE48-62C2-52304E24271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70453" y="4758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803E8703-99E8-DB1D-8184-575A76405A7E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 xmlns=""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803E8703-99E8-DB1D-8184-575A76405A7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5046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6E4B02E4-9FF5-E02B-2569-1082B6EF62BA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 xmlns=""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6E4B02E4-9FF5-E02B-2569-1082B6EF62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1904EF58-5C93-33B8-6E56-BAC8EE18BB77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 xmlns=""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1904EF58-5C93-33B8-6E56-BAC8EE18BB7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9601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E03CF4C3-9224-CEF0-7463-6D1939A76991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 xmlns=""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E03CF4C3-9224-CEF0-7463-6D1939A7699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9753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4A55706F-0D86-ECD1-6F8C-8BB3C811DB4E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 xmlns=""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4A55706F-0D86-ECD1-6F8C-8BB3C811DB4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40798" y="52214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D4D06995-0E72-8547-8F84-803476BAC771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 xmlns=""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D4D06995-0E72-8547-8F84-803476BAC77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36118" y="51898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1E49F9DD-96EB-F829-DB09-89ABF2BA2DA3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 xmlns=""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1E49F9DD-96EB-F829-DB09-89ABF2BA2DA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24958" y="51548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3" name="Imagen 62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9D4A8FCF-1102-262A-29F7-5C4880A7447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3" t="22871" r="1637" b="19459"/>
          <a:stretch>
            <a:fillRect/>
          </a:stretch>
        </p:blipFill>
        <p:spPr>
          <a:xfrm>
            <a:off x="-9436" y="1713620"/>
            <a:ext cx="1379218" cy="134011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4FBCD46-EEB2-A1CD-10AC-F0CCE0831EE4}"/>
              </a:ext>
            </a:extLst>
          </p:cNvPr>
          <p:cNvSpPr txBox="1"/>
          <p:nvPr/>
        </p:nvSpPr>
        <p:spPr>
          <a:xfrm>
            <a:off x="680173" y="2552472"/>
            <a:ext cx="2537812" cy="646986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quirúrgicas y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desenlace </a:t>
            </a:r>
          </a:p>
        </p:txBody>
      </p:sp>
      <p:pic>
        <p:nvPicPr>
          <p:cNvPr id="64" name="Imagen 63" descr="Tabla&#10;&#10;El contenido generado por IA puede ser incorrecto.">
            <a:extLst>
              <a:ext uri="{FF2B5EF4-FFF2-40B4-BE49-F238E27FC236}">
                <a16:creationId xmlns:a16="http://schemas.microsoft.com/office/drawing/2014/main" id="{00DA92EA-5140-9187-0FBA-E3C10674D8B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195" y="1976139"/>
            <a:ext cx="5315793" cy="31696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64D3163-C597-9E97-7505-D5595FE74D8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527" y="1848015"/>
            <a:ext cx="5062340" cy="228858"/>
          </a:xfrm>
          <a:prstGeom prst="rect">
            <a:avLst/>
          </a:prstGeom>
        </p:spPr>
      </p:pic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9925B3D1-B411-4876-47E1-C8EFAAC3E137}"/>
              </a:ext>
            </a:extLst>
          </p:cNvPr>
          <p:cNvSpPr/>
          <p:nvPr/>
        </p:nvSpPr>
        <p:spPr>
          <a:xfrm>
            <a:off x="6579527" y="2780058"/>
            <a:ext cx="360947" cy="41940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513431B-717A-C4D9-2ADC-16E74AFFF970}"/>
              </a:ext>
            </a:extLst>
          </p:cNvPr>
          <p:cNvSpPr txBox="1"/>
          <p:nvPr/>
        </p:nvSpPr>
        <p:spPr>
          <a:xfrm>
            <a:off x="782313" y="3912445"/>
            <a:ext cx="509592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Helvetica" pitchFamily="2" charset="0"/>
              </a:rPr>
              <a:t>Abordaje cervicotorácico </a:t>
            </a:r>
            <a:r>
              <a:rPr lang="es-ES" sz="1600" dirty="0">
                <a:latin typeface="Helvetica" pitchFamily="2" charset="0"/>
              </a:rPr>
              <a:t>(38,2%) en concordancia con elevada </a:t>
            </a:r>
            <a:r>
              <a:rPr lang="es-ES" sz="1600" b="1" dirty="0">
                <a:latin typeface="Helvetica" pitchFamily="2" charset="0"/>
              </a:rPr>
              <a:t>participación conjunta ORL </a:t>
            </a:r>
          </a:p>
        </p:txBody>
      </p:sp>
      <p:pic>
        <p:nvPicPr>
          <p:cNvPr id="20" name="Imagen 19" descr="Dibujo animado de un personaje animado&#10;&#10;El contenido generado por IA puede ser incorrecto.">
            <a:extLst>
              <a:ext uri="{FF2B5EF4-FFF2-40B4-BE49-F238E27FC236}">
                <a16:creationId xmlns:a16="http://schemas.microsoft.com/office/drawing/2014/main" id="{C0410E3F-C947-0A47-D837-AB43B7A319B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2" b="20935"/>
          <a:stretch>
            <a:fillRect/>
          </a:stretch>
        </p:blipFill>
        <p:spPr>
          <a:xfrm>
            <a:off x="1945927" y="4683413"/>
            <a:ext cx="2452552" cy="158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90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0EAE8-D040-634A-CC2A-7BA358DEC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C86C839-FF5A-CC9F-71B8-343111B0425B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1DE7AC6-439E-9F9A-60FF-40270704BE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7ABF049-B0BE-0B98-1B92-0A10D190A3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A4FA032-3787-3309-636A-D3158F646C96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3. Resultados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BE03325E-7962-2CD0-93F2-D49F982FAF4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upo 36">
            <a:extLst>
              <a:ext uri="{FF2B5EF4-FFF2-40B4-BE49-F238E27FC236}">
                <a16:creationId xmlns:a16="http://schemas.microsoft.com/office/drawing/2014/main" id="{041BE806-6E8A-E618-18FF-73E47051ED99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72A94A9F-35BF-BC05-371E-B5CC8ED0D699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72A94A9F-35BF-BC05-371E-B5CC8ED0D69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6692" y="4813187"/>
                  <a:ext cx="183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78B739DE-70CE-21DC-80F4-CCF7F2659409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78B739DE-70CE-21DC-80F4-CCF7F265940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98933" y="5074915"/>
                  <a:ext cx="142920" cy="1911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E0648CE1-C836-FD2C-A796-61364F117942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E0648CE1-C836-FD2C-A796-61364F11794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4CED3D82-7C9E-EDC2-DB82-AE0A2A8C8DCE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4CED3D82-7C9E-EDC2-DB82-AE0A2A8C8DC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199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7CA41F62-E576-D418-CBD2-0229C112EA1C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7CA41F62-E576-D418-CBD2-0229C112EA1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87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E3195D06-9496-F765-14D5-5D191C6BF179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E3195D06-9496-F765-14D5-5D191C6BF17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9413" y="5359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F657750F-E8EC-EBAC-2765-73D9DD027BA0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F657750F-E8EC-EBAC-2765-73D9DD027BA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5093" y="5427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64644049-8827-2CB0-7102-96B90AE045C1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64644049-8827-2CB0-7102-96B90AE045C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461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8897E946-7388-AF46-5253-A17F34423864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8897E946-7388-AF46-5253-A17F3442386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4611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0C6218BB-EEAC-B29A-6F46-E6AFE0EA7AF6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F73DC9E2-05CC-232E-DCD8-404DCC0A8305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F73DC9E2-05CC-232E-DCD8-404DCC0A830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3661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EE73031C-5852-AC5A-7C68-D8D6E571158D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EE73031C-5852-AC5A-7C68-D8D6E571158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70453" y="4758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B501ABFF-6277-D957-E064-47E787E1401A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B501ABFF-6277-D957-E064-47E787E1401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5046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EED18D86-44AA-5339-E3E3-766702110171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EED18D86-44AA-5339-E3E3-76670211017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44AB8513-1F74-F398-D5FB-05A89A8AC489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44AB8513-1F74-F398-D5FB-05A89A8AC48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9601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D9BF0E54-EE01-1D4F-5272-F9D96DC889D3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D9BF0E54-EE01-1D4F-5272-F9D96DC889D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9753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C6B59A4F-96ED-4AB4-C9C3-8E86E595A55B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C6B59A4F-96ED-4AB4-C9C3-8E86E595A55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40798" y="52214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3ADB4A1F-69FD-57D5-31EC-5F7F8070F6DF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3ADB4A1F-69FD-57D5-31EC-5F7F8070F6D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36118" y="51898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8EF956F6-E519-958E-6F8A-1A8D7C2AC952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8EF956F6-E519-958E-6F8A-1A8D7C2AC95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24958" y="51548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3" name="Imagen 62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EF862A15-9275-C2B4-675B-79F6F671470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3" t="22871" r="1637" b="19459"/>
          <a:stretch>
            <a:fillRect/>
          </a:stretch>
        </p:blipFill>
        <p:spPr>
          <a:xfrm>
            <a:off x="-9436" y="1713620"/>
            <a:ext cx="1379218" cy="134011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51F57A7-1A5D-37A6-9D63-6EB8011B0825}"/>
              </a:ext>
            </a:extLst>
          </p:cNvPr>
          <p:cNvSpPr txBox="1"/>
          <p:nvPr/>
        </p:nvSpPr>
        <p:spPr>
          <a:xfrm>
            <a:off x="680173" y="2552472"/>
            <a:ext cx="2537812" cy="646986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quirúrgicas y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desenlace </a:t>
            </a:r>
          </a:p>
        </p:txBody>
      </p:sp>
      <p:pic>
        <p:nvPicPr>
          <p:cNvPr id="64" name="Imagen 63" descr="Tabla&#10;&#10;El contenido generado por IA puede ser incorrecto.">
            <a:extLst>
              <a:ext uri="{FF2B5EF4-FFF2-40B4-BE49-F238E27FC236}">
                <a16:creationId xmlns:a16="http://schemas.microsoft.com/office/drawing/2014/main" id="{FBD56F8F-6966-5974-FF04-5C71B62A4A6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195" y="1976139"/>
            <a:ext cx="5315793" cy="316962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BB62C7-B297-8C10-3B9F-C810D166F62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527" y="1848015"/>
            <a:ext cx="5062340" cy="228858"/>
          </a:xfrm>
          <a:prstGeom prst="rect">
            <a:avLst/>
          </a:prstGeom>
        </p:spPr>
      </p:pic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682206DB-2693-115B-2537-D9FF2988C5C2}"/>
              </a:ext>
            </a:extLst>
          </p:cNvPr>
          <p:cNvSpPr/>
          <p:nvPr/>
        </p:nvSpPr>
        <p:spPr>
          <a:xfrm>
            <a:off x="6513501" y="3429000"/>
            <a:ext cx="360947" cy="41940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236EED4-5C99-9D3F-FFB7-517B50C01736}"/>
              </a:ext>
            </a:extLst>
          </p:cNvPr>
          <p:cNvSpPr txBox="1"/>
          <p:nvPr/>
        </p:nvSpPr>
        <p:spPr>
          <a:xfrm>
            <a:off x="782313" y="3912445"/>
            <a:ext cx="5095926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Helvetica" pitchFamily="2" charset="0"/>
              </a:rPr>
              <a:t>Reintervención </a:t>
            </a:r>
            <a:r>
              <a:rPr lang="es-ES" sz="1600" dirty="0">
                <a:latin typeface="Helvetica" pitchFamily="2" charset="0"/>
              </a:rPr>
              <a:t>(55,9%) orientadas al </a:t>
            </a:r>
            <a:r>
              <a:rPr lang="es-ES" sz="1600" b="1" dirty="0">
                <a:latin typeface="Helvetica" pitchFamily="2" charset="0"/>
              </a:rPr>
              <a:t>control progresivo del foco infeccioso</a:t>
            </a:r>
          </a:p>
        </p:txBody>
      </p:sp>
      <p:pic>
        <p:nvPicPr>
          <p:cNvPr id="7" name="Imagen 6" descr="Diagrama, Dibujo de ingeniería&#10;&#10;El contenido generado por IA puede ser incorrecto.">
            <a:extLst>
              <a:ext uri="{FF2B5EF4-FFF2-40B4-BE49-F238E27FC236}">
                <a16:creationId xmlns:a16="http://schemas.microsoft.com/office/drawing/2014/main" id="{0C6E4E7A-0A4E-8DDB-3793-549089D4E29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9" b="9083"/>
          <a:stretch>
            <a:fillRect/>
          </a:stretch>
        </p:blipFill>
        <p:spPr>
          <a:xfrm>
            <a:off x="1680083" y="4666581"/>
            <a:ext cx="3449503" cy="189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440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CC3F1-9BB8-7F84-1C5B-B7D8A6267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6E6AF8E-43E2-F648-793E-88226BC8CD23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205F3BF-8F80-C1ED-1B5A-B6112BCF5B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054BB11-E8D8-4EC1-C38F-DCF5A31993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87E42BB-EC0B-A078-6DCF-911982F63F51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3. Resultados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1DEC701A-0741-4184-14DB-908B2A0BFC3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upo 36">
            <a:extLst>
              <a:ext uri="{FF2B5EF4-FFF2-40B4-BE49-F238E27FC236}">
                <a16:creationId xmlns:a16="http://schemas.microsoft.com/office/drawing/2014/main" id="{D289622D-AD4F-793C-1FCA-0AADEC783F06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29F29820-AFEE-5EAB-1F82-4B2FE77BB542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29F29820-AFEE-5EAB-1F82-4B2FE77BB54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6692" y="4813187"/>
                  <a:ext cx="183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6BFF5488-171D-F392-4B03-F709893B1A30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6BFF5488-171D-F392-4B03-F709893B1A3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98933" y="5074915"/>
                  <a:ext cx="142920" cy="1911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C0ABED3C-C39F-4557-248D-1FA6BE296011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C0ABED3C-C39F-4557-248D-1FA6BE29601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13710708-7EE1-0732-D137-17C4858FEA57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13710708-7EE1-0732-D137-17C4858FEA5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199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4225213C-B358-2EDE-386A-7B1BA30E92D4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4225213C-B358-2EDE-386A-7B1BA30E92D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87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DA416B30-7BBC-1743-8A4F-8276D1A2CB9A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DA416B30-7BBC-1743-8A4F-8276D1A2CB9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9413" y="5359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439F4613-0F40-96F1-AB06-20A93CA4847D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439F4613-0F40-96F1-AB06-20A93CA4847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5093" y="5427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BB11C456-2B22-6A8B-9D21-2574EDC45DA7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BB11C456-2B22-6A8B-9D21-2574EDC45DA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461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92E689EA-C8D7-8901-4E18-F62CC2636E63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92E689EA-C8D7-8901-4E18-F62CC2636E6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4611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3EA4A7AA-BC45-C205-1AD9-6AE968521A96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E772A12F-2508-B1F3-8206-70D8844A23BF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E772A12F-2508-B1F3-8206-70D8844A23B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3661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F5D9BC70-6AE5-D4D8-438D-B2273C289459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F5D9BC70-6AE5-D4D8-438D-B2273C28945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70453" y="4758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79C02C67-60E3-901E-B3CB-6A37BE8C79ED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79C02C67-60E3-901E-B3CB-6A37BE8C79E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5046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1572E085-4FD8-C1C5-F2F7-28207E4F73FE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1572E085-4FD8-C1C5-F2F7-28207E4F73F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A7BE8345-5971-832E-8D6E-1552C13226A0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A7BE8345-5971-832E-8D6E-1552C13226A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9601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974B54FE-FD71-BC39-A25A-BF59238D1ACC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974B54FE-FD71-BC39-A25A-BF59238D1AC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9753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F804B0EB-6812-AE41-B140-474B20ED8F8F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F804B0EB-6812-AE41-B140-474B20ED8F8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40798" y="52214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49C7B6A5-D127-12EF-39B5-748F32E9B44E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49C7B6A5-D127-12EF-39B5-748F32E9B44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36118" y="51898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30EC3DA3-9BDF-650A-2B99-696B2AF2B160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30EC3DA3-9BDF-650A-2B99-696B2AF2B16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24958" y="51548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3" name="Imagen 62" descr="Una caricatura de una persona&#10;&#10;El contenido generado por IA puede ser incorrecto.">
            <a:extLst>
              <a:ext uri="{FF2B5EF4-FFF2-40B4-BE49-F238E27FC236}">
                <a16:creationId xmlns:a16="http://schemas.microsoft.com/office/drawing/2014/main" id="{AD9991BD-B44F-3449-3A1C-AEF65840F44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3" t="22871" r="1637" b="19459"/>
          <a:stretch>
            <a:fillRect/>
          </a:stretch>
        </p:blipFill>
        <p:spPr>
          <a:xfrm>
            <a:off x="-9436" y="1713620"/>
            <a:ext cx="1379218" cy="134011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CE32326-E025-C94A-A807-BF65FAC774D5}"/>
              </a:ext>
            </a:extLst>
          </p:cNvPr>
          <p:cNvSpPr txBox="1"/>
          <p:nvPr/>
        </p:nvSpPr>
        <p:spPr>
          <a:xfrm>
            <a:off x="680173" y="2552472"/>
            <a:ext cx="2537812" cy="646986"/>
          </a:xfrm>
          <a:prstGeom prst="roundRect">
            <a:avLst/>
          </a:prstGeom>
          <a:solidFill>
            <a:srgbClr val="9ABCF8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Variables quirúrgicas y </a:t>
            </a: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Helvetica" pitchFamily="2" charset="0"/>
              </a:rPr>
              <a:t>desenlace </a:t>
            </a:r>
          </a:p>
        </p:txBody>
      </p:sp>
      <p:pic>
        <p:nvPicPr>
          <p:cNvPr id="64" name="Imagen 63" descr="Tabla&#10;&#10;El contenido generado por IA puede ser incorrecto.">
            <a:extLst>
              <a:ext uri="{FF2B5EF4-FFF2-40B4-BE49-F238E27FC236}">
                <a16:creationId xmlns:a16="http://schemas.microsoft.com/office/drawing/2014/main" id="{ACDEA3B6-8ED1-A036-6CC3-55DAE66892B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195" y="1976139"/>
            <a:ext cx="5315793" cy="3169626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F46729A0-2303-8776-70C6-D5325BE12814}"/>
              </a:ext>
            </a:extLst>
          </p:cNvPr>
          <p:cNvSpPr/>
          <p:nvPr/>
        </p:nvSpPr>
        <p:spPr>
          <a:xfrm>
            <a:off x="6962527" y="4742053"/>
            <a:ext cx="5062341" cy="403352"/>
          </a:xfrm>
          <a:prstGeom prst="rect">
            <a:avLst/>
          </a:prstGeom>
          <a:noFill/>
          <a:ln>
            <a:solidFill>
              <a:srgbClr val="AF27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Imagen que contiene pájaro, flor, ave, árbol&#10;&#10;El contenido generado por IA puede ser incorrecto.">
            <a:extLst>
              <a:ext uri="{FF2B5EF4-FFF2-40B4-BE49-F238E27FC236}">
                <a16:creationId xmlns:a16="http://schemas.microsoft.com/office/drawing/2014/main" id="{45A8E903-F7BB-2619-2F29-D7E9BCA6131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17" y="3429000"/>
            <a:ext cx="5275676" cy="277621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9EE9F9A-D796-12FF-5CBC-DD4021B46DF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527" y="1848015"/>
            <a:ext cx="5062340" cy="22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4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1C65F-ADAD-6547-B71F-3A178FF57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B8C4B33-45F5-8F7A-8AF0-C629E7966B9F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5FAB155-BC6E-E39A-D9F3-B8BC2D3AEB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2CAA792F-38D8-331A-1246-191E0F830C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8DFF928-DEC7-5264-FF0D-127D806162DB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3. Resultados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E71F139A-1921-B9AF-6D2A-2E950227AB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upo 36">
            <a:extLst>
              <a:ext uri="{FF2B5EF4-FFF2-40B4-BE49-F238E27FC236}">
                <a16:creationId xmlns:a16="http://schemas.microsoft.com/office/drawing/2014/main" id="{4F885B72-9285-CE04-352A-046F0214EA89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A2A34343-0878-63D9-FAE5-69B1A35B059C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A2A34343-0878-63D9-FAE5-69B1A35B059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6692" y="4813187"/>
                  <a:ext cx="183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5DFCA8DC-F666-C597-B4BD-4AAFC475C980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5DFCA8DC-F666-C597-B4BD-4AAFC475C98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98933" y="5074915"/>
                  <a:ext cx="142920" cy="1911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D3DB9833-1A4C-1932-E630-D682B75AAED9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D3DB9833-1A4C-1932-E630-D682B75AAED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8901C2A7-C6BE-49DF-3D3B-7C5B7867E6D9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8901C2A7-C6BE-49DF-3D3B-7C5B7867E6D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199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BE89515D-7A95-5EF5-FAD4-3AE392976B48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BE89515D-7A95-5EF5-FAD4-3AE392976B4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87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142EC684-3B64-BEE8-2C92-26182128E8A4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142EC684-3B64-BEE8-2C92-26182128E8A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9413" y="5359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949D538C-6E8E-1901-7024-A57EEB6D1C90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949D538C-6E8E-1901-7024-A57EEB6D1C9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5093" y="5427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2A530334-728F-4DEE-E3DC-FBEDF4F352B9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2A530334-728F-4DEE-E3DC-FBEDF4F352B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461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82E3CE0F-BCC8-F0E2-B286-F60865A8595C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82E3CE0F-BCC8-F0E2-B286-F60865A8595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4611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543300F8-83FD-93C9-849D-A2F5DF330E5F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51A231ED-A778-436F-F1BA-D030D4AFF982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51A231ED-A778-436F-F1BA-D030D4AFF98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3661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B3654ECB-1812-4C21-3DB2-05B48D40253D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B3654ECB-1812-4C21-3DB2-05B48D40253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70453" y="4758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814FCF0A-7ADF-BC1D-E175-590AC6FD9B36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814FCF0A-7ADF-BC1D-E175-590AC6FD9B3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5046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D245A36B-99F9-45B6-6933-DEA2CD797B8E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D245A36B-99F9-45B6-6933-DEA2CD797B8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94D09D0F-0757-51E5-C61D-68FB41C0406E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94D09D0F-0757-51E5-C61D-68FB41C0406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9601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9CA3ED69-BBF7-116A-C7C9-8C7FFB0F40E5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9CA3ED69-BBF7-116A-C7C9-8C7FFB0F40E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9753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0B2A7D06-7C7F-2CE4-6974-E8A41F5A84B1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0B2A7D06-7C7F-2CE4-6974-E8A41F5A84B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40798" y="52214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A5616EA3-3EBF-B956-2DF9-AD2EECAE3D6D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A5616EA3-3EBF-B956-2DF9-AD2EECAE3D6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36118" y="51898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71025F27-5C6D-F55A-8421-6D16589EE4E7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71025F27-5C6D-F55A-8421-6D16589EE4E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24958" y="51548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" name="Imagen 2" descr="Gráfico&#10;&#10;El contenido generado por IA puede ser incorrecto.">
            <a:extLst>
              <a:ext uri="{FF2B5EF4-FFF2-40B4-BE49-F238E27FC236}">
                <a16:creationId xmlns:a16="http://schemas.microsoft.com/office/drawing/2014/main" id="{BF94401B-63E4-04C5-2A30-D09E8DF461E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7" r="9307"/>
          <a:stretch>
            <a:fillRect/>
          </a:stretch>
        </p:blipFill>
        <p:spPr>
          <a:xfrm>
            <a:off x="5464416" y="3058696"/>
            <a:ext cx="6675196" cy="267244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128CE7B-8121-CFEA-D81B-09FB61F97419}"/>
              </a:ext>
            </a:extLst>
          </p:cNvPr>
          <p:cNvSpPr txBox="1"/>
          <p:nvPr/>
        </p:nvSpPr>
        <p:spPr>
          <a:xfrm>
            <a:off x="392240" y="2081584"/>
            <a:ext cx="642730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</a:rPr>
              <a:t>Análisis univariante – </a:t>
            </a:r>
            <a:r>
              <a:rPr lang="es-ES" b="1" dirty="0">
                <a:solidFill>
                  <a:srgbClr val="6598F6"/>
                </a:solidFill>
                <a:latin typeface="Helvetica" pitchFamily="2" charset="0"/>
              </a:rPr>
              <a:t>Factores asociados a mortalidad </a:t>
            </a:r>
            <a:endParaRPr lang="es-ES" dirty="0">
              <a:solidFill>
                <a:srgbClr val="6598F6"/>
              </a:solidFill>
              <a:latin typeface="Helvetica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1782624-2EEA-A142-E8B8-C3B96AF4273D}"/>
              </a:ext>
            </a:extLst>
          </p:cNvPr>
          <p:cNvSpPr txBox="1"/>
          <p:nvPr/>
        </p:nvSpPr>
        <p:spPr>
          <a:xfrm>
            <a:off x="392238" y="6037175"/>
            <a:ext cx="8711862" cy="369332"/>
          </a:xfrm>
          <a:prstGeom prst="rect">
            <a:avLst/>
          </a:prstGeom>
          <a:solidFill>
            <a:srgbClr val="D6E4FC"/>
          </a:solidFill>
          <a:ln w="28575">
            <a:noFill/>
            <a:prstDash val="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La </a:t>
            </a:r>
            <a:r>
              <a:rPr lang="es-ES" b="1" dirty="0"/>
              <a:t>reserva fisiológica </a:t>
            </a:r>
            <a:r>
              <a:rPr lang="es-ES" dirty="0"/>
              <a:t>del paciente emergió como </a:t>
            </a:r>
            <a:r>
              <a:rPr lang="es-ES" b="1" dirty="0"/>
              <a:t>determinante clave de mortalidad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A59AC01-2872-57A2-1C68-1C7965DB0B0A}"/>
              </a:ext>
            </a:extLst>
          </p:cNvPr>
          <p:cNvSpPr txBox="1"/>
          <p:nvPr/>
        </p:nvSpPr>
        <p:spPr>
          <a:xfrm>
            <a:off x="1388125" y="3365317"/>
            <a:ext cx="40112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 panose="020B0604020202020204" pitchFamily="34" charset="0"/>
              </a:rPr>
              <a:t>Cardiopatía  </a:t>
            </a:r>
            <a:r>
              <a:rPr lang="es-ES" b="1" dirty="0">
                <a:solidFill>
                  <a:srgbClr val="558EF5"/>
                </a:solidFill>
                <a:cs typeface="Helvetica" panose="020B0604020202020204" pitchFamily="34" charset="0"/>
              </a:rPr>
              <a:t>          </a:t>
            </a:r>
            <a:r>
              <a:rPr lang="es-ES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OR 10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>
              <a:solidFill>
                <a:srgbClr val="558EF5"/>
              </a:solidFill>
              <a:cs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 panose="020B0604020202020204" pitchFamily="34" charset="0"/>
              </a:rPr>
              <a:t>Edad ≥ 62 años             </a:t>
            </a:r>
            <a:r>
              <a:rPr lang="es-ES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8.87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>
              <a:solidFill>
                <a:srgbClr val="558EF5"/>
              </a:solidFill>
              <a:cs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 panose="020B0604020202020204" pitchFamily="34" charset="0"/>
              </a:rPr>
              <a:t>Diabetes Mellitus       </a:t>
            </a:r>
            <a:r>
              <a:rPr lang="es-ES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6.33</a:t>
            </a:r>
            <a:endParaRPr lang="es-ES" b="1" dirty="0">
              <a:solidFill>
                <a:srgbClr val="558EF5"/>
              </a:solidFill>
              <a:cs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>
              <a:cs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 panose="020B0604020202020204" pitchFamily="34" charset="0"/>
              </a:rPr>
              <a:t>Shock séptico              </a:t>
            </a:r>
            <a:r>
              <a:rPr lang="es-ES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4,29</a:t>
            </a:r>
            <a:r>
              <a:rPr lang="es-ES" sz="2000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endParaRPr lang="es-ES" b="1" dirty="0">
              <a:solidFill>
                <a:srgbClr val="558EF5"/>
              </a:solidFill>
              <a:cs typeface="Helvetica" panose="020B0604020202020204" pitchFamily="34" charset="0"/>
            </a:endParaRPr>
          </a:p>
        </p:txBody>
      </p:sp>
      <p:sp>
        <p:nvSpPr>
          <p:cNvPr id="17" name="Flecha: a la derecha con bandas 16">
            <a:extLst>
              <a:ext uri="{FF2B5EF4-FFF2-40B4-BE49-F238E27FC236}">
                <a16:creationId xmlns:a16="http://schemas.microsoft.com/office/drawing/2014/main" id="{CED9B993-ACB5-50CA-0707-C8FBF2382F82}"/>
              </a:ext>
            </a:extLst>
          </p:cNvPr>
          <p:cNvSpPr/>
          <p:nvPr/>
        </p:nvSpPr>
        <p:spPr>
          <a:xfrm rot="5400000">
            <a:off x="-63787" y="3958284"/>
            <a:ext cx="1750549" cy="838498"/>
          </a:xfrm>
          <a:custGeom>
            <a:avLst/>
            <a:gdLst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2826 w 1334960"/>
              <a:gd name="csY10" fmla="*/ 244521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52826 w 1334960"/>
              <a:gd name="csY16" fmla="*/ 733564 h 978085"/>
              <a:gd name="csX17" fmla="*/ 152826 w 1334960"/>
              <a:gd name="csY17" fmla="*/ 244521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2826 w 1334960"/>
              <a:gd name="csY10" fmla="*/ 244521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03097 w 1334960"/>
              <a:gd name="csY16" fmla="*/ 553192 h 978085"/>
              <a:gd name="csX17" fmla="*/ 152826 w 1334960"/>
              <a:gd name="csY17" fmla="*/ 244521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03097 w 1334960"/>
              <a:gd name="csY16" fmla="*/ 553192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03097 w 1334960"/>
              <a:gd name="csY16" fmla="*/ 680192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41200 w 1334960"/>
              <a:gd name="csY16" fmla="*/ 678075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47553 w 1334960"/>
              <a:gd name="csY16" fmla="*/ 671725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51789 w 1334960"/>
              <a:gd name="csY16" fmla="*/ 675958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1130 w 1334960"/>
              <a:gd name="csY6" fmla="*/ 244521 h 978085"/>
              <a:gd name="csX7" fmla="*/ 122261 w 1334960"/>
              <a:gd name="csY7" fmla="*/ 244521 h 978085"/>
              <a:gd name="csX8" fmla="*/ 122261 w 1334960"/>
              <a:gd name="csY8" fmla="*/ 733564 h 978085"/>
              <a:gd name="csX9" fmla="*/ 61130 w 1334960"/>
              <a:gd name="csY9" fmla="*/ 733564 h 978085"/>
              <a:gd name="csX10" fmla="*/ 61130 w 1334960"/>
              <a:gd name="csY10" fmla="*/ 244521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1130 w 1334960"/>
              <a:gd name="csY6" fmla="*/ 244521 h 978085"/>
              <a:gd name="csX7" fmla="*/ 122261 w 1334960"/>
              <a:gd name="csY7" fmla="*/ 244521 h 978085"/>
              <a:gd name="csX8" fmla="*/ 122264 w 1334960"/>
              <a:gd name="csY8" fmla="*/ 676414 h 978085"/>
              <a:gd name="csX9" fmla="*/ 61130 w 1334960"/>
              <a:gd name="csY9" fmla="*/ 733564 h 978085"/>
              <a:gd name="csX10" fmla="*/ 61130 w 1334960"/>
              <a:gd name="csY10" fmla="*/ 244521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1130 w 1334960"/>
              <a:gd name="csY6" fmla="*/ 244521 h 978085"/>
              <a:gd name="csX7" fmla="*/ 122261 w 1334960"/>
              <a:gd name="csY7" fmla="*/ 244521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1130 w 1334960"/>
              <a:gd name="csY10" fmla="*/ 244521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9600 w 1334960"/>
              <a:gd name="csY6" fmla="*/ 394804 h 978085"/>
              <a:gd name="csX7" fmla="*/ 122261 w 1334960"/>
              <a:gd name="csY7" fmla="*/ 244521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9600 w 1334960"/>
              <a:gd name="csY10" fmla="*/ 394804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9600 w 1334960"/>
              <a:gd name="csY6" fmla="*/ 394804 h 978085"/>
              <a:gd name="csX7" fmla="*/ 115914 w 1334960"/>
              <a:gd name="csY7" fmla="*/ 365171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9600 w 1334960"/>
              <a:gd name="csY10" fmla="*/ 394804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9600 w 1334960"/>
              <a:gd name="csY6" fmla="*/ 394804 h 978085"/>
              <a:gd name="csX7" fmla="*/ 126501 w 1334960"/>
              <a:gd name="csY7" fmla="*/ 356704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9600 w 1334960"/>
              <a:gd name="csY10" fmla="*/ 394804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8 w 1334960"/>
              <a:gd name="csY3" fmla="*/ 570581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9600 w 1334960"/>
              <a:gd name="csY6" fmla="*/ 394804 h 978085"/>
              <a:gd name="csX7" fmla="*/ 126501 w 1334960"/>
              <a:gd name="csY7" fmla="*/ 356704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9600 w 1334960"/>
              <a:gd name="csY10" fmla="*/ 394804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10582 w 1345542"/>
              <a:gd name="csY0" fmla="*/ 244521 h 978085"/>
              <a:gd name="csX1" fmla="*/ 94263 w 1345542"/>
              <a:gd name="csY1" fmla="*/ 299675 h 978085"/>
              <a:gd name="csX2" fmla="*/ 41147 w 1345542"/>
              <a:gd name="csY2" fmla="*/ 244521 h 978085"/>
              <a:gd name="csX3" fmla="*/ 41150 w 1345542"/>
              <a:gd name="csY3" fmla="*/ 570581 h 978085"/>
              <a:gd name="csX4" fmla="*/ 0 w 1345542"/>
              <a:gd name="csY4" fmla="*/ 570580 h 978085"/>
              <a:gd name="csX5" fmla="*/ 10582 w 1345542"/>
              <a:gd name="csY5" fmla="*/ 244521 h 978085"/>
              <a:gd name="csX6" fmla="*/ 80182 w 1345542"/>
              <a:gd name="csY6" fmla="*/ 394804 h 978085"/>
              <a:gd name="csX7" fmla="*/ 137083 w 1345542"/>
              <a:gd name="csY7" fmla="*/ 356704 h 978085"/>
              <a:gd name="csX8" fmla="*/ 132846 w 1345542"/>
              <a:gd name="csY8" fmla="*/ 676414 h 978085"/>
              <a:gd name="csX9" fmla="*/ 78065 w 1345542"/>
              <a:gd name="csY9" fmla="*/ 648898 h 978085"/>
              <a:gd name="csX10" fmla="*/ 80182 w 1345542"/>
              <a:gd name="csY10" fmla="*/ 394804 h 978085"/>
              <a:gd name="csX11" fmla="*/ 166233 w 1345542"/>
              <a:gd name="csY11" fmla="*/ 350475 h 978085"/>
              <a:gd name="csX12" fmla="*/ 856500 w 1345542"/>
              <a:gd name="csY12" fmla="*/ 244521 h 978085"/>
              <a:gd name="csX13" fmla="*/ 856500 w 1345542"/>
              <a:gd name="csY13" fmla="*/ 0 h 978085"/>
              <a:gd name="csX14" fmla="*/ 1345542 w 1345542"/>
              <a:gd name="csY14" fmla="*/ 489043 h 978085"/>
              <a:gd name="csX15" fmla="*/ 856500 w 1345542"/>
              <a:gd name="csY15" fmla="*/ 978085 h 978085"/>
              <a:gd name="csX16" fmla="*/ 856500 w 1345542"/>
              <a:gd name="csY16" fmla="*/ 733564 h 978085"/>
              <a:gd name="csX17" fmla="*/ 162371 w 1345542"/>
              <a:gd name="csY17" fmla="*/ 675958 h 978085"/>
              <a:gd name="csX18" fmla="*/ 166233 w 1345542"/>
              <a:gd name="csY18" fmla="*/ 350475 h 978085"/>
              <a:gd name="csX0" fmla="*/ 10582 w 1345542"/>
              <a:gd name="csY0" fmla="*/ 244521 h 978085"/>
              <a:gd name="csX1" fmla="*/ 94263 w 1345542"/>
              <a:gd name="csY1" fmla="*/ 299675 h 978085"/>
              <a:gd name="csX2" fmla="*/ 41147 w 1345542"/>
              <a:gd name="csY2" fmla="*/ 244521 h 978085"/>
              <a:gd name="csX3" fmla="*/ 41153 w 1345542"/>
              <a:gd name="csY3" fmla="*/ 636197 h 978085"/>
              <a:gd name="csX4" fmla="*/ 0 w 1345542"/>
              <a:gd name="csY4" fmla="*/ 570580 h 978085"/>
              <a:gd name="csX5" fmla="*/ 10582 w 1345542"/>
              <a:gd name="csY5" fmla="*/ 244521 h 978085"/>
              <a:gd name="csX6" fmla="*/ 80182 w 1345542"/>
              <a:gd name="csY6" fmla="*/ 394804 h 978085"/>
              <a:gd name="csX7" fmla="*/ 137083 w 1345542"/>
              <a:gd name="csY7" fmla="*/ 356704 h 978085"/>
              <a:gd name="csX8" fmla="*/ 132846 w 1345542"/>
              <a:gd name="csY8" fmla="*/ 676414 h 978085"/>
              <a:gd name="csX9" fmla="*/ 78065 w 1345542"/>
              <a:gd name="csY9" fmla="*/ 648898 h 978085"/>
              <a:gd name="csX10" fmla="*/ 80182 w 1345542"/>
              <a:gd name="csY10" fmla="*/ 394804 h 978085"/>
              <a:gd name="csX11" fmla="*/ 166233 w 1345542"/>
              <a:gd name="csY11" fmla="*/ 350475 h 978085"/>
              <a:gd name="csX12" fmla="*/ 856500 w 1345542"/>
              <a:gd name="csY12" fmla="*/ 244521 h 978085"/>
              <a:gd name="csX13" fmla="*/ 856500 w 1345542"/>
              <a:gd name="csY13" fmla="*/ 0 h 978085"/>
              <a:gd name="csX14" fmla="*/ 1345542 w 1345542"/>
              <a:gd name="csY14" fmla="*/ 489043 h 978085"/>
              <a:gd name="csX15" fmla="*/ 856500 w 1345542"/>
              <a:gd name="csY15" fmla="*/ 978085 h 978085"/>
              <a:gd name="csX16" fmla="*/ 856500 w 1345542"/>
              <a:gd name="csY16" fmla="*/ 733564 h 978085"/>
              <a:gd name="csX17" fmla="*/ 162371 w 1345542"/>
              <a:gd name="csY17" fmla="*/ 675958 h 978085"/>
              <a:gd name="csX18" fmla="*/ 166233 w 1345542"/>
              <a:gd name="csY18" fmla="*/ 350475 h 978085"/>
              <a:gd name="csX0" fmla="*/ 4229 w 1339189"/>
              <a:gd name="csY0" fmla="*/ 244521 h 978085"/>
              <a:gd name="csX1" fmla="*/ 87910 w 1339189"/>
              <a:gd name="csY1" fmla="*/ 299675 h 978085"/>
              <a:gd name="csX2" fmla="*/ 34794 w 1339189"/>
              <a:gd name="csY2" fmla="*/ 244521 h 978085"/>
              <a:gd name="csX3" fmla="*/ 34800 w 1339189"/>
              <a:gd name="csY3" fmla="*/ 636197 h 978085"/>
              <a:gd name="csX4" fmla="*/ 0 w 1339189"/>
              <a:gd name="csY4" fmla="*/ 612913 h 978085"/>
              <a:gd name="csX5" fmla="*/ 4229 w 1339189"/>
              <a:gd name="csY5" fmla="*/ 244521 h 978085"/>
              <a:gd name="csX6" fmla="*/ 73829 w 1339189"/>
              <a:gd name="csY6" fmla="*/ 394804 h 978085"/>
              <a:gd name="csX7" fmla="*/ 130730 w 1339189"/>
              <a:gd name="csY7" fmla="*/ 356704 h 978085"/>
              <a:gd name="csX8" fmla="*/ 126493 w 1339189"/>
              <a:gd name="csY8" fmla="*/ 676414 h 978085"/>
              <a:gd name="csX9" fmla="*/ 71712 w 1339189"/>
              <a:gd name="csY9" fmla="*/ 648898 h 978085"/>
              <a:gd name="csX10" fmla="*/ 73829 w 1339189"/>
              <a:gd name="csY10" fmla="*/ 394804 h 978085"/>
              <a:gd name="csX11" fmla="*/ 159880 w 1339189"/>
              <a:gd name="csY11" fmla="*/ 350475 h 978085"/>
              <a:gd name="csX12" fmla="*/ 850147 w 1339189"/>
              <a:gd name="csY12" fmla="*/ 244521 h 978085"/>
              <a:gd name="csX13" fmla="*/ 850147 w 1339189"/>
              <a:gd name="csY13" fmla="*/ 0 h 978085"/>
              <a:gd name="csX14" fmla="*/ 1339189 w 1339189"/>
              <a:gd name="csY14" fmla="*/ 489043 h 978085"/>
              <a:gd name="csX15" fmla="*/ 850147 w 1339189"/>
              <a:gd name="csY15" fmla="*/ 978085 h 978085"/>
              <a:gd name="csX16" fmla="*/ 850147 w 1339189"/>
              <a:gd name="csY16" fmla="*/ 733564 h 978085"/>
              <a:gd name="csX17" fmla="*/ 156018 w 1339189"/>
              <a:gd name="csY17" fmla="*/ 675958 h 978085"/>
              <a:gd name="csX18" fmla="*/ 159880 w 1339189"/>
              <a:gd name="csY18" fmla="*/ 350475 h 978085"/>
              <a:gd name="csX0" fmla="*/ 104 w 1349881"/>
              <a:gd name="csY0" fmla="*/ 428671 h 978085"/>
              <a:gd name="csX1" fmla="*/ 98602 w 1349881"/>
              <a:gd name="csY1" fmla="*/ 299675 h 978085"/>
              <a:gd name="csX2" fmla="*/ 45486 w 1349881"/>
              <a:gd name="csY2" fmla="*/ 244521 h 978085"/>
              <a:gd name="csX3" fmla="*/ 45492 w 1349881"/>
              <a:gd name="csY3" fmla="*/ 636197 h 978085"/>
              <a:gd name="csX4" fmla="*/ 10692 w 1349881"/>
              <a:gd name="csY4" fmla="*/ 612913 h 978085"/>
              <a:gd name="csX5" fmla="*/ 104 w 1349881"/>
              <a:gd name="csY5" fmla="*/ 428671 h 978085"/>
              <a:gd name="csX6" fmla="*/ 84521 w 1349881"/>
              <a:gd name="csY6" fmla="*/ 394804 h 978085"/>
              <a:gd name="csX7" fmla="*/ 141422 w 1349881"/>
              <a:gd name="csY7" fmla="*/ 356704 h 978085"/>
              <a:gd name="csX8" fmla="*/ 137185 w 1349881"/>
              <a:gd name="csY8" fmla="*/ 676414 h 978085"/>
              <a:gd name="csX9" fmla="*/ 82404 w 1349881"/>
              <a:gd name="csY9" fmla="*/ 648898 h 978085"/>
              <a:gd name="csX10" fmla="*/ 84521 w 1349881"/>
              <a:gd name="csY10" fmla="*/ 394804 h 978085"/>
              <a:gd name="csX11" fmla="*/ 170572 w 1349881"/>
              <a:gd name="csY11" fmla="*/ 350475 h 978085"/>
              <a:gd name="csX12" fmla="*/ 860839 w 1349881"/>
              <a:gd name="csY12" fmla="*/ 244521 h 978085"/>
              <a:gd name="csX13" fmla="*/ 860839 w 1349881"/>
              <a:gd name="csY13" fmla="*/ 0 h 978085"/>
              <a:gd name="csX14" fmla="*/ 1349881 w 1349881"/>
              <a:gd name="csY14" fmla="*/ 489043 h 978085"/>
              <a:gd name="csX15" fmla="*/ 860839 w 1349881"/>
              <a:gd name="csY15" fmla="*/ 978085 h 978085"/>
              <a:gd name="csX16" fmla="*/ 860839 w 1349881"/>
              <a:gd name="csY16" fmla="*/ 733564 h 978085"/>
              <a:gd name="csX17" fmla="*/ 166710 w 1349881"/>
              <a:gd name="csY17" fmla="*/ 675958 h 978085"/>
              <a:gd name="csX18" fmla="*/ 170572 w 1349881"/>
              <a:gd name="csY18" fmla="*/ 350475 h 978085"/>
              <a:gd name="csX0" fmla="*/ 24269 w 1374046"/>
              <a:gd name="csY0" fmla="*/ 428671 h 978085"/>
              <a:gd name="csX1" fmla="*/ 0 w 1374046"/>
              <a:gd name="csY1" fmla="*/ 452075 h 978085"/>
              <a:gd name="csX2" fmla="*/ 69651 w 1374046"/>
              <a:gd name="csY2" fmla="*/ 244521 h 978085"/>
              <a:gd name="csX3" fmla="*/ 69657 w 1374046"/>
              <a:gd name="csY3" fmla="*/ 636197 h 978085"/>
              <a:gd name="csX4" fmla="*/ 34857 w 1374046"/>
              <a:gd name="csY4" fmla="*/ 612913 h 978085"/>
              <a:gd name="csX5" fmla="*/ 24269 w 1374046"/>
              <a:gd name="csY5" fmla="*/ 428671 h 978085"/>
              <a:gd name="csX6" fmla="*/ 108686 w 1374046"/>
              <a:gd name="csY6" fmla="*/ 394804 h 978085"/>
              <a:gd name="csX7" fmla="*/ 165587 w 1374046"/>
              <a:gd name="csY7" fmla="*/ 356704 h 978085"/>
              <a:gd name="csX8" fmla="*/ 161350 w 1374046"/>
              <a:gd name="csY8" fmla="*/ 676414 h 978085"/>
              <a:gd name="csX9" fmla="*/ 106569 w 1374046"/>
              <a:gd name="csY9" fmla="*/ 648898 h 978085"/>
              <a:gd name="csX10" fmla="*/ 108686 w 1374046"/>
              <a:gd name="csY10" fmla="*/ 394804 h 978085"/>
              <a:gd name="csX11" fmla="*/ 194737 w 1374046"/>
              <a:gd name="csY11" fmla="*/ 350475 h 978085"/>
              <a:gd name="csX12" fmla="*/ 885004 w 1374046"/>
              <a:gd name="csY12" fmla="*/ 244521 h 978085"/>
              <a:gd name="csX13" fmla="*/ 885004 w 1374046"/>
              <a:gd name="csY13" fmla="*/ 0 h 978085"/>
              <a:gd name="csX14" fmla="*/ 1374046 w 1374046"/>
              <a:gd name="csY14" fmla="*/ 489043 h 978085"/>
              <a:gd name="csX15" fmla="*/ 885004 w 1374046"/>
              <a:gd name="csY15" fmla="*/ 978085 h 978085"/>
              <a:gd name="csX16" fmla="*/ 885004 w 1374046"/>
              <a:gd name="csY16" fmla="*/ 733564 h 978085"/>
              <a:gd name="csX17" fmla="*/ 190875 w 1374046"/>
              <a:gd name="csY17" fmla="*/ 675958 h 978085"/>
              <a:gd name="csX18" fmla="*/ 194737 w 1374046"/>
              <a:gd name="csY18" fmla="*/ 350475 h 978085"/>
              <a:gd name="csX0" fmla="*/ 105 w 1349882"/>
              <a:gd name="csY0" fmla="*/ 428671 h 978085"/>
              <a:gd name="csX1" fmla="*/ 7590 w 1349882"/>
              <a:gd name="csY1" fmla="*/ 421913 h 978085"/>
              <a:gd name="csX2" fmla="*/ 45487 w 1349882"/>
              <a:gd name="csY2" fmla="*/ 244521 h 978085"/>
              <a:gd name="csX3" fmla="*/ 45493 w 1349882"/>
              <a:gd name="csY3" fmla="*/ 636197 h 978085"/>
              <a:gd name="csX4" fmla="*/ 10693 w 1349882"/>
              <a:gd name="csY4" fmla="*/ 612913 h 978085"/>
              <a:gd name="csX5" fmla="*/ 105 w 1349882"/>
              <a:gd name="csY5" fmla="*/ 428671 h 978085"/>
              <a:gd name="csX6" fmla="*/ 84522 w 1349882"/>
              <a:gd name="csY6" fmla="*/ 394804 h 978085"/>
              <a:gd name="csX7" fmla="*/ 141423 w 1349882"/>
              <a:gd name="csY7" fmla="*/ 356704 h 978085"/>
              <a:gd name="csX8" fmla="*/ 137186 w 1349882"/>
              <a:gd name="csY8" fmla="*/ 676414 h 978085"/>
              <a:gd name="csX9" fmla="*/ 82405 w 1349882"/>
              <a:gd name="csY9" fmla="*/ 648898 h 978085"/>
              <a:gd name="csX10" fmla="*/ 84522 w 1349882"/>
              <a:gd name="csY10" fmla="*/ 394804 h 978085"/>
              <a:gd name="csX11" fmla="*/ 170573 w 1349882"/>
              <a:gd name="csY11" fmla="*/ 350475 h 978085"/>
              <a:gd name="csX12" fmla="*/ 860840 w 1349882"/>
              <a:gd name="csY12" fmla="*/ 244521 h 978085"/>
              <a:gd name="csX13" fmla="*/ 860840 w 1349882"/>
              <a:gd name="csY13" fmla="*/ 0 h 978085"/>
              <a:gd name="csX14" fmla="*/ 1349882 w 1349882"/>
              <a:gd name="csY14" fmla="*/ 489043 h 978085"/>
              <a:gd name="csX15" fmla="*/ 860840 w 1349882"/>
              <a:gd name="csY15" fmla="*/ 978085 h 978085"/>
              <a:gd name="csX16" fmla="*/ 860840 w 1349882"/>
              <a:gd name="csY16" fmla="*/ 733564 h 978085"/>
              <a:gd name="csX17" fmla="*/ 166711 w 1349882"/>
              <a:gd name="csY17" fmla="*/ 675958 h 978085"/>
              <a:gd name="csX18" fmla="*/ 170573 w 1349882"/>
              <a:gd name="csY18" fmla="*/ 350475 h 978085"/>
              <a:gd name="csX0" fmla="*/ 105 w 1349882"/>
              <a:gd name="csY0" fmla="*/ 428671 h 978085"/>
              <a:gd name="csX1" fmla="*/ 7590 w 1349882"/>
              <a:gd name="csY1" fmla="*/ 421913 h 978085"/>
              <a:gd name="csX2" fmla="*/ 48665 w 1349882"/>
              <a:gd name="csY2" fmla="*/ 428671 h 978085"/>
              <a:gd name="csX3" fmla="*/ 45493 w 1349882"/>
              <a:gd name="csY3" fmla="*/ 636197 h 978085"/>
              <a:gd name="csX4" fmla="*/ 10693 w 1349882"/>
              <a:gd name="csY4" fmla="*/ 612913 h 978085"/>
              <a:gd name="csX5" fmla="*/ 105 w 1349882"/>
              <a:gd name="csY5" fmla="*/ 428671 h 978085"/>
              <a:gd name="csX6" fmla="*/ 84522 w 1349882"/>
              <a:gd name="csY6" fmla="*/ 394804 h 978085"/>
              <a:gd name="csX7" fmla="*/ 141423 w 1349882"/>
              <a:gd name="csY7" fmla="*/ 356704 h 978085"/>
              <a:gd name="csX8" fmla="*/ 137186 w 1349882"/>
              <a:gd name="csY8" fmla="*/ 676414 h 978085"/>
              <a:gd name="csX9" fmla="*/ 82405 w 1349882"/>
              <a:gd name="csY9" fmla="*/ 648898 h 978085"/>
              <a:gd name="csX10" fmla="*/ 84522 w 1349882"/>
              <a:gd name="csY10" fmla="*/ 394804 h 978085"/>
              <a:gd name="csX11" fmla="*/ 170573 w 1349882"/>
              <a:gd name="csY11" fmla="*/ 350475 h 978085"/>
              <a:gd name="csX12" fmla="*/ 860840 w 1349882"/>
              <a:gd name="csY12" fmla="*/ 244521 h 978085"/>
              <a:gd name="csX13" fmla="*/ 860840 w 1349882"/>
              <a:gd name="csY13" fmla="*/ 0 h 978085"/>
              <a:gd name="csX14" fmla="*/ 1349882 w 1349882"/>
              <a:gd name="csY14" fmla="*/ 489043 h 978085"/>
              <a:gd name="csX15" fmla="*/ 860840 w 1349882"/>
              <a:gd name="csY15" fmla="*/ 978085 h 978085"/>
              <a:gd name="csX16" fmla="*/ 860840 w 1349882"/>
              <a:gd name="csY16" fmla="*/ 733564 h 978085"/>
              <a:gd name="csX17" fmla="*/ 166711 w 1349882"/>
              <a:gd name="csY17" fmla="*/ 675958 h 978085"/>
              <a:gd name="csX18" fmla="*/ 170573 w 1349882"/>
              <a:gd name="csY18" fmla="*/ 350475 h 978085"/>
              <a:gd name="csX0" fmla="*/ 3632 w 1342292"/>
              <a:gd name="csY0" fmla="*/ 428671 h 978085"/>
              <a:gd name="csX1" fmla="*/ 0 w 1342292"/>
              <a:gd name="csY1" fmla="*/ 421913 h 978085"/>
              <a:gd name="csX2" fmla="*/ 41075 w 1342292"/>
              <a:gd name="csY2" fmla="*/ 428671 h 978085"/>
              <a:gd name="csX3" fmla="*/ 37903 w 1342292"/>
              <a:gd name="csY3" fmla="*/ 636197 h 978085"/>
              <a:gd name="csX4" fmla="*/ 3103 w 1342292"/>
              <a:gd name="csY4" fmla="*/ 612913 h 978085"/>
              <a:gd name="csX5" fmla="*/ 3632 w 1342292"/>
              <a:gd name="csY5" fmla="*/ 428671 h 978085"/>
              <a:gd name="csX6" fmla="*/ 76932 w 1342292"/>
              <a:gd name="csY6" fmla="*/ 394804 h 978085"/>
              <a:gd name="csX7" fmla="*/ 133833 w 1342292"/>
              <a:gd name="csY7" fmla="*/ 356704 h 978085"/>
              <a:gd name="csX8" fmla="*/ 129596 w 1342292"/>
              <a:gd name="csY8" fmla="*/ 676414 h 978085"/>
              <a:gd name="csX9" fmla="*/ 74815 w 1342292"/>
              <a:gd name="csY9" fmla="*/ 648898 h 978085"/>
              <a:gd name="csX10" fmla="*/ 76932 w 1342292"/>
              <a:gd name="csY10" fmla="*/ 394804 h 978085"/>
              <a:gd name="csX11" fmla="*/ 162983 w 1342292"/>
              <a:gd name="csY11" fmla="*/ 350475 h 978085"/>
              <a:gd name="csX12" fmla="*/ 853250 w 1342292"/>
              <a:gd name="csY12" fmla="*/ 244521 h 978085"/>
              <a:gd name="csX13" fmla="*/ 853250 w 1342292"/>
              <a:gd name="csY13" fmla="*/ 0 h 978085"/>
              <a:gd name="csX14" fmla="*/ 1342292 w 1342292"/>
              <a:gd name="csY14" fmla="*/ 489043 h 978085"/>
              <a:gd name="csX15" fmla="*/ 853250 w 1342292"/>
              <a:gd name="csY15" fmla="*/ 978085 h 978085"/>
              <a:gd name="csX16" fmla="*/ 853250 w 1342292"/>
              <a:gd name="csY16" fmla="*/ 733564 h 978085"/>
              <a:gd name="csX17" fmla="*/ 159121 w 1342292"/>
              <a:gd name="csY17" fmla="*/ 675958 h 978085"/>
              <a:gd name="csX18" fmla="*/ 162983 w 1342292"/>
              <a:gd name="csY18" fmla="*/ 350475 h 978085"/>
              <a:gd name="csX0" fmla="*/ 9986 w 1342292"/>
              <a:gd name="csY0" fmla="*/ 442959 h 978085"/>
              <a:gd name="csX1" fmla="*/ 0 w 1342292"/>
              <a:gd name="csY1" fmla="*/ 421913 h 978085"/>
              <a:gd name="csX2" fmla="*/ 41075 w 1342292"/>
              <a:gd name="csY2" fmla="*/ 428671 h 978085"/>
              <a:gd name="csX3" fmla="*/ 37903 w 1342292"/>
              <a:gd name="csY3" fmla="*/ 636197 h 978085"/>
              <a:gd name="csX4" fmla="*/ 3103 w 1342292"/>
              <a:gd name="csY4" fmla="*/ 612913 h 978085"/>
              <a:gd name="csX5" fmla="*/ 9986 w 1342292"/>
              <a:gd name="csY5" fmla="*/ 442959 h 978085"/>
              <a:gd name="csX6" fmla="*/ 76932 w 1342292"/>
              <a:gd name="csY6" fmla="*/ 394804 h 978085"/>
              <a:gd name="csX7" fmla="*/ 133833 w 1342292"/>
              <a:gd name="csY7" fmla="*/ 356704 h 978085"/>
              <a:gd name="csX8" fmla="*/ 129596 w 1342292"/>
              <a:gd name="csY8" fmla="*/ 676414 h 978085"/>
              <a:gd name="csX9" fmla="*/ 74815 w 1342292"/>
              <a:gd name="csY9" fmla="*/ 648898 h 978085"/>
              <a:gd name="csX10" fmla="*/ 76932 w 1342292"/>
              <a:gd name="csY10" fmla="*/ 394804 h 978085"/>
              <a:gd name="csX11" fmla="*/ 162983 w 1342292"/>
              <a:gd name="csY11" fmla="*/ 350475 h 978085"/>
              <a:gd name="csX12" fmla="*/ 853250 w 1342292"/>
              <a:gd name="csY12" fmla="*/ 244521 h 978085"/>
              <a:gd name="csX13" fmla="*/ 853250 w 1342292"/>
              <a:gd name="csY13" fmla="*/ 0 h 978085"/>
              <a:gd name="csX14" fmla="*/ 1342292 w 1342292"/>
              <a:gd name="csY14" fmla="*/ 489043 h 978085"/>
              <a:gd name="csX15" fmla="*/ 853250 w 1342292"/>
              <a:gd name="csY15" fmla="*/ 978085 h 978085"/>
              <a:gd name="csX16" fmla="*/ 853250 w 1342292"/>
              <a:gd name="csY16" fmla="*/ 733564 h 978085"/>
              <a:gd name="csX17" fmla="*/ 159121 w 1342292"/>
              <a:gd name="csY17" fmla="*/ 675958 h 978085"/>
              <a:gd name="csX18" fmla="*/ 162983 w 1342292"/>
              <a:gd name="csY18" fmla="*/ 350475 h 978085"/>
              <a:gd name="csX0" fmla="*/ 6883 w 1339189"/>
              <a:gd name="csY0" fmla="*/ 442959 h 978085"/>
              <a:gd name="csX1" fmla="*/ 9601 w 1339189"/>
              <a:gd name="csY1" fmla="*/ 450488 h 978085"/>
              <a:gd name="csX2" fmla="*/ 37972 w 1339189"/>
              <a:gd name="csY2" fmla="*/ 428671 h 978085"/>
              <a:gd name="csX3" fmla="*/ 34800 w 1339189"/>
              <a:gd name="csY3" fmla="*/ 636197 h 978085"/>
              <a:gd name="csX4" fmla="*/ 0 w 1339189"/>
              <a:gd name="csY4" fmla="*/ 612913 h 978085"/>
              <a:gd name="csX5" fmla="*/ 6883 w 1339189"/>
              <a:gd name="csY5" fmla="*/ 442959 h 978085"/>
              <a:gd name="csX6" fmla="*/ 73829 w 1339189"/>
              <a:gd name="csY6" fmla="*/ 394804 h 978085"/>
              <a:gd name="csX7" fmla="*/ 130730 w 1339189"/>
              <a:gd name="csY7" fmla="*/ 356704 h 978085"/>
              <a:gd name="csX8" fmla="*/ 126493 w 1339189"/>
              <a:gd name="csY8" fmla="*/ 676414 h 978085"/>
              <a:gd name="csX9" fmla="*/ 71712 w 1339189"/>
              <a:gd name="csY9" fmla="*/ 648898 h 978085"/>
              <a:gd name="csX10" fmla="*/ 73829 w 1339189"/>
              <a:gd name="csY10" fmla="*/ 394804 h 978085"/>
              <a:gd name="csX11" fmla="*/ 159880 w 1339189"/>
              <a:gd name="csY11" fmla="*/ 350475 h 978085"/>
              <a:gd name="csX12" fmla="*/ 850147 w 1339189"/>
              <a:gd name="csY12" fmla="*/ 244521 h 978085"/>
              <a:gd name="csX13" fmla="*/ 850147 w 1339189"/>
              <a:gd name="csY13" fmla="*/ 0 h 978085"/>
              <a:gd name="csX14" fmla="*/ 1339189 w 1339189"/>
              <a:gd name="csY14" fmla="*/ 489043 h 978085"/>
              <a:gd name="csX15" fmla="*/ 850147 w 1339189"/>
              <a:gd name="csY15" fmla="*/ 978085 h 978085"/>
              <a:gd name="csX16" fmla="*/ 850147 w 1339189"/>
              <a:gd name="csY16" fmla="*/ 733564 h 978085"/>
              <a:gd name="csX17" fmla="*/ 156018 w 1339189"/>
              <a:gd name="csY17" fmla="*/ 675958 h 978085"/>
              <a:gd name="csX18" fmla="*/ 159880 w 1339189"/>
              <a:gd name="csY18" fmla="*/ 350475 h 9780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339189" h="978085">
                <a:moveTo>
                  <a:pt x="6883" y="442959"/>
                </a:moveTo>
                <a:lnTo>
                  <a:pt x="9601" y="450488"/>
                </a:lnTo>
                <a:lnTo>
                  <a:pt x="37972" y="428671"/>
                </a:lnTo>
                <a:cubicBezTo>
                  <a:pt x="37973" y="537358"/>
                  <a:pt x="34799" y="527510"/>
                  <a:pt x="34800" y="636197"/>
                </a:cubicBezTo>
                <a:lnTo>
                  <a:pt x="0" y="612913"/>
                </a:lnTo>
                <a:cubicBezTo>
                  <a:pt x="1410" y="490116"/>
                  <a:pt x="5473" y="565756"/>
                  <a:pt x="6883" y="442959"/>
                </a:cubicBezTo>
                <a:close/>
                <a:moveTo>
                  <a:pt x="73829" y="394804"/>
                </a:moveTo>
                <a:lnTo>
                  <a:pt x="130730" y="356704"/>
                </a:lnTo>
                <a:cubicBezTo>
                  <a:pt x="130731" y="500668"/>
                  <a:pt x="126492" y="532450"/>
                  <a:pt x="126493" y="676414"/>
                </a:cubicBezTo>
                <a:lnTo>
                  <a:pt x="71712" y="648898"/>
                </a:lnTo>
                <a:cubicBezTo>
                  <a:pt x="69594" y="514106"/>
                  <a:pt x="75947" y="529596"/>
                  <a:pt x="73829" y="394804"/>
                </a:cubicBezTo>
                <a:close/>
                <a:moveTo>
                  <a:pt x="159880" y="350475"/>
                </a:moveTo>
                <a:lnTo>
                  <a:pt x="850147" y="244521"/>
                </a:lnTo>
                <a:lnTo>
                  <a:pt x="850147" y="0"/>
                </a:lnTo>
                <a:lnTo>
                  <a:pt x="1339189" y="489043"/>
                </a:lnTo>
                <a:lnTo>
                  <a:pt x="850147" y="978085"/>
                </a:lnTo>
                <a:lnTo>
                  <a:pt x="850147" y="733564"/>
                </a:lnTo>
                <a:lnTo>
                  <a:pt x="156018" y="675958"/>
                </a:lnTo>
                <a:cubicBezTo>
                  <a:pt x="156721" y="567303"/>
                  <a:pt x="159177" y="459130"/>
                  <a:pt x="159880" y="350475"/>
                </a:cubicBezTo>
                <a:close/>
              </a:path>
            </a:pathLst>
          </a:custGeom>
          <a:solidFill>
            <a:srgbClr val="9ABCF8"/>
          </a:solidFill>
          <a:ln>
            <a:solidFill>
              <a:srgbClr val="9ABCF8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169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21D0F-C6E2-F42B-958F-9576DCCE1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6BD2F14-1E6A-EB4B-6A84-F6D1E703287F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F3DAACD-1CB4-C366-1F1F-DBF5F6240C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549AA14-F99C-91EA-932E-AA166070E1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14E9E7B-ADE8-D444-F549-3AF3AC503EEA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3. Resultados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AD04027C-1DD7-7086-5FA2-1BC5B086A3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upo 36">
            <a:extLst>
              <a:ext uri="{FF2B5EF4-FFF2-40B4-BE49-F238E27FC236}">
                <a16:creationId xmlns:a16="http://schemas.microsoft.com/office/drawing/2014/main" id="{67D49CF0-43CE-BFB2-7EF6-FD42833CC6E4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6824569C-CCCC-76D1-669C-3B4750214B40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6824569C-CCCC-76D1-669C-3B4750214B4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6692" y="4813187"/>
                  <a:ext cx="183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BE069CFA-CA70-617A-8373-5FBCB23C7CD2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BE069CFA-CA70-617A-8373-5FBCB23C7CD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98933" y="5074915"/>
                  <a:ext cx="142920" cy="1911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20FBD8BE-120F-336B-2444-DBAEACB2434F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20FBD8BE-120F-336B-2444-DBAEACB2434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CA14B47D-830E-E61A-1CBD-B245B162422E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CA14B47D-830E-E61A-1CBD-B245B162422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199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4977BCC5-A908-A07E-2DD6-81BD3F27D3AD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4977BCC5-A908-A07E-2DD6-81BD3F27D3A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87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703AE8B6-6D7E-C2A5-AAFB-E0885EF8DAE4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703AE8B6-6D7E-C2A5-AAFB-E0885EF8DAE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9413" y="5359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C6AE7230-7DF4-417F-5247-4D1286780962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C6AE7230-7DF4-417F-5247-4D128678096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5093" y="5427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85EAF8C7-B128-C9DC-EB8A-B5CCA1C76DC5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85EAF8C7-B128-C9DC-EB8A-B5CCA1C76DC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461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46CDA3A7-8100-38FA-2243-E40330FBF08C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46CDA3A7-8100-38FA-2243-E40330FBF08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4611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7D0B27AA-A235-9CD1-5A4E-95CA38699A7A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087427EE-511E-E1C5-BB0B-07A19562A4FE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087427EE-511E-E1C5-BB0B-07A19562A4F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3661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CB3A134D-EB05-1AA1-6A98-938876183FC2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CB3A134D-EB05-1AA1-6A98-938876183F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70453" y="4758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84DF635D-C7E2-7872-DF65-ED42764C8B15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84DF635D-C7E2-7872-DF65-ED42764C8B1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5046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092EF65E-C2B6-C4EB-F63C-B28873185F07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092EF65E-C2B6-C4EB-F63C-B28873185F0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031B77D3-6596-CB35-D11D-EAF2B220370F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031B77D3-6596-CB35-D11D-EAF2B220370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9601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2D03B0F2-1F72-5090-59FE-6DD8595E7C66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2D03B0F2-1F72-5090-59FE-6DD8595E7C6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9753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CB20B1E3-C97A-F05B-6E92-EBF8DD088F05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CB20B1E3-C97A-F05B-6E92-EBF8DD088F0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40798" y="52214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3D47A400-D013-36CF-8B2F-235C05E20DCB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3D47A400-D013-36CF-8B2F-235C05E20DC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36118" y="51898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3C97F7E4-CCFB-34B4-849A-AA72BE45037F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3C97F7E4-CCFB-34B4-849A-AA72BE45037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24958" y="51548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439AFB1A-6DDB-D414-93E3-F36D92D4F417}"/>
              </a:ext>
            </a:extLst>
          </p:cNvPr>
          <p:cNvSpPr txBox="1"/>
          <p:nvPr/>
        </p:nvSpPr>
        <p:spPr>
          <a:xfrm>
            <a:off x="392240" y="2081584"/>
            <a:ext cx="642730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</a:rPr>
              <a:t>Análisis univariante – </a:t>
            </a:r>
            <a:r>
              <a:rPr lang="es-ES" b="1" dirty="0">
                <a:solidFill>
                  <a:srgbClr val="6598F6"/>
                </a:solidFill>
                <a:latin typeface="Helvetica" pitchFamily="2" charset="0"/>
              </a:rPr>
              <a:t>Factores asociados a mortalidad </a:t>
            </a:r>
            <a:endParaRPr lang="es-ES" dirty="0">
              <a:solidFill>
                <a:srgbClr val="6598F6"/>
              </a:solidFill>
              <a:latin typeface="Helvetica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A4F01D6-47EE-F54C-5544-DCAF3CE388E8}"/>
              </a:ext>
            </a:extLst>
          </p:cNvPr>
          <p:cNvSpPr txBox="1"/>
          <p:nvPr/>
        </p:nvSpPr>
        <p:spPr>
          <a:xfrm>
            <a:off x="524420" y="6012470"/>
            <a:ext cx="6256660" cy="58477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rgbClr val="AF2727"/>
                </a:solidFill>
                <a:latin typeface="Helvetica" pitchFamily="2" charset="0"/>
              </a:rPr>
              <a:t>No alcanza significación en el univariante, pero es el </a:t>
            </a:r>
            <a:r>
              <a:rPr lang="es-ES" sz="1600" b="1" dirty="0">
                <a:solidFill>
                  <a:srgbClr val="AF2727"/>
                </a:solidFill>
                <a:latin typeface="Helvetica" pitchFamily="2" charset="0"/>
              </a:rPr>
              <a:t>único predictor independiente en el multivariante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D6EA0D4-58CC-BF18-94DA-C4CE25561362}"/>
              </a:ext>
            </a:extLst>
          </p:cNvPr>
          <p:cNvSpPr txBox="1"/>
          <p:nvPr/>
        </p:nvSpPr>
        <p:spPr>
          <a:xfrm>
            <a:off x="1388125" y="3365317"/>
            <a:ext cx="40112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 panose="020B0604020202020204" pitchFamily="34" charset="0"/>
              </a:rPr>
              <a:t>Cardiopatía  </a:t>
            </a:r>
            <a:r>
              <a:rPr lang="es-ES" b="1" dirty="0">
                <a:solidFill>
                  <a:srgbClr val="558EF5"/>
                </a:solidFill>
                <a:cs typeface="Helvetica" panose="020B0604020202020204" pitchFamily="34" charset="0"/>
              </a:rPr>
              <a:t>          </a:t>
            </a:r>
            <a:r>
              <a:rPr lang="es-ES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OR 10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>
              <a:solidFill>
                <a:srgbClr val="558EF5"/>
              </a:solidFill>
              <a:cs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 panose="020B0604020202020204" pitchFamily="34" charset="0"/>
              </a:rPr>
              <a:t>Edad ≥ 62 años             </a:t>
            </a:r>
            <a:r>
              <a:rPr lang="es-ES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8.87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>
              <a:solidFill>
                <a:srgbClr val="558EF5"/>
              </a:solidFill>
              <a:cs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 panose="020B0604020202020204" pitchFamily="34" charset="0"/>
              </a:rPr>
              <a:t>Diabetes Mellitus       </a:t>
            </a:r>
            <a:r>
              <a:rPr lang="es-ES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6.33</a:t>
            </a:r>
            <a:endParaRPr lang="es-ES" b="1" dirty="0">
              <a:solidFill>
                <a:srgbClr val="558EF5"/>
              </a:solidFill>
              <a:cs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>
              <a:cs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cs typeface="Helvetica" panose="020B0604020202020204" pitchFamily="34" charset="0"/>
              </a:rPr>
              <a:t>Shock séptico              </a:t>
            </a:r>
            <a:r>
              <a:rPr lang="es-ES" b="1" i="1" dirty="0">
                <a:solidFill>
                  <a:srgbClr val="6598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4,29*</a:t>
            </a:r>
            <a:endParaRPr lang="es-ES" b="1" dirty="0">
              <a:solidFill>
                <a:srgbClr val="558EF5"/>
              </a:solidFill>
              <a:cs typeface="Helvetica" panose="020B0604020202020204" pitchFamily="34" charset="0"/>
            </a:endParaRPr>
          </a:p>
        </p:txBody>
      </p:sp>
      <p:sp>
        <p:nvSpPr>
          <p:cNvPr id="17" name="Flecha: a la derecha con bandas 16">
            <a:extLst>
              <a:ext uri="{FF2B5EF4-FFF2-40B4-BE49-F238E27FC236}">
                <a16:creationId xmlns:a16="http://schemas.microsoft.com/office/drawing/2014/main" id="{52F73038-BAF3-4143-660F-DB39682FFADC}"/>
              </a:ext>
            </a:extLst>
          </p:cNvPr>
          <p:cNvSpPr/>
          <p:nvPr/>
        </p:nvSpPr>
        <p:spPr>
          <a:xfrm rot="5400000">
            <a:off x="-63787" y="3958284"/>
            <a:ext cx="1750549" cy="838498"/>
          </a:xfrm>
          <a:custGeom>
            <a:avLst/>
            <a:gdLst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2826 w 1334960"/>
              <a:gd name="csY10" fmla="*/ 244521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52826 w 1334960"/>
              <a:gd name="csY16" fmla="*/ 733564 h 978085"/>
              <a:gd name="csX17" fmla="*/ 152826 w 1334960"/>
              <a:gd name="csY17" fmla="*/ 244521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2826 w 1334960"/>
              <a:gd name="csY10" fmla="*/ 244521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03097 w 1334960"/>
              <a:gd name="csY16" fmla="*/ 553192 h 978085"/>
              <a:gd name="csX17" fmla="*/ 152826 w 1334960"/>
              <a:gd name="csY17" fmla="*/ 244521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03097 w 1334960"/>
              <a:gd name="csY16" fmla="*/ 553192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03097 w 1334960"/>
              <a:gd name="csY16" fmla="*/ 680192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41200 w 1334960"/>
              <a:gd name="csY16" fmla="*/ 678075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47553 w 1334960"/>
              <a:gd name="csY16" fmla="*/ 671725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30565 w 1334960"/>
              <a:gd name="csY1" fmla="*/ 244521 h 978085"/>
              <a:gd name="csX2" fmla="*/ 30565 w 1334960"/>
              <a:gd name="csY2" fmla="*/ 733564 h 978085"/>
              <a:gd name="csX3" fmla="*/ 0 w 1334960"/>
              <a:gd name="csY3" fmla="*/ 733564 h 978085"/>
              <a:gd name="csX4" fmla="*/ 0 w 1334960"/>
              <a:gd name="csY4" fmla="*/ 244521 h 978085"/>
              <a:gd name="csX5" fmla="*/ 61130 w 1334960"/>
              <a:gd name="csY5" fmla="*/ 244521 h 978085"/>
              <a:gd name="csX6" fmla="*/ 122261 w 1334960"/>
              <a:gd name="csY6" fmla="*/ 244521 h 978085"/>
              <a:gd name="csX7" fmla="*/ 122261 w 1334960"/>
              <a:gd name="csY7" fmla="*/ 733564 h 978085"/>
              <a:gd name="csX8" fmla="*/ 61130 w 1334960"/>
              <a:gd name="csY8" fmla="*/ 733564 h 978085"/>
              <a:gd name="csX9" fmla="*/ 61130 w 1334960"/>
              <a:gd name="csY9" fmla="*/ 244521 h 978085"/>
              <a:gd name="csX10" fmla="*/ 153897 w 1334960"/>
              <a:gd name="csY10" fmla="*/ 349992 h 978085"/>
              <a:gd name="csX11" fmla="*/ 845918 w 1334960"/>
              <a:gd name="csY11" fmla="*/ 244521 h 978085"/>
              <a:gd name="csX12" fmla="*/ 845918 w 1334960"/>
              <a:gd name="csY12" fmla="*/ 0 h 978085"/>
              <a:gd name="csX13" fmla="*/ 1334960 w 1334960"/>
              <a:gd name="csY13" fmla="*/ 489043 h 978085"/>
              <a:gd name="csX14" fmla="*/ 845918 w 1334960"/>
              <a:gd name="csY14" fmla="*/ 978085 h 978085"/>
              <a:gd name="csX15" fmla="*/ 845918 w 1334960"/>
              <a:gd name="csY15" fmla="*/ 733564 h 978085"/>
              <a:gd name="csX16" fmla="*/ 151789 w 1334960"/>
              <a:gd name="csY16" fmla="*/ 675958 h 978085"/>
              <a:gd name="csX17" fmla="*/ 153897 w 1334960"/>
              <a:gd name="csY17" fmla="*/ 349992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1130 w 1334960"/>
              <a:gd name="csY6" fmla="*/ 244521 h 978085"/>
              <a:gd name="csX7" fmla="*/ 122261 w 1334960"/>
              <a:gd name="csY7" fmla="*/ 244521 h 978085"/>
              <a:gd name="csX8" fmla="*/ 122261 w 1334960"/>
              <a:gd name="csY8" fmla="*/ 733564 h 978085"/>
              <a:gd name="csX9" fmla="*/ 61130 w 1334960"/>
              <a:gd name="csY9" fmla="*/ 733564 h 978085"/>
              <a:gd name="csX10" fmla="*/ 61130 w 1334960"/>
              <a:gd name="csY10" fmla="*/ 244521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1130 w 1334960"/>
              <a:gd name="csY6" fmla="*/ 244521 h 978085"/>
              <a:gd name="csX7" fmla="*/ 122261 w 1334960"/>
              <a:gd name="csY7" fmla="*/ 244521 h 978085"/>
              <a:gd name="csX8" fmla="*/ 122264 w 1334960"/>
              <a:gd name="csY8" fmla="*/ 676414 h 978085"/>
              <a:gd name="csX9" fmla="*/ 61130 w 1334960"/>
              <a:gd name="csY9" fmla="*/ 733564 h 978085"/>
              <a:gd name="csX10" fmla="*/ 61130 w 1334960"/>
              <a:gd name="csY10" fmla="*/ 244521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1130 w 1334960"/>
              <a:gd name="csY6" fmla="*/ 244521 h 978085"/>
              <a:gd name="csX7" fmla="*/ 122261 w 1334960"/>
              <a:gd name="csY7" fmla="*/ 244521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1130 w 1334960"/>
              <a:gd name="csY10" fmla="*/ 244521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9600 w 1334960"/>
              <a:gd name="csY6" fmla="*/ 394804 h 978085"/>
              <a:gd name="csX7" fmla="*/ 122261 w 1334960"/>
              <a:gd name="csY7" fmla="*/ 244521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9600 w 1334960"/>
              <a:gd name="csY10" fmla="*/ 394804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9600 w 1334960"/>
              <a:gd name="csY6" fmla="*/ 394804 h 978085"/>
              <a:gd name="csX7" fmla="*/ 115914 w 1334960"/>
              <a:gd name="csY7" fmla="*/ 365171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9600 w 1334960"/>
              <a:gd name="csY10" fmla="*/ 394804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5 w 1334960"/>
              <a:gd name="csY3" fmla="*/ 733564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9600 w 1334960"/>
              <a:gd name="csY6" fmla="*/ 394804 h 978085"/>
              <a:gd name="csX7" fmla="*/ 126501 w 1334960"/>
              <a:gd name="csY7" fmla="*/ 356704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9600 w 1334960"/>
              <a:gd name="csY10" fmla="*/ 394804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0 w 1334960"/>
              <a:gd name="csY0" fmla="*/ 244521 h 978085"/>
              <a:gd name="csX1" fmla="*/ 83681 w 1334960"/>
              <a:gd name="csY1" fmla="*/ 299675 h 978085"/>
              <a:gd name="csX2" fmla="*/ 30565 w 1334960"/>
              <a:gd name="csY2" fmla="*/ 244521 h 978085"/>
              <a:gd name="csX3" fmla="*/ 30568 w 1334960"/>
              <a:gd name="csY3" fmla="*/ 570581 h 978085"/>
              <a:gd name="csX4" fmla="*/ 0 w 1334960"/>
              <a:gd name="csY4" fmla="*/ 733564 h 978085"/>
              <a:gd name="csX5" fmla="*/ 0 w 1334960"/>
              <a:gd name="csY5" fmla="*/ 244521 h 978085"/>
              <a:gd name="csX6" fmla="*/ 69600 w 1334960"/>
              <a:gd name="csY6" fmla="*/ 394804 h 978085"/>
              <a:gd name="csX7" fmla="*/ 126501 w 1334960"/>
              <a:gd name="csY7" fmla="*/ 356704 h 978085"/>
              <a:gd name="csX8" fmla="*/ 122264 w 1334960"/>
              <a:gd name="csY8" fmla="*/ 676414 h 978085"/>
              <a:gd name="csX9" fmla="*/ 67483 w 1334960"/>
              <a:gd name="csY9" fmla="*/ 648898 h 978085"/>
              <a:gd name="csX10" fmla="*/ 69600 w 1334960"/>
              <a:gd name="csY10" fmla="*/ 394804 h 978085"/>
              <a:gd name="csX11" fmla="*/ 155651 w 1334960"/>
              <a:gd name="csY11" fmla="*/ 350475 h 978085"/>
              <a:gd name="csX12" fmla="*/ 845918 w 1334960"/>
              <a:gd name="csY12" fmla="*/ 244521 h 978085"/>
              <a:gd name="csX13" fmla="*/ 845918 w 1334960"/>
              <a:gd name="csY13" fmla="*/ 0 h 978085"/>
              <a:gd name="csX14" fmla="*/ 1334960 w 1334960"/>
              <a:gd name="csY14" fmla="*/ 489043 h 978085"/>
              <a:gd name="csX15" fmla="*/ 845918 w 1334960"/>
              <a:gd name="csY15" fmla="*/ 978085 h 978085"/>
              <a:gd name="csX16" fmla="*/ 845918 w 1334960"/>
              <a:gd name="csY16" fmla="*/ 733564 h 978085"/>
              <a:gd name="csX17" fmla="*/ 151789 w 1334960"/>
              <a:gd name="csY17" fmla="*/ 675958 h 978085"/>
              <a:gd name="csX18" fmla="*/ 155651 w 1334960"/>
              <a:gd name="csY18" fmla="*/ 350475 h 978085"/>
              <a:gd name="csX0" fmla="*/ 10582 w 1345542"/>
              <a:gd name="csY0" fmla="*/ 244521 h 978085"/>
              <a:gd name="csX1" fmla="*/ 94263 w 1345542"/>
              <a:gd name="csY1" fmla="*/ 299675 h 978085"/>
              <a:gd name="csX2" fmla="*/ 41147 w 1345542"/>
              <a:gd name="csY2" fmla="*/ 244521 h 978085"/>
              <a:gd name="csX3" fmla="*/ 41150 w 1345542"/>
              <a:gd name="csY3" fmla="*/ 570581 h 978085"/>
              <a:gd name="csX4" fmla="*/ 0 w 1345542"/>
              <a:gd name="csY4" fmla="*/ 570580 h 978085"/>
              <a:gd name="csX5" fmla="*/ 10582 w 1345542"/>
              <a:gd name="csY5" fmla="*/ 244521 h 978085"/>
              <a:gd name="csX6" fmla="*/ 80182 w 1345542"/>
              <a:gd name="csY6" fmla="*/ 394804 h 978085"/>
              <a:gd name="csX7" fmla="*/ 137083 w 1345542"/>
              <a:gd name="csY7" fmla="*/ 356704 h 978085"/>
              <a:gd name="csX8" fmla="*/ 132846 w 1345542"/>
              <a:gd name="csY8" fmla="*/ 676414 h 978085"/>
              <a:gd name="csX9" fmla="*/ 78065 w 1345542"/>
              <a:gd name="csY9" fmla="*/ 648898 h 978085"/>
              <a:gd name="csX10" fmla="*/ 80182 w 1345542"/>
              <a:gd name="csY10" fmla="*/ 394804 h 978085"/>
              <a:gd name="csX11" fmla="*/ 166233 w 1345542"/>
              <a:gd name="csY11" fmla="*/ 350475 h 978085"/>
              <a:gd name="csX12" fmla="*/ 856500 w 1345542"/>
              <a:gd name="csY12" fmla="*/ 244521 h 978085"/>
              <a:gd name="csX13" fmla="*/ 856500 w 1345542"/>
              <a:gd name="csY13" fmla="*/ 0 h 978085"/>
              <a:gd name="csX14" fmla="*/ 1345542 w 1345542"/>
              <a:gd name="csY14" fmla="*/ 489043 h 978085"/>
              <a:gd name="csX15" fmla="*/ 856500 w 1345542"/>
              <a:gd name="csY15" fmla="*/ 978085 h 978085"/>
              <a:gd name="csX16" fmla="*/ 856500 w 1345542"/>
              <a:gd name="csY16" fmla="*/ 733564 h 978085"/>
              <a:gd name="csX17" fmla="*/ 162371 w 1345542"/>
              <a:gd name="csY17" fmla="*/ 675958 h 978085"/>
              <a:gd name="csX18" fmla="*/ 166233 w 1345542"/>
              <a:gd name="csY18" fmla="*/ 350475 h 978085"/>
              <a:gd name="csX0" fmla="*/ 10582 w 1345542"/>
              <a:gd name="csY0" fmla="*/ 244521 h 978085"/>
              <a:gd name="csX1" fmla="*/ 94263 w 1345542"/>
              <a:gd name="csY1" fmla="*/ 299675 h 978085"/>
              <a:gd name="csX2" fmla="*/ 41147 w 1345542"/>
              <a:gd name="csY2" fmla="*/ 244521 h 978085"/>
              <a:gd name="csX3" fmla="*/ 41153 w 1345542"/>
              <a:gd name="csY3" fmla="*/ 636197 h 978085"/>
              <a:gd name="csX4" fmla="*/ 0 w 1345542"/>
              <a:gd name="csY4" fmla="*/ 570580 h 978085"/>
              <a:gd name="csX5" fmla="*/ 10582 w 1345542"/>
              <a:gd name="csY5" fmla="*/ 244521 h 978085"/>
              <a:gd name="csX6" fmla="*/ 80182 w 1345542"/>
              <a:gd name="csY6" fmla="*/ 394804 h 978085"/>
              <a:gd name="csX7" fmla="*/ 137083 w 1345542"/>
              <a:gd name="csY7" fmla="*/ 356704 h 978085"/>
              <a:gd name="csX8" fmla="*/ 132846 w 1345542"/>
              <a:gd name="csY8" fmla="*/ 676414 h 978085"/>
              <a:gd name="csX9" fmla="*/ 78065 w 1345542"/>
              <a:gd name="csY9" fmla="*/ 648898 h 978085"/>
              <a:gd name="csX10" fmla="*/ 80182 w 1345542"/>
              <a:gd name="csY10" fmla="*/ 394804 h 978085"/>
              <a:gd name="csX11" fmla="*/ 166233 w 1345542"/>
              <a:gd name="csY11" fmla="*/ 350475 h 978085"/>
              <a:gd name="csX12" fmla="*/ 856500 w 1345542"/>
              <a:gd name="csY12" fmla="*/ 244521 h 978085"/>
              <a:gd name="csX13" fmla="*/ 856500 w 1345542"/>
              <a:gd name="csY13" fmla="*/ 0 h 978085"/>
              <a:gd name="csX14" fmla="*/ 1345542 w 1345542"/>
              <a:gd name="csY14" fmla="*/ 489043 h 978085"/>
              <a:gd name="csX15" fmla="*/ 856500 w 1345542"/>
              <a:gd name="csY15" fmla="*/ 978085 h 978085"/>
              <a:gd name="csX16" fmla="*/ 856500 w 1345542"/>
              <a:gd name="csY16" fmla="*/ 733564 h 978085"/>
              <a:gd name="csX17" fmla="*/ 162371 w 1345542"/>
              <a:gd name="csY17" fmla="*/ 675958 h 978085"/>
              <a:gd name="csX18" fmla="*/ 166233 w 1345542"/>
              <a:gd name="csY18" fmla="*/ 350475 h 978085"/>
              <a:gd name="csX0" fmla="*/ 4229 w 1339189"/>
              <a:gd name="csY0" fmla="*/ 244521 h 978085"/>
              <a:gd name="csX1" fmla="*/ 87910 w 1339189"/>
              <a:gd name="csY1" fmla="*/ 299675 h 978085"/>
              <a:gd name="csX2" fmla="*/ 34794 w 1339189"/>
              <a:gd name="csY2" fmla="*/ 244521 h 978085"/>
              <a:gd name="csX3" fmla="*/ 34800 w 1339189"/>
              <a:gd name="csY3" fmla="*/ 636197 h 978085"/>
              <a:gd name="csX4" fmla="*/ 0 w 1339189"/>
              <a:gd name="csY4" fmla="*/ 612913 h 978085"/>
              <a:gd name="csX5" fmla="*/ 4229 w 1339189"/>
              <a:gd name="csY5" fmla="*/ 244521 h 978085"/>
              <a:gd name="csX6" fmla="*/ 73829 w 1339189"/>
              <a:gd name="csY6" fmla="*/ 394804 h 978085"/>
              <a:gd name="csX7" fmla="*/ 130730 w 1339189"/>
              <a:gd name="csY7" fmla="*/ 356704 h 978085"/>
              <a:gd name="csX8" fmla="*/ 126493 w 1339189"/>
              <a:gd name="csY8" fmla="*/ 676414 h 978085"/>
              <a:gd name="csX9" fmla="*/ 71712 w 1339189"/>
              <a:gd name="csY9" fmla="*/ 648898 h 978085"/>
              <a:gd name="csX10" fmla="*/ 73829 w 1339189"/>
              <a:gd name="csY10" fmla="*/ 394804 h 978085"/>
              <a:gd name="csX11" fmla="*/ 159880 w 1339189"/>
              <a:gd name="csY11" fmla="*/ 350475 h 978085"/>
              <a:gd name="csX12" fmla="*/ 850147 w 1339189"/>
              <a:gd name="csY12" fmla="*/ 244521 h 978085"/>
              <a:gd name="csX13" fmla="*/ 850147 w 1339189"/>
              <a:gd name="csY13" fmla="*/ 0 h 978085"/>
              <a:gd name="csX14" fmla="*/ 1339189 w 1339189"/>
              <a:gd name="csY14" fmla="*/ 489043 h 978085"/>
              <a:gd name="csX15" fmla="*/ 850147 w 1339189"/>
              <a:gd name="csY15" fmla="*/ 978085 h 978085"/>
              <a:gd name="csX16" fmla="*/ 850147 w 1339189"/>
              <a:gd name="csY16" fmla="*/ 733564 h 978085"/>
              <a:gd name="csX17" fmla="*/ 156018 w 1339189"/>
              <a:gd name="csY17" fmla="*/ 675958 h 978085"/>
              <a:gd name="csX18" fmla="*/ 159880 w 1339189"/>
              <a:gd name="csY18" fmla="*/ 350475 h 978085"/>
              <a:gd name="csX0" fmla="*/ 104 w 1349881"/>
              <a:gd name="csY0" fmla="*/ 428671 h 978085"/>
              <a:gd name="csX1" fmla="*/ 98602 w 1349881"/>
              <a:gd name="csY1" fmla="*/ 299675 h 978085"/>
              <a:gd name="csX2" fmla="*/ 45486 w 1349881"/>
              <a:gd name="csY2" fmla="*/ 244521 h 978085"/>
              <a:gd name="csX3" fmla="*/ 45492 w 1349881"/>
              <a:gd name="csY3" fmla="*/ 636197 h 978085"/>
              <a:gd name="csX4" fmla="*/ 10692 w 1349881"/>
              <a:gd name="csY4" fmla="*/ 612913 h 978085"/>
              <a:gd name="csX5" fmla="*/ 104 w 1349881"/>
              <a:gd name="csY5" fmla="*/ 428671 h 978085"/>
              <a:gd name="csX6" fmla="*/ 84521 w 1349881"/>
              <a:gd name="csY6" fmla="*/ 394804 h 978085"/>
              <a:gd name="csX7" fmla="*/ 141422 w 1349881"/>
              <a:gd name="csY7" fmla="*/ 356704 h 978085"/>
              <a:gd name="csX8" fmla="*/ 137185 w 1349881"/>
              <a:gd name="csY8" fmla="*/ 676414 h 978085"/>
              <a:gd name="csX9" fmla="*/ 82404 w 1349881"/>
              <a:gd name="csY9" fmla="*/ 648898 h 978085"/>
              <a:gd name="csX10" fmla="*/ 84521 w 1349881"/>
              <a:gd name="csY10" fmla="*/ 394804 h 978085"/>
              <a:gd name="csX11" fmla="*/ 170572 w 1349881"/>
              <a:gd name="csY11" fmla="*/ 350475 h 978085"/>
              <a:gd name="csX12" fmla="*/ 860839 w 1349881"/>
              <a:gd name="csY12" fmla="*/ 244521 h 978085"/>
              <a:gd name="csX13" fmla="*/ 860839 w 1349881"/>
              <a:gd name="csY13" fmla="*/ 0 h 978085"/>
              <a:gd name="csX14" fmla="*/ 1349881 w 1349881"/>
              <a:gd name="csY14" fmla="*/ 489043 h 978085"/>
              <a:gd name="csX15" fmla="*/ 860839 w 1349881"/>
              <a:gd name="csY15" fmla="*/ 978085 h 978085"/>
              <a:gd name="csX16" fmla="*/ 860839 w 1349881"/>
              <a:gd name="csY16" fmla="*/ 733564 h 978085"/>
              <a:gd name="csX17" fmla="*/ 166710 w 1349881"/>
              <a:gd name="csY17" fmla="*/ 675958 h 978085"/>
              <a:gd name="csX18" fmla="*/ 170572 w 1349881"/>
              <a:gd name="csY18" fmla="*/ 350475 h 978085"/>
              <a:gd name="csX0" fmla="*/ 24269 w 1374046"/>
              <a:gd name="csY0" fmla="*/ 428671 h 978085"/>
              <a:gd name="csX1" fmla="*/ 0 w 1374046"/>
              <a:gd name="csY1" fmla="*/ 452075 h 978085"/>
              <a:gd name="csX2" fmla="*/ 69651 w 1374046"/>
              <a:gd name="csY2" fmla="*/ 244521 h 978085"/>
              <a:gd name="csX3" fmla="*/ 69657 w 1374046"/>
              <a:gd name="csY3" fmla="*/ 636197 h 978085"/>
              <a:gd name="csX4" fmla="*/ 34857 w 1374046"/>
              <a:gd name="csY4" fmla="*/ 612913 h 978085"/>
              <a:gd name="csX5" fmla="*/ 24269 w 1374046"/>
              <a:gd name="csY5" fmla="*/ 428671 h 978085"/>
              <a:gd name="csX6" fmla="*/ 108686 w 1374046"/>
              <a:gd name="csY6" fmla="*/ 394804 h 978085"/>
              <a:gd name="csX7" fmla="*/ 165587 w 1374046"/>
              <a:gd name="csY7" fmla="*/ 356704 h 978085"/>
              <a:gd name="csX8" fmla="*/ 161350 w 1374046"/>
              <a:gd name="csY8" fmla="*/ 676414 h 978085"/>
              <a:gd name="csX9" fmla="*/ 106569 w 1374046"/>
              <a:gd name="csY9" fmla="*/ 648898 h 978085"/>
              <a:gd name="csX10" fmla="*/ 108686 w 1374046"/>
              <a:gd name="csY10" fmla="*/ 394804 h 978085"/>
              <a:gd name="csX11" fmla="*/ 194737 w 1374046"/>
              <a:gd name="csY11" fmla="*/ 350475 h 978085"/>
              <a:gd name="csX12" fmla="*/ 885004 w 1374046"/>
              <a:gd name="csY12" fmla="*/ 244521 h 978085"/>
              <a:gd name="csX13" fmla="*/ 885004 w 1374046"/>
              <a:gd name="csY13" fmla="*/ 0 h 978085"/>
              <a:gd name="csX14" fmla="*/ 1374046 w 1374046"/>
              <a:gd name="csY14" fmla="*/ 489043 h 978085"/>
              <a:gd name="csX15" fmla="*/ 885004 w 1374046"/>
              <a:gd name="csY15" fmla="*/ 978085 h 978085"/>
              <a:gd name="csX16" fmla="*/ 885004 w 1374046"/>
              <a:gd name="csY16" fmla="*/ 733564 h 978085"/>
              <a:gd name="csX17" fmla="*/ 190875 w 1374046"/>
              <a:gd name="csY17" fmla="*/ 675958 h 978085"/>
              <a:gd name="csX18" fmla="*/ 194737 w 1374046"/>
              <a:gd name="csY18" fmla="*/ 350475 h 978085"/>
              <a:gd name="csX0" fmla="*/ 105 w 1349882"/>
              <a:gd name="csY0" fmla="*/ 428671 h 978085"/>
              <a:gd name="csX1" fmla="*/ 7590 w 1349882"/>
              <a:gd name="csY1" fmla="*/ 421913 h 978085"/>
              <a:gd name="csX2" fmla="*/ 45487 w 1349882"/>
              <a:gd name="csY2" fmla="*/ 244521 h 978085"/>
              <a:gd name="csX3" fmla="*/ 45493 w 1349882"/>
              <a:gd name="csY3" fmla="*/ 636197 h 978085"/>
              <a:gd name="csX4" fmla="*/ 10693 w 1349882"/>
              <a:gd name="csY4" fmla="*/ 612913 h 978085"/>
              <a:gd name="csX5" fmla="*/ 105 w 1349882"/>
              <a:gd name="csY5" fmla="*/ 428671 h 978085"/>
              <a:gd name="csX6" fmla="*/ 84522 w 1349882"/>
              <a:gd name="csY6" fmla="*/ 394804 h 978085"/>
              <a:gd name="csX7" fmla="*/ 141423 w 1349882"/>
              <a:gd name="csY7" fmla="*/ 356704 h 978085"/>
              <a:gd name="csX8" fmla="*/ 137186 w 1349882"/>
              <a:gd name="csY8" fmla="*/ 676414 h 978085"/>
              <a:gd name="csX9" fmla="*/ 82405 w 1349882"/>
              <a:gd name="csY9" fmla="*/ 648898 h 978085"/>
              <a:gd name="csX10" fmla="*/ 84522 w 1349882"/>
              <a:gd name="csY10" fmla="*/ 394804 h 978085"/>
              <a:gd name="csX11" fmla="*/ 170573 w 1349882"/>
              <a:gd name="csY11" fmla="*/ 350475 h 978085"/>
              <a:gd name="csX12" fmla="*/ 860840 w 1349882"/>
              <a:gd name="csY12" fmla="*/ 244521 h 978085"/>
              <a:gd name="csX13" fmla="*/ 860840 w 1349882"/>
              <a:gd name="csY13" fmla="*/ 0 h 978085"/>
              <a:gd name="csX14" fmla="*/ 1349882 w 1349882"/>
              <a:gd name="csY14" fmla="*/ 489043 h 978085"/>
              <a:gd name="csX15" fmla="*/ 860840 w 1349882"/>
              <a:gd name="csY15" fmla="*/ 978085 h 978085"/>
              <a:gd name="csX16" fmla="*/ 860840 w 1349882"/>
              <a:gd name="csY16" fmla="*/ 733564 h 978085"/>
              <a:gd name="csX17" fmla="*/ 166711 w 1349882"/>
              <a:gd name="csY17" fmla="*/ 675958 h 978085"/>
              <a:gd name="csX18" fmla="*/ 170573 w 1349882"/>
              <a:gd name="csY18" fmla="*/ 350475 h 978085"/>
              <a:gd name="csX0" fmla="*/ 105 w 1349882"/>
              <a:gd name="csY0" fmla="*/ 428671 h 978085"/>
              <a:gd name="csX1" fmla="*/ 7590 w 1349882"/>
              <a:gd name="csY1" fmla="*/ 421913 h 978085"/>
              <a:gd name="csX2" fmla="*/ 48665 w 1349882"/>
              <a:gd name="csY2" fmla="*/ 428671 h 978085"/>
              <a:gd name="csX3" fmla="*/ 45493 w 1349882"/>
              <a:gd name="csY3" fmla="*/ 636197 h 978085"/>
              <a:gd name="csX4" fmla="*/ 10693 w 1349882"/>
              <a:gd name="csY4" fmla="*/ 612913 h 978085"/>
              <a:gd name="csX5" fmla="*/ 105 w 1349882"/>
              <a:gd name="csY5" fmla="*/ 428671 h 978085"/>
              <a:gd name="csX6" fmla="*/ 84522 w 1349882"/>
              <a:gd name="csY6" fmla="*/ 394804 h 978085"/>
              <a:gd name="csX7" fmla="*/ 141423 w 1349882"/>
              <a:gd name="csY7" fmla="*/ 356704 h 978085"/>
              <a:gd name="csX8" fmla="*/ 137186 w 1349882"/>
              <a:gd name="csY8" fmla="*/ 676414 h 978085"/>
              <a:gd name="csX9" fmla="*/ 82405 w 1349882"/>
              <a:gd name="csY9" fmla="*/ 648898 h 978085"/>
              <a:gd name="csX10" fmla="*/ 84522 w 1349882"/>
              <a:gd name="csY10" fmla="*/ 394804 h 978085"/>
              <a:gd name="csX11" fmla="*/ 170573 w 1349882"/>
              <a:gd name="csY11" fmla="*/ 350475 h 978085"/>
              <a:gd name="csX12" fmla="*/ 860840 w 1349882"/>
              <a:gd name="csY12" fmla="*/ 244521 h 978085"/>
              <a:gd name="csX13" fmla="*/ 860840 w 1349882"/>
              <a:gd name="csY13" fmla="*/ 0 h 978085"/>
              <a:gd name="csX14" fmla="*/ 1349882 w 1349882"/>
              <a:gd name="csY14" fmla="*/ 489043 h 978085"/>
              <a:gd name="csX15" fmla="*/ 860840 w 1349882"/>
              <a:gd name="csY15" fmla="*/ 978085 h 978085"/>
              <a:gd name="csX16" fmla="*/ 860840 w 1349882"/>
              <a:gd name="csY16" fmla="*/ 733564 h 978085"/>
              <a:gd name="csX17" fmla="*/ 166711 w 1349882"/>
              <a:gd name="csY17" fmla="*/ 675958 h 978085"/>
              <a:gd name="csX18" fmla="*/ 170573 w 1349882"/>
              <a:gd name="csY18" fmla="*/ 350475 h 978085"/>
              <a:gd name="csX0" fmla="*/ 3632 w 1342292"/>
              <a:gd name="csY0" fmla="*/ 428671 h 978085"/>
              <a:gd name="csX1" fmla="*/ 0 w 1342292"/>
              <a:gd name="csY1" fmla="*/ 421913 h 978085"/>
              <a:gd name="csX2" fmla="*/ 41075 w 1342292"/>
              <a:gd name="csY2" fmla="*/ 428671 h 978085"/>
              <a:gd name="csX3" fmla="*/ 37903 w 1342292"/>
              <a:gd name="csY3" fmla="*/ 636197 h 978085"/>
              <a:gd name="csX4" fmla="*/ 3103 w 1342292"/>
              <a:gd name="csY4" fmla="*/ 612913 h 978085"/>
              <a:gd name="csX5" fmla="*/ 3632 w 1342292"/>
              <a:gd name="csY5" fmla="*/ 428671 h 978085"/>
              <a:gd name="csX6" fmla="*/ 76932 w 1342292"/>
              <a:gd name="csY6" fmla="*/ 394804 h 978085"/>
              <a:gd name="csX7" fmla="*/ 133833 w 1342292"/>
              <a:gd name="csY7" fmla="*/ 356704 h 978085"/>
              <a:gd name="csX8" fmla="*/ 129596 w 1342292"/>
              <a:gd name="csY8" fmla="*/ 676414 h 978085"/>
              <a:gd name="csX9" fmla="*/ 74815 w 1342292"/>
              <a:gd name="csY9" fmla="*/ 648898 h 978085"/>
              <a:gd name="csX10" fmla="*/ 76932 w 1342292"/>
              <a:gd name="csY10" fmla="*/ 394804 h 978085"/>
              <a:gd name="csX11" fmla="*/ 162983 w 1342292"/>
              <a:gd name="csY11" fmla="*/ 350475 h 978085"/>
              <a:gd name="csX12" fmla="*/ 853250 w 1342292"/>
              <a:gd name="csY12" fmla="*/ 244521 h 978085"/>
              <a:gd name="csX13" fmla="*/ 853250 w 1342292"/>
              <a:gd name="csY13" fmla="*/ 0 h 978085"/>
              <a:gd name="csX14" fmla="*/ 1342292 w 1342292"/>
              <a:gd name="csY14" fmla="*/ 489043 h 978085"/>
              <a:gd name="csX15" fmla="*/ 853250 w 1342292"/>
              <a:gd name="csY15" fmla="*/ 978085 h 978085"/>
              <a:gd name="csX16" fmla="*/ 853250 w 1342292"/>
              <a:gd name="csY16" fmla="*/ 733564 h 978085"/>
              <a:gd name="csX17" fmla="*/ 159121 w 1342292"/>
              <a:gd name="csY17" fmla="*/ 675958 h 978085"/>
              <a:gd name="csX18" fmla="*/ 162983 w 1342292"/>
              <a:gd name="csY18" fmla="*/ 350475 h 978085"/>
              <a:gd name="csX0" fmla="*/ 9986 w 1342292"/>
              <a:gd name="csY0" fmla="*/ 442959 h 978085"/>
              <a:gd name="csX1" fmla="*/ 0 w 1342292"/>
              <a:gd name="csY1" fmla="*/ 421913 h 978085"/>
              <a:gd name="csX2" fmla="*/ 41075 w 1342292"/>
              <a:gd name="csY2" fmla="*/ 428671 h 978085"/>
              <a:gd name="csX3" fmla="*/ 37903 w 1342292"/>
              <a:gd name="csY3" fmla="*/ 636197 h 978085"/>
              <a:gd name="csX4" fmla="*/ 3103 w 1342292"/>
              <a:gd name="csY4" fmla="*/ 612913 h 978085"/>
              <a:gd name="csX5" fmla="*/ 9986 w 1342292"/>
              <a:gd name="csY5" fmla="*/ 442959 h 978085"/>
              <a:gd name="csX6" fmla="*/ 76932 w 1342292"/>
              <a:gd name="csY6" fmla="*/ 394804 h 978085"/>
              <a:gd name="csX7" fmla="*/ 133833 w 1342292"/>
              <a:gd name="csY7" fmla="*/ 356704 h 978085"/>
              <a:gd name="csX8" fmla="*/ 129596 w 1342292"/>
              <a:gd name="csY8" fmla="*/ 676414 h 978085"/>
              <a:gd name="csX9" fmla="*/ 74815 w 1342292"/>
              <a:gd name="csY9" fmla="*/ 648898 h 978085"/>
              <a:gd name="csX10" fmla="*/ 76932 w 1342292"/>
              <a:gd name="csY10" fmla="*/ 394804 h 978085"/>
              <a:gd name="csX11" fmla="*/ 162983 w 1342292"/>
              <a:gd name="csY11" fmla="*/ 350475 h 978085"/>
              <a:gd name="csX12" fmla="*/ 853250 w 1342292"/>
              <a:gd name="csY12" fmla="*/ 244521 h 978085"/>
              <a:gd name="csX13" fmla="*/ 853250 w 1342292"/>
              <a:gd name="csY13" fmla="*/ 0 h 978085"/>
              <a:gd name="csX14" fmla="*/ 1342292 w 1342292"/>
              <a:gd name="csY14" fmla="*/ 489043 h 978085"/>
              <a:gd name="csX15" fmla="*/ 853250 w 1342292"/>
              <a:gd name="csY15" fmla="*/ 978085 h 978085"/>
              <a:gd name="csX16" fmla="*/ 853250 w 1342292"/>
              <a:gd name="csY16" fmla="*/ 733564 h 978085"/>
              <a:gd name="csX17" fmla="*/ 159121 w 1342292"/>
              <a:gd name="csY17" fmla="*/ 675958 h 978085"/>
              <a:gd name="csX18" fmla="*/ 162983 w 1342292"/>
              <a:gd name="csY18" fmla="*/ 350475 h 978085"/>
              <a:gd name="csX0" fmla="*/ 6883 w 1339189"/>
              <a:gd name="csY0" fmla="*/ 442959 h 978085"/>
              <a:gd name="csX1" fmla="*/ 9601 w 1339189"/>
              <a:gd name="csY1" fmla="*/ 450488 h 978085"/>
              <a:gd name="csX2" fmla="*/ 37972 w 1339189"/>
              <a:gd name="csY2" fmla="*/ 428671 h 978085"/>
              <a:gd name="csX3" fmla="*/ 34800 w 1339189"/>
              <a:gd name="csY3" fmla="*/ 636197 h 978085"/>
              <a:gd name="csX4" fmla="*/ 0 w 1339189"/>
              <a:gd name="csY4" fmla="*/ 612913 h 978085"/>
              <a:gd name="csX5" fmla="*/ 6883 w 1339189"/>
              <a:gd name="csY5" fmla="*/ 442959 h 978085"/>
              <a:gd name="csX6" fmla="*/ 73829 w 1339189"/>
              <a:gd name="csY6" fmla="*/ 394804 h 978085"/>
              <a:gd name="csX7" fmla="*/ 130730 w 1339189"/>
              <a:gd name="csY7" fmla="*/ 356704 h 978085"/>
              <a:gd name="csX8" fmla="*/ 126493 w 1339189"/>
              <a:gd name="csY8" fmla="*/ 676414 h 978085"/>
              <a:gd name="csX9" fmla="*/ 71712 w 1339189"/>
              <a:gd name="csY9" fmla="*/ 648898 h 978085"/>
              <a:gd name="csX10" fmla="*/ 73829 w 1339189"/>
              <a:gd name="csY10" fmla="*/ 394804 h 978085"/>
              <a:gd name="csX11" fmla="*/ 159880 w 1339189"/>
              <a:gd name="csY11" fmla="*/ 350475 h 978085"/>
              <a:gd name="csX12" fmla="*/ 850147 w 1339189"/>
              <a:gd name="csY12" fmla="*/ 244521 h 978085"/>
              <a:gd name="csX13" fmla="*/ 850147 w 1339189"/>
              <a:gd name="csY13" fmla="*/ 0 h 978085"/>
              <a:gd name="csX14" fmla="*/ 1339189 w 1339189"/>
              <a:gd name="csY14" fmla="*/ 489043 h 978085"/>
              <a:gd name="csX15" fmla="*/ 850147 w 1339189"/>
              <a:gd name="csY15" fmla="*/ 978085 h 978085"/>
              <a:gd name="csX16" fmla="*/ 850147 w 1339189"/>
              <a:gd name="csY16" fmla="*/ 733564 h 978085"/>
              <a:gd name="csX17" fmla="*/ 156018 w 1339189"/>
              <a:gd name="csY17" fmla="*/ 675958 h 978085"/>
              <a:gd name="csX18" fmla="*/ 159880 w 1339189"/>
              <a:gd name="csY18" fmla="*/ 350475 h 9780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339189" h="978085">
                <a:moveTo>
                  <a:pt x="6883" y="442959"/>
                </a:moveTo>
                <a:lnTo>
                  <a:pt x="9601" y="450488"/>
                </a:lnTo>
                <a:lnTo>
                  <a:pt x="37972" y="428671"/>
                </a:lnTo>
                <a:cubicBezTo>
                  <a:pt x="37973" y="537358"/>
                  <a:pt x="34799" y="527510"/>
                  <a:pt x="34800" y="636197"/>
                </a:cubicBezTo>
                <a:lnTo>
                  <a:pt x="0" y="612913"/>
                </a:lnTo>
                <a:cubicBezTo>
                  <a:pt x="1410" y="490116"/>
                  <a:pt x="5473" y="565756"/>
                  <a:pt x="6883" y="442959"/>
                </a:cubicBezTo>
                <a:close/>
                <a:moveTo>
                  <a:pt x="73829" y="394804"/>
                </a:moveTo>
                <a:lnTo>
                  <a:pt x="130730" y="356704"/>
                </a:lnTo>
                <a:cubicBezTo>
                  <a:pt x="130731" y="500668"/>
                  <a:pt x="126492" y="532450"/>
                  <a:pt x="126493" y="676414"/>
                </a:cubicBezTo>
                <a:lnTo>
                  <a:pt x="71712" y="648898"/>
                </a:lnTo>
                <a:cubicBezTo>
                  <a:pt x="69594" y="514106"/>
                  <a:pt x="75947" y="529596"/>
                  <a:pt x="73829" y="394804"/>
                </a:cubicBezTo>
                <a:close/>
                <a:moveTo>
                  <a:pt x="159880" y="350475"/>
                </a:moveTo>
                <a:lnTo>
                  <a:pt x="850147" y="244521"/>
                </a:lnTo>
                <a:lnTo>
                  <a:pt x="850147" y="0"/>
                </a:lnTo>
                <a:lnTo>
                  <a:pt x="1339189" y="489043"/>
                </a:lnTo>
                <a:lnTo>
                  <a:pt x="850147" y="978085"/>
                </a:lnTo>
                <a:lnTo>
                  <a:pt x="850147" y="733564"/>
                </a:lnTo>
                <a:lnTo>
                  <a:pt x="156018" y="675958"/>
                </a:lnTo>
                <a:cubicBezTo>
                  <a:pt x="156721" y="567303"/>
                  <a:pt x="159177" y="459130"/>
                  <a:pt x="159880" y="350475"/>
                </a:cubicBezTo>
                <a:close/>
              </a:path>
            </a:pathLst>
          </a:custGeom>
          <a:solidFill>
            <a:srgbClr val="9ABCF8"/>
          </a:solidFill>
          <a:ln>
            <a:solidFill>
              <a:srgbClr val="9ABCF8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Imagen 25" descr="Gráfico, Gráfico de dispersión&#10;&#10;El contenido generado por IA puede ser incorrecto.">
            <a:extLst>
              <a:ext uri="{FF2B5EF4-FFF2-40B4-BE49-F238E27FC236}">
                <a16:creationId xmlns:a16="http://schemas.microsoft.com/office/drawing/2014/main" id="{26E1EF09-929D-FF47-BB58-E0CFE4C33C2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213" y="2840437"/>
            <a:ext cx="6843118" cy="305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F391A-4678-D26F-219F-647E0FF2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9C2A227-0C9F-B05F-C0A6-C2EDFF8B2B1B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563CFDE-D32A-3BFE-52BE-492C0E97A5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4218" y="-874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96C1086-916F-8CAD-532B-0F41F4DCC7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5B4CD00-E1CD-FBDC-9B8E-29841A0C8C45}"/>
              </a:ext>
            </a:extLst>
          </p:cNvPr>
          <p:cNvSpPr txBox="1"/>
          <p:nvPr/>
        </p:nvSpPr>
        <p:spPr>
          <a:xfrm>
            <a:off x="335360" y="636159"/>
            <a:ext cx="8160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latin typeface="Helvetica" pitchFamily="2" charset="0"/>
              </a:rPr>
              <a:t>3. Resultados 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A27FD7B6-C3D8-8B22-3035-FDFE962739E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upo 36">
            <a:extLst>
              <a:ext uri="{FF2B5EF4-FFF2-40B4-BE49-F238E27FC236}">
                <a16:creationId xmlns:a16="http://schemas.microsoft.com/office/drawing/2014/main" id="{C402C04B-19A5-9C1B-DC7C-F579E94B8AD8}"/>
              </a:ext>
            </a:extLst>
          </p:cNvPr>
          <p:cNvGrpSpPr/>
          <p:nvPr/>
        </p:nvGrpSpPr>
        <p:grpSpPr>
          <a:xfrm>
            <a:off x="5210093" y="4876187"/>
            <a:ext cx="69120" cy="648360"/>
            <a:chOff x="5210093" y="4876187"/>
            <a:chExt cx="69120" cy="64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30B29F73-9A78-0867-A96D-76C8214F793D}"/>
                    </a:ext>
                  </a:extLst>
                </p14:cNvPr>
                <p14:cNvContentPartPr/>
                <p14:nvPr/>
              </p14:nvContentPartPr>
              <p14:xfrm>
                <a:off x="5210093" y="4876187"/>
                <a:ext cx="56880" cy="2080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30B29F73-9A78-0867-A96D-76C8214F793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6692" y="4813187"/>
                  <a:ext cx="1833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C5C0AE0B-C99D-0054-9A18-16B7F41BBFE9}"/>
                    </a:ext>
                  </a:extLst>
                </p14:cNvPr>
                <p14:cNvContentPartPr/>
                <p14:nvPr/>
              </p14:nvContentPartPr>
              <p14:xfrm>
                <a:off x="5261933" y="5138267"/>
                <a:ext cx="17280" cy="6480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C5C0AE0B-C99D-0054-9A18-16B7F41BBFE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98933" y="5074915"/>
                  <a:ext cx="142920" cy="19114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4" name="Entrada de lápiz 23">
                  <a:extLst>
                    <a:ext uri="{FF2B5EF4-FFF2-40B4-BE49-F238E27FC236}">
                      <a16:creationId xmlns:a16="http://schemas.microsoft.com/office/drawing/2014/main" id="{86B0F2FA-C351-4D4B-E11F-4BCF786B2FE3}"/>
                    </a:ext>
                  </a:extLst>
                </p14:cNvPr>
                <p14:cNvContentPartPr/>
                <p14:nvPr/>
              </p14:nvContentPartPr>
              <p14:xfrm>
                <a:off x="5261933" y="5130707"/>
                <a:ext cx="360" cy="360"/>
              </p14:xfrm>
            </p:contentPart>
          </mc:Choice>
          <mc:Fallback>
            <p:pic>
              <p:nvPicPr>
                <p:cNvPr id="24" name="Entrada de lápiz 23">
                  <a:extLst>
                    <a:ext uri="{FF2B5EF4-FFF2-40B4-BE49-F238E27FC236}">
                      <a16:creationId xmlns:a16="http://schemas.microsoft.com/office/drawing/2014/main" id="{86B0F2FA-C351-4D4B-E11F-4BCF786B2FE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8933" y="50677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5" name="Entrada de lápiz 24">
                  <a:extLst>
                    <a:ext uri="{FF2B5EF4-FFF2-40B4-BE49-F238E27FC236}">
                      <a16:creationId xmlns:a16="http://schemas.microsoft.com/office/drawing/2014/main" id="{CFB1B1F4-3D03-D59A-D856-7B224A7D24CD}"/>
                    </a:ext>
                  </a:extLst>
                </p14:cNvPr>
                <p14:cNvContentPartPr/>
                <p14:nvPr/>
              </p14:nvContentPartPr>
              <p14:xfrm>
                <a:off x="5253293" y="5282987"/>
                <a:ext cx="360" cy="360"/>
              </p14:xfrm>
            </p:contentPart>
          </mc:Choice>
          <mc:Fallback>
            <p:pic>
              <p:nvPicPr>
                <p:cNvPr id="25" name="Entrada de lápiz 24">
                  <a:extLst>
                    <a:ext uri="{FF2B5EF4-FFF2-40B4-BE49-F238E27FC236}">
                      <a16:creationId xmlns:a16="http://schemas.microsoft.com/office/drawing/2014/main" id="{CFB1B1F4-3D03-D59A-D856-7B224A7D24C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199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Entrada de lápiz 27">
                  <a:extLst>
                    <a:ext uri="{FF2B5EF4-FFF2-40B4-BE49-F238E27FC236}">
                      <a16:creationId xmlns:a16="http://schemas.microsoft.com/office/drawing/2014/main" id="{59DA88EB-DA88-78BD-C11E-957D87DA83B6}"/>
                    </a:ext>
                  </a:extLst>
                </p14:cNvPr>
                <p14:cNvContentPartPr/>
                <p14:nvPr/>
              </p14:nvContentPartPr>
              <p14:xfrm>
                <a:off x="5253293" y="5350667"/>
                <a:ext cx="360" cy="360"/>
              </p14:xfrm>
            </p:contentPart>
          </mc:Choice>
          <mc:Fallback>
            <p:pic>
              <p:nvPicPr>
                <p:cNvPr id="28" name="Entrada de lápiz 27">
                  <a:extLst>
                    <a:ext uri="{FF2B5EF4-FFF2-40B4-BE49-F238E27FC236}">
                      <a16:creationId xmlns:a16="http://schemas.microsoft.com/office/drawing/2014/main" id="{59DA88EB-DA88-78BD-C11E-957D87DA83B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287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7D11B360-FFA8-048A-79A0-6241EDAFF2A5}"/>
                    </a:ext>
                  </a:extLst>
                </p14:cNvPr>
                <p14:cNvContentPartPr/>
                <p14:nvPr/>
              </p14:nvContentPartPr>
              <p14:xfrm>
                <a:off x="5232413" y="5422667"/>
                <a:ext cx="360" cy="360"/>
              </p14:xfrm>
            </p:contentPart>
          </mc:Choice>
          <mc:Fallback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7D11B360-FFA8-048A-79A0-6241EDAFF2A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9413" y="53596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F5027152-3C02-9BA9-EAC3-BD7980E96644}"/>
                    </a:ext>
                  </a:extLst>
                </p14:cNvPr>
                <p14:cNvContentPartPr/>
                <p14:nvPr/>
              </p14:nvContentPartPr>
              <p14:xfrm>
                <a:off x="5228093" y="5490347"/>
                <a:ext cx="360" cy="360"/>
              </p14:xfrm>
            </p:contentPart>
          </mc:Choice>
          <mc:Fallback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F5027152-3C02-9BA9-EAC3-BD7980E9664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65093" y="54273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61CAAE1D-240A-67EA-9AEC-92D80645753E}"/>
                    </a:ext>
                  </a:extLst>
                </p14:cNvPr>
                <p14:cNvContentPartPr/>
                <p14:nvPr/>
              </p14:nvContentPartPr>
              <p14:xfrm>
                <a:off x="5257613" y="5473787"/>
                <a:ext cx="360" cy="36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61CAAE1D-240A-67EA-9AEC-92D80645753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4613" y="54107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535A6656-F5B5-1584-A902-EC12DDC0A034}"/>
                    </a:ext>
                  </a:extLst>
                </p14:cNvPr>
                <p14:cNvContentPartPr/>
                <p14:nvPr/>
              </p14:nvContentPartPr>
              <p14:xfrm>
                <a:off x="5253293" y="5524187"/>
                <a:ext cx="360" cy="36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535A6656-F5B5-1584-A902-EC12DDC0A03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90293" y="546118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29B3983B-82C9-80F8-9384-F61B2065AF9A}"/>
              </a:ext>
            </a:extLst>
          </p:cNvPr>
          <p:cNvGrpSpPr/>
          <p:nvPr/>
        </p:nvGrpSpPr>
        <p:grpSpPr>
          <a:xfrm>
            <a:off x="7399613" y="4821467"/>
            <a:ext cx="161280" cy="466200"/>
            <a:chOff x="7399613" y="4821467"/>
            <a:chExt cx="161280" cy="46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B194D5D3-25F3-7F88-CF69-84CBE47A4577}"/>
                    </a:ext>
                  </a:extLst>
                </p14:cNvPr>
                <p14:cNvContentPartPr/>
                <p14:nvPr/>
              </p14:nvContentPartPr>
              <p14:xfrm>
                <a:off x="7399613" y="4940267"/>
                <a:ext cx="360" cy="36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B194D5D3-25F3-7F88-CF69-84CBE47A457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36613" y="48772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543E7D0B-5D38-6758-DE02-2A0478BBD323}"/>
                    </a:ext>
                  </a:extLst>
                </p14:cNvPr>
                <p14:cNvContentPartPr/>
                <p14:nvPr/>
              </p14:nvContentPartPr>
              <p14:xfrm>
                <a:off x="7433453" y="4821467"/>
                <a:ext cx="360" cy="36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543E7D0B-5D38-6758-DE02-2A0478BBD32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70453" y="4758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75ED6B56-49FE-2D97-380B-FBFEA8CFDAD0}"/>
                    </a:ext>
                  </a:extLst>
                </p14:cNvPr>
                <p14:cNvContentPartPr/>
                <p14:nvPr/>
              </p14:nvContentPartPr>
              <p14:xfrm>
                <a:off x="7416533" y="5109467"/>
                <a:ext cx="360" cy="3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75ED6B56-49FE-2D97-380B-FBFEA8CFDAD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504646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F9C694E4-EE51-1CB1-C2CE-EF2796EADAE3}"/>
                    </a:ext>
                  </a:extLst>
                </p14:cNvPr>
                <p14:cNvContentPartPr/>
                <p14:nvPr/>
              </p14:nvContentPartPr>
              <p14:xfrm>
                <a:off x="7416533" y="5020547"/>
                <a:ext cx="360" cy="360"/>
              </p14:xfrm>
            </p:contentPart>
          </mc:Choice>
          <mc:Fallback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F9C694E4-EE51-1CB1-C2CE-EF2796EADAE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3533" y="495754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3" name="Entrada de lápiz 42">
                  <a:extLst>
                    <a:ext uri="{FF2B5EF4-FFF2-40B4-BE49-F238E27FC236}">
                      <a16:creationId xmlns:a16="http://schemas.microsoft.com/office/drawing/2014/main" id="{0A03DD0F-5457-676B-19B1-B0A32FD8C2C0}"/>
                    </a:ext>
                  </a:extLst>
                </p14:cNvPr>
                <p14:cNvContentPartPr/>
                <p14:nvPr/>
              </p14:nvContentPartPr>
              <p14:xfrm>
                <a:off x="7459013" y="5147627"/>
                <a:ext cx="360" cy="360"/>
              </p14:xfrm>
            </p:contentPart>
          </mc:Choice>
          <mc:Fallback>
            <p:pic>
              <p:nvPicPr>
                <p:cNvPr id="43" name="Entrada de lápiz 42">
                  <a:extLst>
                    <a:ext uri="{FF2B5EF4-FFF2-40B4-BE49-F238E27FC236}">
                      <a16:creationId xmlns:a16="http://schemas.microsoft.com/office/drawing/2014/main" id="{0A03DD0F-5457-676B-19B1-B0A32FD8C2C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96013" y="508462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5" name="Entrada de lápiz 44">
                  <a:extLst>
                    <a:ext uri="{FF2B5EF4-FFF2-40B4-BE49-F238E27FC236}">
                      <a16:creationId xmlns:a16="http://schemas.microsoft.com/office/drawing/2014/main" id="{73A15A92-CDBE-174E-673F-AED762E2AD7E}"/>
                    </a:ext>
                  </a:extLst>
                </p14:cNvPr>
                <p14:cNvContentPartPr/>
                <p14:nvPr/>
              </p14:nvContentPartPr>
              <p14:xfrm>
                <a:off x="7560533" y="5287307"/>
                <a:ext cx="360" cy="360"/>
              </p14:xfrm>
            </p:contentPart>
          </mc:Choice>
          <mc:Fallback>
            <p:pic>
              <p:nvPicPr>
                <p:cNvPr id="45" name="Entrada de lápiz 44">
                  <a:extLst>
                    <a:ext uri="{FF2B5EF4-FFF2-40B4-BE49-F238E27FC236}">
                      <a16:creationId xmlns:a16="http://schemas.microsoft.com/office/drawing/2014/main" id="{73A15A92-CDBE-174E-673F-AED762E2AD7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97533" y="522430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E633CA28-5ADB-9922-9595-E274228F8D73}"/>
                    </a:ext>
                  </a:extLst>
                </p14:cNvPr>
                <p14:cNvContentPartPr/>
                <p14:nvPr/>
              </p14:nvContentPartPr>
              <p14:xfrm>
                <a:off x="7503798" y="5284485"/>
                <a:ext cx="360" cy="3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E633CA28-5ADB-9922-9595-E274228F8D7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40798" y="52214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81E25835-DAE1-47FF-A9E2-A8082D7DF604}"/>
                    </a:ext>
                  </a:extLst>
                </p14:cNvPr>
                <p14:cNvContentPartPr/>
                <p14:nvPr/>
              </p14:nvContentPartPr>
              <p14:xfrm>
                <a:off x="7499118" y="5252805"/>
                <a:ext cx="360" cy="36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81E25835-DAE1-47FF-A9E2-A8082D7DF60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36118" y="518980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3C124761-A06A-F764-E5CE-4070FF60BCE1}"/>
                    </a:ext>
                  </a:extLst>
                </p14:cNvPr>
                <p14:cNvContentPartPr/>
                <p14:nvPr/>
              </p14:nvContentPartPr>
              <p14:xfrm>
                <a:off x="7487958" y="5217885"/>
                <a:ext cx="360" cy="360"/>
              </p14:xfrm>
            </p:contentPart>
          </mc:Choice>
          <mc:Fallback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3C124761-A06A-F764-E5CE-4070FF60BCE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24958" y="515488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" name="Imagen 6" descr="Gráfico, Gráfico de cajas y bigotes&#10;&#10;El contenido generado por IA puede ser incorrecto.">
            <a:extLst>
              <a:ext uri="{FF2B5EF4-FFF2-40B4-BE49-F238E27FC236}">
                <a16:creationId xmlns:a16="http://schemas.microsoft.com/office/drawing/2014/main" id="{D5F8A7B8-ACCC-503A-C488-5B405CE7140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817" y="1846508"/>
            <a:ext cx="4752337" cy="47523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2BDE862-F270-28F6-E004-847B4D258EE8}"/>
              </a:ext>
            </a:extLst>
          </p:cNvPr>
          <p:cNvSpPr txBox="1"/>
          <p:nvPr/>
        </p:nvSpPr>
        <p:spPr>
          <a:xfrm>
            <a:off x="392240" y="2081584"/>
            <a:ext cx="642730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2">
                    <a:lumMod val="25000"/>
                  </a:schemeClr>
                </a:solidFill>
                <a:latin typeface="Helvetica" pitchFamily="2" charset="0"/>
              </a:rPr>
              <a:t>Análisis de supervivencia </a:t>
            </a:r>
            <a:endParaRPr lang="es-ES" dirty="0">
              <a:solidFill>
                <a:srgbClr val="6598F6"/>
              </a:solidFill>
              <a:latin typeface="Helvetica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9EE3236-1A9C-766F-1E65-49323635BC57}"/>
              </a:ext>
            </a:extLst>
          </p:cNvPr>
          <p:cNvSpPr txBox="1"/>
          <p:nvPr/>
        </p:nvSpPr>
        <p:spPr>
          <a:xfrm>
            <a:off x="1137578" y="2794295"/>
            <a:ext cx="5012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dirty="0">
                <a:latin typeface="+mj-lt"/>
              </a:rPr>
              <a:t>Mortalidad global  </a:t>
            </a:r>
            <a:r>
              <a:rPr lang="es-ES" altLang="es-ES" b="1" dirty="0">
                <a:latin typeface="+mj-lt"/>
              </a:rPr>
              <a:t>35,3% </a:t>
            </a:r>
            <a:r>
              <a:rPr lang="es-ES" altLang="es-ES" dirty="0">
                <a:latin typeface="+mj-lt"/>
              </a:rPr>
              <a:t>(12 casos)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dirty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dirty="0">
                <a:latin typeface="+mj-lt"/>
              </a:rPr>
              <a:t>Mediana SG </a:t>
            </a:r>
            <a:r>
              <a:rPr lang="es-ES" altLang="es-ES" b="1" dirty="0">
                <a:latin typeface="+mj-lt"/>
              </a:rPr>
              <a:t>9,7 años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dirty="0">
              <a:latin typeface="+mj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310203-E726-82BF-D60A-B99E6D9ACC77}"/>
              </a:ext>
            </a:extLst>
          </p:cNvPr>
          <p:cNvSpPr txBox="1"/>
          <p:nvPr/>
        </p:nvSpPr>
        <p:spPr>
          <a:xfrm>
            <a:off x="1046560" y="4622602"/>
            <a:ext cx="5458908" cy="923330"/>
          </a:xfrm>
          <a:prstGeom prst="rect">
            <a:avLst/>
          </a:prstGeom>
          <a:solidFill>
            <a:srgbClr val="D6E4FC"/>
          </a:solidFill>
          <a:ln w="28575">
            <a:noFill/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La </a:t>
            </a:r>
            <a:r>
              <a:rPr lang="es-ES" b="1" dirty="0"/>
              <a:t>estabilización posterior </a:t>
            </a:r>
            <a:r>
              <a:rPr lang="es-ES" dirty="0"/>
              <a:t>de la curva sugiere el efecto combinado de </a:t>
            </a:r>
            <a:r>
              <a:rPr lang="es-ES" b="1" dirty="0"/>
              <a:t>la experiencia acumulada </a:t>
            </a:r>
            <a:r>
              <a:rPr lang="es-ES" dirty="0"/>
              <a:t>y la </a:t>
            </a:r>
            <a:r>
              <a:rPr lang="es-ES" b="1" dirty="0"/>
              <a:t>optimización del manejo multidisciplinar </a:t>
            </a:r>
          </a:p>
        </p:txBody>
      </p:sp>
    </p:spTree>
    <p:extLst>
      <p:ext uri="{BB962C8B-B14F-4D97-AF65-F5344CB8AC3E}">
        <p14:creationId xmlns:p14="http://schemas.microsoft.com/office/powerpoint/2010/main" val="118815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8D2ACF2-9471-84F4-5E51-7D670460B71F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DBDE83C-0D16-66BD-C406-15F7B7E5F0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1" y="-12339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6673BC9-F5F2-3E07-A4E1-BBF06F3043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95C16C9-9EB1-D23E-FEF3-9D84F59985A0}"/>
              </a:ext>
            </a:extLst>
          </p:cNvPr>
          <p:cNvSpPr txBox="1"/>
          <p:nvPr/>
        </p:nvSpPr>
        <p:spPr>
          <a:xfrm>
            <a:off x="1017723" y="2098352"/>
            <a:ext cx="106890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2000" dirty="0"/>
              <a:t>La edad avanzada asociada a comorbilidades cardiovasculares y metabólicas se relacionó con peor pronóstico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ES" sz="20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2000" dirty="0"/>
              <a:t>El shock séptico se confirmó como predictor independiente de mortalidad y marcador de gravedad clínica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ES" sz="20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2000" dirty="0"/>
              <a:t>El tratamiento quirúrgico precoz, el abordaje combinado y las reintervenciones, aunque no significativos, constituyen elementos claves en el control infeccioso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ES" sz="20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2000" dirty="0"/>
              <a:t>Se requieren estudios con mayor tamaño muestral para confirmar estos hallazgos. No obstante, los resultados obtenidos permiten avanzar en el desarrollo de protocolos de actuación adaptados a nuestro entorno asistencial</a:t>
            </a:r>
            <a:endParaRPr lang="es-ES" sz="11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9CD81DE-CF0F-74C1-19A9-58EF97864BB1}"/>
              </a:ext>
            </a:extLst>
          </p:cNvPr>
          <p:cNvSpPr txBox="1"/>
          <p:nvPr/>
        </p:nvSpPr>
        <p:spPr>
          <a:xfrm>
            <a:off x="335360" y="520939"/>
            <a:ext cx="8160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atin typeface="Helvetica" pitchFamily="2" charset="0"/>
              </a:rPr>
              <a:t>4. Conclusiones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99C3748F-413F-8331-6FE0-623E9CC273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3022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A2233-0C02-A7EB-8DA2-6D55E6C74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3AD0CB4-B3C4-E9A0-0658-36C8A74F10BF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7DE2B52-BB4F-CCF1-331E-8B82104E3F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l="990" t="36100" r="-106" b="46742"/>
          <a:stretch/>
        </p:blipFill>
        <p:spPr>
          <a:xfrm>
            <a:off x="1" y="-123395"/>
            <a:ext cx="12201436" cy="170080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3D068A4-B72E-0D7A-3BD7-39B298A475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45700"/>
            <a:ext cx="1152128" cy="126830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51C5BE4-34F6-502E-A84B-8126C75E8C8F}"/>
              </a:ext>
            </a:extLst>
          </p:cNvPr>
          <p:cNvSpPr txBox="1"/>
          <p:nvPr/>
        </p:nvSpPr>
        <p:spPr>
          <a:xfrm>
            <a:off x="1296365" y="228407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730BBB8-4960-7153-68A4-54D0B3D51B40}"/>
              </a:ext>
            </a:extLst>
          </p:cNvPr>
          <p:cNvSpPr txBox="1"/>
          <p:nvPr/>
        </p:nvSpPr>
        <p:spPr>
          <a:xfrm>
            <a:off x="335360" y="520939"/>
            <a:ext cx="8160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latin typeface="Helvetica" pitchFamily="2" charset="0"/>
              </a:rPr>
              <a:t>5. Bibliografía</a:t>
            </a:r>
          </a:p>
        </p:txBody>
      </p:sp>
      <p:pic>
        <p:nvPicPr>
          <p:cNvPr id="2" name="Google Shape;91;p1" descr="Hospital Universitario Virgen del Rocío">
            <a:extLst>
              <a:ext uri="{FF2B5EF4-FFF2-40B4-BE49-F238E27FC236}">
                <a16:creationId xmlns:a16="http://schemas.microsoft.com/office/drawing/2014/main" id="{5B13C7FA-0C71-3F67-5CC7-9E21CA0069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38879" y="216250"/>
            <a:ext cx="2016224" cy="126830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FDD4AAA-B5E8-28E2-0757-7ABB00242628}"/>
              </a:ext>
            </a:extLst>
          </p:cNvPr>
          <p:cNvSpPr txBox="1"/>
          <p:nvPr/>
        </p:nvSpPr>
        <p:spPr>
          <a:xfrm>
            <a:off x="628309" y="2128893"/>
            <a:ext cx="1107446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buFont typeface="+mj-lt"/>
              <a:buAutoNum type="arabicPeriod"/>
            </a:pPr>
            <a:r>
              <a:rPr lang="es-ES" sz="1600" dirty="0" err="1">
                <a:latin typeface="+mj-lt"/>
              </a:rPr>
              <a:t>Vodička</a:t>
            </a:r>
            <a:r>
              <a:rPr lang="es-ES" sz="1600" dirty="0">
                <a:latin typeface="+mj-lt"/>
              </a:rPr>
              <a:t> J, Geiger J, </a:t>
            </a:r>
            <a:r>
              <a:rPr lang="es-ES" sz="1600" dirty="0" err="1">
                <a:latin typeface="+mj-lt"/>
              </a:rPr>
              <a:t>Židková</a:t>
            </a:r>
            <a:r>
              <a:rPr lang="es-ES" sz="1600" dirty="0">
                <a:latin typeface="+mj-lt"/>
              </a:rPr>
              <a:t> A, </a:t>
            </a:r>
            <a:r>
              <a:rPr lang="es-ES" sz="1600" dirty="0" err="1">
                <a:latin typeface="+mj-lt"/>
              </a:rPr>
              <a:t>Andrle</a:t>
            </a:r>
            <a:r>
              <a:rPr lang="es-ES" sz="1600" dirty="0">
                <a:latin typeface="+mj-lt"/>
              </a:rPr>
              <a:t> P, </a:t>
            </a:r>
            <a:r>
              <a:rPr lang="es-ES" sz="1600" dirty="0" err="1">
                <a:latin typeface="+mj-lt"/>
              </a:rPr>
              <a:t>Mírka</a:t>
            </a:r>
            <a:r>
              <a:rPr lang="es-ES" sz="1600" dirty="0">
                <a:latin typeface="+mj-lt"/>
              </a:rPr>
              <a:t> H, </a:t>
            </a:r>
            <a:r>
              <a:rPr lang="es-ES" sz="1600" dirty="0" err="1">
                <a:latin typeface="+mj-lt"/>
              </a:rPr>
              <a:t>Svaton</a:t>
            </a:r>
            <a:r>
              <a:rPr lang="es-ES" sz="1600" dirty="0">
                <a:latin typeface="+mj-lt"/>
              </a:rPr>
              <a:t>ˇ M, et al. </a:t>
            </a:r>
            <a:r>
              <a:rPr lang="en-GB" sz="1600" dirty="0">
                <a:latin typeface="+mj-lt"/>
              </a:rPr>
              <a:t>Acute mediastinitis - outcomes and prognostic factors of surgical therapy (A single-</a:t>
            </a:r>
            <a:r>
              <a:rPr lang="en-GB" sz="1600" dirty="0" err="1">
                <a:latin typeface="+mj-lt"/>
              </a:rPr>
              <a:t>center</a:t>
            </a:r>
            <a:r>
              <a:rPr lang="en-GB" sz="1600" dirty="0">
                <a:latin typeface="+mj-lt"/>
              </a:rPr>
              <a:t> experience). </a:t>
            </a:r>
            <a:r>
              <a:rPr lang="es-ES" sz="1600" dirty="0">
                <a:latin typeface="+mj-lt"/>
              </a:rPr>
              <a:t>Ann </a:t>
            </a:r>
            <a:r>
              <a:rPr lang="es-ES" sz="1600" dirty="0" err="1">
                <a:latin typeface="+mj-lt"/>
              </a:rPr>
              <a:t>Thorac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Cardiovasc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Surg</a:t>
            </a:r>
            <a:r>
              <a:rPr lang="es-ES" sz="1600" dirty="0">
                <a:latin typeface="+mj-lt"/>
              </a:rPr>
              <a:t> [Internet]. 2022;28(3):171–9.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600" dirty="0">
                <a:latin typeface="+mj-lt"/>
              </a:rPr>
              <a:t>Brook I, Frazier EH. Microbiology of mediastinitis. </a:t>
            </a:r>
            <a:r>
              <a:rPr lang="es-ES" sz="1600" dirty="0" err="1">
                <a:latin typeface="+mj-lt"/>
              </a:rPr>
              <a:t>Arch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Intern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Med</a:t>
            </a:r>
            <a:r>
              <a:rPr lang="es-ES" sz="1600" dirty="0">
                <a:latin typeface="+mj-lt"/>
              </a:rPr>
              <a:t>. 1996; 156:333–6.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s-ES" sz="1600" dirty="0" err="1">
                <a:latin typeface="+mj-lt"/>
              </a:rPr>
              <a:t>Sugio</a:t>
            </a:r>
            <a:r>
              <a:rPr lang="es-ES" sz="1600" dirty="0">
                <a:latin typeface="+mj-lt"/>
              </a:rPr>
              <a:t> K, </a:t>
            </a:r>
            <a:r>
              <a:rPr lang="es-ES" sz="1600" dirty="0" err="1">
                <a:latin typeface="+mj-lt"/>
              </a:rPr>
              <a:t>Okamoto</a:t>
            </a:r>
            <a:r>
              <a:rPr lang="es-ES" sz="1600" dirty="0">
                <a:latin typeface="+mj-lt"/>
              </a:rPr>
              <a:t> T, </a:t>
            </a:r>
            <a:r>
              <a:rPr lang="es-ES" sz="1600" dirty="0" err="1">
                <a:latin typeface="+mj-lt"/>
              </a:rPr>
              <a:t>Maniwa</a:t>
            </a:r>
            <a:r>
              <a:rPr lang="es-ES" sz="1600" dirty="0">
                <a:latin typeface="+mj-lt"/>
              </a:rPr>
              <a:t> Y, </a:t>
            </a:r>
            <a:r>
              <a:rPr lang="es-ES" sz="1600" dirty="0" err="1">
                <a:latin typeface="+mj-lt"/>
              </a:rPr>
              <a:t>Toh</a:t>
            </a:r>
            <a:r>
              <a:rPr lang="es-ES" sz="1600" dirty="0">
                <a:latin typeface="+mj-lt"/>
              </a:rPr>
              <a:t> Y, </a:t>
            </a:r>
            <a:r>
              <a:rPr lang="es-ES" sz="1600" dirty="0" err="1">
                <a:latin typeface="+mj-lt"/>
              </a:rPr>
              <a:t>Okada</a:t>
            </a:r>
            <a:r>
              <a:rPr lang="es-ES" sz="1600" dirty="0">
                <a:latin typeface="+mj-lt"/>
              </a:rPr>
              <a:t> M, Yamashita T, et al. </a:t>
            </a:r>
            <a:r>
              <a:rPr lang="en-GB" sz="1600" dirty="0">
                <a:latin typeface="+mj-lt"/>
              </a:rPr>
              <a:t>Descending necrotizing mediastinitis and the proposal of a new classification. </a:t>
            </a:r>
            <a:r>
              <a:rPr lang="es-ES" sz="1600" dirty="0">
                <a:latin typeface="+mj-lt"/>
              </a:rPr>
              <a:t>JTCVS Open [Internet]. 2021; 8:633–47.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600" dirty="0">
                <a:latin typeface="+mj-lt"/>
              </a:rPr>
              <a:t>Leonardi B, Natale G, </a:t>
            </a:r>
            <a:r>
              <a:rPr lang="en-GB" sz="1600" dirty="0" err="1">
                <a:latin typeface="+mj-lt"/>
              </a:rPr>
              <a:t>Sagnelli</a:t>
            </a:r>
            <a:r>
              <a:rPr lang="en-GB" sz="1600" dirty="0">
                <a:latin typeface="+mj-lt"/>
              </a:rPr>
              <a:t> C, Marella A, Leone F, Capasso F, et al. Multidisciplinary management of descending necrotizing mediastinitis: Is thoracoscopic treatment feasible? </a:t>
            </a:r>
            <a:r>
              <a:rPr lang="es-ES" sz="1600" dirty="0">
                <a:latin typeface="+mj-lt"/>
              </a:rPr>
              <a:t>J Clin </a:t>
            </a:r>
            <a:r>
              <a:rPr lang="es-ES" sz="1600" dirty="0" err="1">
                <a:latin typeface="+mj-lt"/>
              </a:rPr>
              <a:t>Med</a:t>
            </a:r>
            <a:r>
              <a:rPr lang="es-ES" sz="1600" dirty="0">
                <a:latin typeface="+mj-lt"/>
              </a:rPr>
              <a:t> [Internet]. 2024;13(8):2440. </a:t>
            </a:r>
          </a:p>
          <a:p>
            <a:pPr marL="228600" lvl="0" indent="-228600">
              <a:buFont typeface="+mj-lt"/>
              <a:buAutoNum type="arabicPeriod"/>
            </a:pPr>
            <a:r>
              <a:rPr lang="es-ES" sz="1600" dirty="0" err="1">
                <a:latin typeface="+mj-lt"/>
              </a:rPr>
              <a:t>Deu</a:t>
            </a:r>
            <a:r>
              <a:rPr lang="es-ES" sz="1600" dirty="0">
                <a:latin typeface="+mj-lt"/>
              </a:rPr>
              <a:t>-Martín M, </a:t>
            </a:r>
            <a:r>
              <a:rPr lang="es-ES" sz="1600" dirty="0" err="1">
                <a:latin typeface="+mj-lt"/>
              </a:rPr>
              <a:t>Saez</a:t>
            </a:r>
            <a:r>
              <a:rPr lang="es-ES" sz="1600" dirty="0">
                <a:latin typeface="+mj-lt"/>
              </a:rPr>
              <a:t>-Barba M, López Sanz I, Alcaraz </a:t>
            </a:r>
            <a:r>
              <a:rPr lang="es-ES" sz="1600" dirty="0" err="1">
                <a:latin typeface="+mj-lt"/>
              </a:rPr>
              <a:t>Peñarrocha</a:t>
            </a:r>
            <a:r>
              <a:rPr lang="es-ES" sz="1600" dirty="0">
                <a:latin typeface="+mj-lt"/>
              </a:rPr>
              <a:t> R, Romero </a:t>
            </a:r>
            <a:r>
              <a:rPr lang="es-ES" sz="1600" dirty="0" err="1">
                <a:latin typeface="+mj-lt"/>
              </a:rPr>
              <a:t>Vielva</a:t>
            </a:r>
            <a:r>
              <a:rPr lang="es-ES" sz="1600" dirty="0">
                <a:latin typeface="+mj-lt"/>
              </a:rPr>
              <a:t> L, Solé Montserrat J. </a:t>
            </a:r>
            <a:r>
              <a:rPr lang="es-ES" sz="1600" dirty="0" err="1">
                <a:latin typeface="+mj-lt"/>
              </a:rPr>
              <a:t>Mortality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risk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factors</a:t>
            </a:r>
            <a:r>
              <a:rPr lang="es-ES" sz="1600" dirty="0">
                <a:latin typeface="+mj-lt"/>
              </a:rPr>
              <a:t> in </a:t>
            </a:r>
            <a:r>
              <a:rPr lang="es-ES" sz="1600" dirty="0" err="1">
                <a:latin typeface="+mj-lt"/>
              </a:rPr>
              <a:t>descending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necrotizing</a:t>
            </a:r>
            <a:r>
              <a:rPr lang="es-ES" sz="1600" dirty="0">
                <a:latin typeface="+mj-lt"/>
              </a:rPr>
              <a:t> mediastinitis. </a:t>
            </a:r>
            <a:r>
              <a:rPr lang="es-ES" sz="1600" dirty="0" err="1">
                <a:latin typeface="+mj-lt"/>
              </a:rPr>
              <a:t>Arch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Bronconeumol</a:t>
            </a:r>
            <a:r>
              <a:rPr lang="es-ES" sz="1600" dirty="0">
                <a:latin typeface="+mj-lt"/>
              </a:rPr>
              <a:t> [Internet]. 2010;46(4):182–7.</a:t>
            </a:r>
          </a:p>
          <a:p>
            <a:pPr marL="228600" lvl="0" indent="-228600">
              <a:buFont typeface="+mj-lt"/>
              <a:buAutoNum type="arabicPeriod"/>
            </a:pPr>
            <a:r>
              <a:rPr lang="es-ES" sz="1600" dirty="0" err="1">
                <a:latin typeface="+mj-lt"/>
              </a:rPr>
              <a:t>Aliu</a:t>
            </a:r>
            <a:r>
              <a:rPr lang="es-ES" sz="1600" dirty="0">
                <a:latin typeface="+mj-lt"/>
              </a:rPr>
              <a:t> O, Diaz-</a:t>
            </a:r>
            <a:r>
              <a:rPr lang="es-ES" sz="1600" dirty="0" err="1">
                <a:latin typeface="+mj-lt"/>
              </a:rPr>
              <a:t>Garcia</a:t>
            </a:r>
            <a:r>
              <a:rPr lang="es-ES" sz="1600" dirty="0">
                <a:latin typeface="+mj-lt"/>
              </a:rPr>
              <a:t> RJ, </a:t>
            </a:r>
            <a:r>
              <a:rPr lang="es-ES" sz="1600" dirty="0" err="1">
                <a:latin typeface="+mj-lt"/>
              </a:rPr>
              <a:t>Zhong</a:t>
            </a:r>
            <a:r>
              <a:rPr lang="es-ES" sz="1600" dirty="0">
                <a:latin typeface="+mj-lt"/>
              </a:rPr>
              <a:t> L, </a:t>
            </a:r>
            <a:r>
              <a:rPr lang="es-ES" sz="1600" dirty="0" err="1">
                <a:latin typeface="+mj-lt"/>
              </a:rPr>
              <a:t>McGlinn</a:t>
            </a:r>
            <a:r>
              <a:rPr lang="es-ES" sz="1600" dirty="0">
                <a:latin typeface="+mj-lt"/>
              </a:rPr>
              <a:t> E, Chung KC. </a:t>
            </a:r>
            <a:r>
              <a:rPr lang="en-GB" sz="1600" dirty="0">
                <a:latin typeface="+mj-lt"/>
              </a:rPr>
              <a:t>Mortality trends and the effects of </a:t>
            </a:r>
            <a:r>
              <a:rPr lang="en-GB" sz="1600" dirty="0" err="1">
                <a:latin typeface="+mj-lt"/>
              </a:rPr>
              <a:t>débridement</a:t>
            </a:r>
            <a:r>
              <a:rPr lang="en-GB" sz="1600" dirty="0">
                <a:latin typeface="+mj-lt"/>
              </a:rPr>
              <a:t> timing in the management of mediastinitis in the United States, 1998 to 2010. </a:t>
            </a:r>
            <a:r>
              <a:rPr lang="es-ES" sz="1600" dirty="0">
                <a:latin typeface="+mj-lt"/>
              </a:rPr>
              <a:t>Plast </a:t>
            </a:r>
            <a:r>
              <a:rPr lang="es-ES" sz="1600" dirty="0" err="1">
                <a:latin typeface="+mj-lt"/>
              </a:rPr>
              <a:t>Reconstr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Surg</a:t>
            </a:r>
            <a:r>
              <a:rPr lang="es-ES" sz="1600" dirty="0">
                <a:latin typeface="+mj-lt"/>
              </a:rPr>
              <a:t> [Internet]. 2014;134(3):457e–63e.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600" dirty="0">
                <a:latin typeface="+mj-lt"/>
              </a:rPr>
              <a:t>Roberts JR, Smythe WR, Weber RW, </a:t>
            </a:r>
            <a:r>
              <a:rPr lang="en-GB" sz="1600" dirty="0" err="1">
                <a:latin typeface="+mj-lt"/>
              </a:rPr>
              <a:t>Lanutti</a:t>
            </a:r>
            <a:r>
              <a:rPr lang="en-GB" sz="1600" dirty="0">
                <a:latin typeface="+mj-lt"/>
              </a:rPr>
              <a:t> M, Rosengard BR, Kaiser LR. </a:t>
            </a:r>
            <a:r>
              <a:rPr lang="es-ES" sz="1600" dirty="0" err="1">
                <a:latin typeface="+mj-lt"/>
              </a:rPr>
              <a:t>Thoracoscopic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management</a:t>
            </a:r>
            <a:r>
              <a:rPr lang="es-ES" sz="1600" dirty="0">
                <a:latin typeface="+mj-lt"/>
              </a:rPr>
              <a:t> of </a:t>
            </a:r>
            <a:r>
              <a:rPr lang="es-ES" sz="1600" dirty="0" err="1">
                <a:latin typeface="+mj-lt"/>
              </a:rPr>
              <a:t>descending</a:t>
            </a:r>
            <a:r>
              <a:rPr lang="es-ES" sz="1600" dirty="0">
                <a:latin typeface="+mj-lt"/>
              </a:rPr>
              <a:t> </a:t>
            </a:r>
            <a:r>
              <a:rPr lang="es-ES" sz="1600" dirty="0" err="1">
                <a:latin typeface="+mj-lt"/>
              </a:rPr>
              <a:t>necrotizing</a:t>
            </a:r>
            <a:r>
              <a:rPr lang="es-ES" sz="1600" dirty="0">
                <a:latin typeface="+mj-lt"/>
              </a:rPr>
              <a:t> mediastinitis. </a:t>
            </a:r>
            <a:r>
              <a:rPr lang="es-ES" sz="1600" dirty="0" err="1">
                <a:latin typeface="+mj-lt"/>
              </a:rPr>
              <a:t>Chest</a:t>
            </a:r>
            <a:r>
              <a:rPr lang="es-ES" sz="1600" dirty="0">
                <a:latin typeface="+mj-lt"/>
              </a:rPr>
              <a:t> [Internet]. 1997;112(3):850–4.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600" dirty="0" err="1">
                <a:latin typeface="+mj-lt"/>
              </a:rPr>
              <a:t>Lemmet</a:t>
            </a:r>
            <a:r>
              <a:rPr lang="en-GB" sz="1600" dirty="0">
                <a:latin typeface="+mj-lt"/>
              </a:rPr>
              <a:t> T, </a:t>
            </a:r>
            <a:r>
              <a:rPr lang="en-GB" sz="1600" dirty="0" err="1">
                <a:latin typeface="+mj-lt"/>
              </a:rPr>
              <a:t>Mazzucotelli</a:t>
            </a:r>
            <a:r>
              <a:rPr lang="en-GB" sz="1600" dirty="0">
                <a:latin typeface="+mj-lt"/>
              </a:rPr>
              <a:t> J-P, Collange O, Fath L, Mutter D, Brigand C, et al. Infectious mediastinitis: A retrospective cohort study. Open Forum Infect Dis [Internet]. 2024;11(5):ofae225.</a:t>
            </a:r>
            <a:endParaRPr lang="es-ES" sz="1600" dirty="0">
              <a:latin typeface="+mj-lt"/>
            </a:endParaRPr>
          </a:p>
          <a:p>
            <a:endParaRPr lang="es-ES" dirty="0"/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ES" altLang="es-E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656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E6946-FB4C-E159-E244-528A3DF82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E114768-645B-0994-6870-5374A4B731EA}"/>
              </a:ext>
            </a:extLst>
          </p:cNvPr>
          <p:cNvSpPr/>
          <p:nvPr/>
        </p:nvSpPr>
        <p:spPr>
          <a:xfrm>
            <a:off x="-9436" y="0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3FE3C35-EFA8-15BA-4939-A186919F49B3}"/>
              </a:ext>
            </a:extLst>
          </p:cNvPr>
          <p:cNvSpPr/>
          <p:nvPr/>
        </p:nvSpPr>
        <p:spPr>
          <a:xfrm>
            <a:off x="10704512" y="5157192"/>
            <a:ext cx="1583499" cy="170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8ED9167-C9F4-D6D8-CB8C-562F8FB45C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1000"/>
          </a:blip>
          <a:srcRect t="19203" b="11498"/>
          <a:stretch/>
        </p:blipFill>
        <p:spPr>
          <a:xfrm>
            <a:off x="-36433" y="-30995"/>
            <a:ext cx="12228433" cy="688899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096CB26-0B20-4F7D-B541-C95106100D8C}"/>
              </a:ext>
            </a:extLst>
          </p:cNvPr>
          <p:cNvSpPr txBox="1"/>
          <p:nvPr/>
        </p:nvSpPr>
        <p:spPr>
          <a:xfrm>
            <a:off x="41039" y="1915657"/>
            <a:ext cx="12338108" cy="1467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67" b="1" dirty="0">
                <a:latin typeface="Helvetica" pitchFamily="2" charset="0"/>
              </a:rPr>
              <a:t>Mediastinitis Aguda en el Hospital Universitario Virgen del Rocío</a:t>
            </a:r>
          </a:p>
          <a:p>
            <a:pPr algn="ctr"/>
            <a:r>
              <a:rPr lang="es-ES" sz="3067" b="1" dirty="0">
                <a:latin typeface="Helvetica" pitchFamily="2" charset="0"/>
              </a:rPr>
              <a:t>                                                                                                                    </a:t>
            </a:r>
            <a:r>
              <a:rPr lang="es-ES" sz="2800" b="1" dirty="0">
                <a:latin typeface="Helvetica" pitchFamily="2" charset="0"/>
              </a:rPr>
              <a:t>Análisis de factores pronósticos asociados a mortalidad</a:t>
            </a:r>
          </a:p>
        </p:txBody>
      </p:sp>
      <p:pic>
        <p:nvPicPr>
          <p:cNvPr id="15" name="Google Shape;91;p1" descr="Hospital Universitario Virgen del Rocío">
            <a:extLst>
              <a:ext uri="{FF2B5EF4-FFF2-40B4-BE49-F238E27FC236}">
                <a16:creationId xmlns:a16="http://schemas.microsoft.com/office/drawing/2014/main" id="{0A08086C-E35A-C918-361A-623ACB04EB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5627" y="4987199"/>
            <a:ext cx="2307540" cy="137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722C7E5-9405-D1C6-FC9F-ABF27252F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146" y="4817651"/>
            <a:ext cx="1404039" cy="1545623"/>
          </a:xfrm>
          <a:prstGeom prst="rect">
            <a:avLst/>
          </a:prstGeom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E571E6EA-0CE1-3F80-F776-507607BE26D0}"/>
              </a:ext>
            </a:extLst>
          </p:cNvPr>
          <p:cNvSpPr txBox="1">
            <a:spLocks/>
          </p:cNvSpPr>
          <p:nvPr/>
        </p:nvSpPr>
        <p:spPr>
          <a:xfrm>
            <a:off x="1942892" y="3837863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Maria Eugenia Solís Servan </a:t>
            </a:r>
          </a:p>
          <a:p>
            <a:pPr marL="0" indent="0" algn="ctr">
              <a:buNone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Servicio de Cirugía Torácica  </a:t>
            </a:r>
          </a:p>
          <a:p>
            <a:pPr marL="0" indent="0" algn="ctr">
              <a:buNone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UMQER</a:t>
            </a:r>
          </a:p>
        </p:txBody>
      </p:sp>
    </p:spTree>
    <p:extLst>
      <p:ext uri="{BB962C8B-B14F-4D97-AF65-F5344CB8AC3E}">
        <p14:creationId xmlns:p14="http://schemas.microsoft.com/office/powerpoint/2010/main" val="43881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1209</Words>
  <Application>Microsoft Office PowerPoint</Application>
  <PresentationFormat>Panorámica</PresentationFormat>
  <Paragraphs>168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Helvetica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Eugenia Solis Servan</dc:creator>
  <cp:lastModifiedBy>Maria Eugenia Solis Servan</cp:lastModifiedBy>
  <cp:revision>5</cp:revision>
  <dcterms:created xsi:type="dcterms:W3CDTF">2026-02-22T18:19:08Z</dcterms:created>
  <dcterms:modified xsi:type="dcterms:W3CDTF">2026-03-01T21:11:34Z</dcterms:modified>
</cp:coreProperties>
</file>