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1" r:id="rId5"/>
    <p:sldId id="262" r:id="rId6"/>
    <p:sldId id="265" r:id="rId7"/>
    <p:sldId id="267" r:id="rId8"/>
    <p:sldId id="263" r:id="rId9"/>
    <p:sldId id="268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99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INTERVENCIÓN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55C-45F8-AD13-A270C4B9DCB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55C-45F8-AD13-A270C4B9DCB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55C-45F8-AD13-A270C4B9DCB3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55C-45F8-AD13-A270C4B9DCB3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55C-45F8-AD13-A270C4B9DCB3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55C-45F8-AD13-A270C4B9DCB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LID</c:v>
                </c:pt>
                <c:pt idx="1">
                  <c:v>LSD</c:v>
                </c:pt>
                <c:pt idx="2">
                  <c:v>LII</c:v>
                </c:pt>
                <c:pt idx="3">
                  <c:v>LSI</c:v>
                </c:pt>
                <c:pt idx="4">
                  <c:v>LID + LM</c:v>
                </c:pt>
                <c:pt idx="5">
                  <c:v>LSD + LM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27</c:v>
                </c:pt>
                <c:pt idx="1">
                  <c:v>15</c:v>
                </c:pt>
                <c:pt idx="2">
                  <c:v>11</c:v>
                </c:pt>
                <c:pt idx="3">
                  <c:v>8</c:v>
                </c:pt>
                <c:pt idx="4">
                  <c:v>6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3B-433D-B697-1EF75D060F8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358497375328084"/>
          <c:y val="0.36417396653543305"/>
          <c:w val="0.2119067483067919"/>
          <c:h val="0.6358261613077955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ANATOMÍA PATOLÓGICA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EAE-40DB-A5F6-68DCBEE3D372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EAE-40DB-A5F6-68DCBEE3D37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EAE-40DB-A5F6-68DCBEE3D372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EAE-40DB-A5F6-68DCBEE3D372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EAE-40DB-A5F6-68DCBEE3D372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EAE-40DB-A5F6-68DCBEE3D37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ADENOCARCINOMA</c:v>
                </c:pt>
                <c:pt idx="1">
                  <c:v>ESCAMOSO</c:v>
                </c:pt>
                <c:pt idx="2">
                  <c:v>NEUROENDOCRINO</c:v>
                </c:pt>
                <c:pt idx="3">
                  <c:v>ADENOESCAMOSO</c:v>
                </c:pt>
                <c:pt idx="4">
                  <c:v>CELULA GRANDE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40</c:v>
                </c:pt>
                <c:pt idx="1">
                  <c:v>20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EAE-40DB-A5F6-68DCBEE3D37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05770008783091"/>
          <c:y val="0.30091750735188827"/>
          <c:w val="0.40158693059261757"/>
          <c:h val="0.6358261613077955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FA8C21-AA70-4607-BBDC-A86DDD5D2FCA}" type="doc">
      <dgm:prSet loTypeId="urn:microsoft.com/office/officeart/2005/8/layout/arrow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76A86FF-39B7-4FB6-B0F9-791D56F0C4C0}">
      <dgm:prSet phldrT="[Texto]" phldr="0"/>
      <dgm:spPr/>
      <dgm:t>
        <a:bodyPr/>
        <a:lstStyle/>
        <a:p>
          <a:r>
            <a:rPr lang="es-ES" dirty="0"/>
            <a:t>Avances en estadificación preoperatoria</a:t>
          </a:r>
        </a:p>
      </dgm:t>
    </dgm:pt>
    <dgm:pt modelId="{4925E0E5-610F-49BF-8F22-8150464C78C2}" type="parTrans" cxnId="{6C15A7F3-30E6-45C7-9E99-ADDD0E0FC91E}">
      <dgm:prSet/>
      <dgm:spPr/>
      <dgm:t>
        <a:bodyPr/>
        <a:lstStyle/>
        <a:p>
          <a:endParaRPr lang="es-ES"/>
        </a:p>
      </dgm:t>
    </dgm:pt>
    <dgm:pt modelId="{5BE9B16C-8A55-4D07-AD8A-C6CE5D09A6B5}" type="sibTrans" cxnId="{6C15A7F3-30E6-45C7-9E99-ADDD0E0FC91E}">
      <dgm:prSet/>
      <dgm:spPr/>
      <dgm:t>
        <a:bodyPr/>
        <a:lstStyle/>
        <a:p>
          <a:endParaRPr lang="es-ES"/>
        </a:p>
      </dgm:t>
    </dgm:pt>
    <dgm:pt modelId="{B34BD88E-70EF-48EF-A993-4976C7288CBD}">
      <dgm:prSet phldrT="[Texto]" phldr="0"/>
      <dgm:spPr/>
      <dgm:t>
        <a:bodyPr/>
        <a:lstStyle/>
        <a:p>
          <a:r>
            <a:rPr lang="es-ES" dirty="0"/>
            <a:t>Proporción significativa de pacientes N2</a:t>
          </a:r>
        </a:p>
      </dgm:t>
    </dgm:pt>
    <dgm:pt modelId="{00B0EEA3-C093-4402-93D6-690B104E6910}" type="parTrans" cxnId="{263F2AB5-0801-427F-A171-A54429270682}">
      <dgm:prSet/>
      <dgm:spPr/>
      <dgm:t>
        <a:bodyPr/>
        <a:lstStyle/>
        <a:p>
          <a:endParaRPr lang="es-ES"/>
        </a:p>
      </dgm:t>
    </dgm:pt>
    <dgm:pt modelId="{2DFB9FC0-50E6-4D73-9BC5-6F5ADAD5F86A}" type="sibTrans" cxnId="{263F2AB5-0801-427F-A171-A54429270682}">
      <dgm:prSet/>
      <dgm:spPr/>
      <dgm:t>
        <a:bodyPr/>
        <a:lstStyle/>
        <a:p>
          <a:endParaRPr lang="es-ES"/>
        </a:p>
      </dgm:t>
    </dgm:pt>
    <dgm:pt modelId="{A9442D27-22F6-4384-B10E-CED326C35B6C}" type="pres">
      <dgm:prSet presAssocID="{ECFA8C21-AA70-4607-BBDC-A86DDD5D2FCA}" presName="diagram" presStyleCnt="0">
        <dgm:presLayoutVars>
          <dgm:dir/>
          <dgm:resizeHandles val="exact"/>
        </dgm:presLayoutVars>
      </dgm:prSet>
      <dgm:spPr/>
    </dgm:pt>
    <dgm:pt modelId="{69F8EC11-9A61-46D7-801C-B05A82BCA2B9}" type="pres">
      <dgm:prSet presAssocID="{876A86FF-39B7-4FB6-B0F9-791D56F0C4C0}" presName="arrow" presStyleLbl="node1" presStyleIdx="0" presStyleCnt="2">
        <dgm:presLayoutVars>
          <dgm:bulletEnabled val="1"/>
        </dgm:presLayoutVars>
      </dgm:prSet>
      <dgm:spPr/>
    </dgm:pt>
    <dgm:pt modelId="{591893AE-456C-498D-80C2-1EE73077BFF8}" type="pres">
      <dgm:prSet presAssocID="{B34BD88E-70EF-48EF-A993-4976C7288CBD}" presName="arrow" presStyleLbl="node1" presStyleIdx="1" presStyleCnt="2" custRadScaleRad="18656" custRadScaleInc="-2725">
        <dgm:presLayoutVars>
          <dgm:bulletEnabled val="1"/>
        </dgm:presLayoutVars>
      </dgm:prSet>
      <dgm:spPr/>
    </dgm:pt>
  </dgm:ptLst>
  <dgm:cxnLst>
    <dgm:cxn modelId="{8CCFBE65-EFFC-43DF-ABD6-EE1885A764D0}" type="presOf" srcId="{ECFA8C21-AA70-4607-BBDC-A86DDD5D2FCA}" destId="{A9442D27-22F6-4384-B10E-CED326C35B6C}" srcOrd="0" destOrd="0" presId="urn:microsoft.com/office/officeart/2005/8/layout/arrow5"/>
    <dgm:cxn modelId="{263F2AB5-0801-427F-A171-A54429270682}" srcId="{ECFA8C21-AA70-4607-BBDC-A86DDD5D2FCA}" destId="{B34BD88E-70EF-48EF-A993-4976C7288CBD}" srcOrd="1" destOrd="0" parTransId="{00B0EEA3-C093-4402-93D6-690B104E6910}" sibTransId="{2DFB9FC0-50E6-4D73-9BC5-6F5ADAD5F86A}"/>
    <dgm:cxn modelId="{54FE70CE-920E-46FF-B6CB-44D277D40200}" type="presOf" srcId="{876A86FF-39B7-4FB6-B0F9-791D56F0C4C0}" destId="{69F8EC11-9A61-46D7-801C-B05A82BCA2B9}" srcOrd="0" destOrd="0" presId="urn:microsoft.com/office/officeart/2005/8/layout/arrow5"/>
    <dgm:cxn modelId="{6C15A7F3-30E6-45C7-9E99-ADDD0E0FC91E}" srcId="{ECFA8C21-AA70-4607-BBDC-A86DDD5D2FCA}" destId="{876A86FF-39B7-4FB6-B0F9-791D56F0C4C0}" srcOrd="0" destOrd="0" parTransId="{4925E0E5-610F-49BF-8F22-8150464C78C2}" sibTransId="{5BE9B16C-8A55-4D07-AD8A-C6CE5D09A6B5}"/>
    <dgm:cxn modelId="{A06111FA-C7B4-4A09-BA6F-DF6149B7F5AD}" type="presOf" srcId="{B34BD88E-70EF-48EF-A993-4976C7288CBD}" destId="{591893AE-456C-498D-80C2-1EE73077BFF8}" srcOrd="0" destOrd="0" presId="urn:microsoft.com/office/officeart/2005/8/layout/arrow5"/>
    <dgm:cxn modelId="{5A63048D-DDAC-467E-AF5D-73469808EAFE}" type="presParOf" srcId="{A9442D27-22F6-4384-B10E-CED326C35B6C}" destId="{69F8EC11-9A61-46D7-801C-B05A82BCA2B9}" srcOrd="0" destOrd="0" presId="urn:microsoft.com/office/officeart/2005/8/layout/arrow5"/>
    <dgm:cxn modelId="{CDC42BA8-DF89-40D7-ACE2-87B024F95C2C}" type="presParOf" srcId="{A9442D27-22F6-4384-B10E-CED326C35B6C}" destId="{591893AE-456C-498D-80C2-1EE73077BFF8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8EC11-9A61-46D7-801C-B05A82BCA2B9}">
      <dsp:nvSpPr>
        <dsp:cNvPr id="0" name=""/>
        <dsp:cNvSpPr/>
      </dsp:nvSpPr>
      <dsp:spPr>
        <a:xfrm rot="16200000">
          <a:off x="1066" y="1153"/>
          <a:ext cx="1957684" cy="1957684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Avances en estadificación preoperatoria</a:t>
          </a:r>
        </a:p>
      </dsp:txBody>
      <dsp:txXfrm rot="5400000">
        <a:off x="1067" y="490574"/>
        <a:ext cx="1615089" cy="978842"/>
      </dsp:txXfrm>
    </dsp:sp>
    <dsp:sp modelId="{591893AE-456C-498D-80C2-1EE73077BFF8}">
      <dsp:nvSpPr>
        <dsp:cNvPr id="0" name=""/>
        <dsp:cNvSpPr/>
      </dsp:nvSpPr>
      <dsp:spPr>
        <a:xfrm rot="5400000">
          <a:off x="2073424" y="0"/>
          <a:ext cx="1957684" cy="1957684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Proporción significativa de pacientes N2</a:t>
          </a:r>
        </a:p>
      </dsp:txBody>
      <dsp:txXfrm rot="-5400000">
        <a:off x="2416020" y="489420"/>
        <a:ext cx="1615089" cy="978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B5F9668-538C-5AB6-1933-2519580D8986}"/>
              </a:ext>
            </a:extLst>
          </p:cNvPr>
          <p:cNvSpPr txBox="1"/>
          <p:nvPr/>
        </p:nvSpPr>
        <p:spPr>
          <a:xfrm>
            <a:off x="278391" y="1419622"/>
            <a:ext cx="85872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INCIDENCIA DEL N2 OCULTO EN NUESTRO CENTRO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4997DA6-248F-D092-4686-15D9F504F24D}"/>
              </a:ext>
            </a:extLst>
          </p:cNvPr>
          <p:cNvSpPr txBox="1"/>
          <p:nvPr/>
        </p:nvSpPr>
        <p:spPr>
          <a:xfrm>
            <a:off x="791580" y="3147814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M. García Galindo, M. Serrano Criado, L.G. Zúñiga Sánchez, C.F. Giraldo Ospina, A.F. Paz Gaviria, R. Arrabal Sánchez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8915F0F-94A9-09B6-DF84-AE38CF939C2F}"/>
              </a:ext>
            </a:extLst>
          </p:cNvPr>
          <p:cNvSpPr txBox="1"/>
          <p:nvPr/>
        </p:nvSpPr>
        <p:spPr>
          <a:xfrm>
            <a:off x="1691680" y="33950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INTRODUCCIÓN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49DAF2B-CE62-1FD2-626C-32EDFCA77642}"/>
              </a:ext>
            </a:extLst>
          </p:cNvPr>
          <p:cNvGrpSpPr/>
          <p:nvPr/>
        </p:nvGrpSpPr>
        <p:grpSpPr>
          <a:xfrm>
            <a:off x="7177392" y="2630051"/>
            <a:ext cx="1332148" cy="970672"/>
            <a:chOff x="-54494" y="2767253"/>
            <a:chExt cx="2664296" cy="970672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758C73F9-BD37-7691-3C71-A76262182366}"/>
                </a:ext>
              </a:extLst>
            </p:cNvPr>
            <p:cNvSpPr txBox="1"/>
            <p:nvPr/>
          </p:nvSpPr>
          <p:spPr>
            <a:xfrm>
              <a:off x="-54494" y="2767253"/>
              <a:ext cx="2664296" cy="5847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sz="1600" dirty="0"/>
                <a:t>INCIDENCIA</a:t>
              </a:r>
            </a:p>
            <a:p>
              <a:pPr algn="ctr"/>
              <a:r>
                <a:rPr lang="es-ES" sz="1600" dirty="0"/>
                <a:t> N2 OCULTO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6F9410CD-B4A8-46D2-E04D-0D9281EDA996}"/>
                </a:ext>
              </a:extLst>
            </p:cNvPr>
            <p:cNvSpPr txBox="1"/>
            <p:nvPr/>
          </p:nvSpPr>
          <p:spPr>
            <a:xfrm>
              <a:off x="245902" y="3430148"/>
              <a:ext cx="2100060" cy="30777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/>
                <a:t>6,5 – 16,8%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778462DB-0646-3204-54DA-244BCA9D923D}"/>
              </a:ext>
            </a:extLst>
          </p:cNvPr>
          <p:cNvGrpSpPr/>
          <p:nvPr/>
        </p:nvGrpSpPr>
        <p:grpSpPr>
          <a:xfrm>
            <a:off x="611560" y="1396198"/>
            <a:ext cx="7920880" cy="2593777"/>
            <a:chOff x="557534" y="1490324"/>
            <a:chExt cx="7920880" cy="2593777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FDBC02E1-E8B4-D281-CB69-C90CA6638D76}"/>
                </a:ext>
              </a:extLst>
            </p:cNvPr>
            <p:cNvGrpSpPr/>
            <p:nvPr/>
          </p:nvGrpSpPr>
          <p:grpSpPr>
            <a:xfrm>
              <a:off x="557534" y="1490324"/>
              <a:ext cx="7920880" cy="798148"/>
              <a:chOff x="557534" y="1490324"/>
              <a:chExt cx="7920880" cy="798148"/>
            </a:xfrm>
          </p:grpSpPr>
          <p:grpSp>
            <p:nvGrpSpPr>
              <p:cNvPr id="8" name="Grupo 7">
                <a:extLst>
                  <a:ext uri="{FF2B5EF4-FFF2-40B4-BE49-F238E27FC236}">
                    <a16:creationId xmlns:a16="http://schemas.microsoft.com/office/drawing/2014/main" id="{A6883374-F39F-7B7B-BF96-C55A0BDD1301}"/>
                  </a:ext>
                </a:extLst>
              </p:cNvPr>
              <p:cNvGrpSpPr/>
              <p:nvPr/>
            </p:nvGrpSpPr>
            <p:grpSpPr>
              <a:xfrm>
                <a:off x="557534" y="1490324"/>
                <a:ext cx="7920880" cy="412014"/>
                <a:chOff x="467544" y="2457060"/>
                <a:chExt cx="7920880" cy="412014"/>
              </a:xfrm>
            </p:grpSpPr>
            <p:sp>
              <p:nvSpPr>
                <p:cNvPr id="9" name="CuadroTexto 8">
                  <a:extLst>
                    <a:ext uri="{FF2B5EF4-FFF2-40B4-BE49-F238E27FC236}">
                      <a16:creationId xmlns:a16="http://schemas.microsoft.com/office/drawing/2014/main" id="{B1329CC0-DBAC-2785-556E-43DC97C38378}"/>
                    </a:ext>
                  </a:extLst>
                </p:cNvPr>
                <p:cNvSpPr txBox="1"/>
                <p:nvPr/>
              </p:nvSpPr>
              <p:spPr>
                <a:xfrm>
                  <a:off x="467544" y="2499742"/>
                  <a:ext cx="3096344" cy="369332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s-ES" dirty="0"/>
                    <a:t>AFECTACIÓN GANGLIONAR N2</a:t>
                  </a:r>
                </a:p>
              </p:txBody>
            </p:sp>
            <p:cxnSp>
              <p:nvCxnSpPr>
                <p:cNvPr id="10" name="Conector recto de flecha 9">
                  <a:extLst>
                    <a:ext uri="{FF2B5EF4-FFF2-40B4-BE49-F238E27FC236}">
                      <a16:creationId xmlns:a16="http://schemas.microsoft.com/office/drawing/2014/main" id="{34B052FB-6723-54F2-2715-C29888E706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07904" y="2679184"/>
                  <a:ext cx="1296144" cy="0"/>
                </a:xfrm>
                <a:prstGeom prst="straightConnector1">
                  <a:avLst/>
                </a:prstGeom>
                <a:ln>
                  <a:headEnd type="none" w="med" len="med"/>
                  <a:tailEnd type="arrow" w="med" len="med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CuadroTexto 10">
                  <a:extLst>
                    <a:ext uri="{FF2B5EF4-FFF2-40B4-BE49-F238E27FC236}">
                      <a16:creationId xmlns:a16="http://schemas.microsoft.com/office/drawing/2014/main" id="{F904AB1D-1844-DBF7-36B8-80D002BA5A57}"/>
                    </a:ext>
                  </a:extLst>
                </p:cNvPr>
                <p:cNvSpPr txBox="1"/>
                <p:nvPr/>
              </p:nvSpPr>
              <p:spPr>
                <a:xfrm>
                  <a:off x="5148064" y="2457060"/>
                  <a:ext cx="3240360" cy="369332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s-ES" dirty="0"/>
                    <a:t>PRINCIPAL FACTOR PRONÓSTICO</a:t>
                  </a:r>
                </a:p>
              </p:txBody>
            </p:sp>
          </p:grpSp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B1A0BA07-70D2-4E17-2D37-9A1D3504E8C7}"/>
                  </a:ext>
                </a:extLst>
              </p:cNvPr>
              <p:cNvSpPr txBox="1"/>
              <p:nvPr/>
            </p:nvSpPr>
            <p:spPr>
              <a:xfrm>
                <a:off x="5496036" y="1980694"/>
                <a:ext cx="1362198" cy="307777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dirty="0"/>
                  <a:t>TERAPÉUTICA</a:t>
                </a:r>
              </a:p>
            </p:txBody>
          </p:sp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A66B5581-4254-E40D-35A7-E5A5524203B0}"/>
                  </a:ext>
                </a:extLst>
              </p:cNvPr>
              <p:cNvSpPr txBox="1"/>
              <p:nvPr/>
            </p:nvSpPr>
            <p:spPr>
              <a:xfrm>
                <a:off x="6948264" y="1980695"/>
                <a:ext cx="1362198" cy="307777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s-ES" sz="1400" dirty="0"/>
                  <a:t>SUPERVIVENCIA</a:t>
                </a:r>
              </a:p>
            </p:txBody>
          </p:sp>
        </p:grpSp>
        <p:graphicFrame>
          <p:nvGraphicFramePr>
            <p:cNvPr id="15" name="Diagrama 14">
              <a:extLst>
                <a:ext uri="{FF2B5EF4-FFF2-40B4-BE49-F238E27FC236}">
                  <a16:creationId xmlns:a16="http://schemas.microsoft.com/office/drawing/2014/main" id="{4F970B8B-180C-92C9-1AF2-F583417FE36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83150999"/>
                </p:ext>
              </p:extLst>
            </p:nvPr>
          </p:nvGraphicFramePr>
          <p:xfrm>
            <a:off x="2366597" y="2124110"/>
            <a:ext cx="5454882" cy="195999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B79ABD4-C986-1491-1BFA-24585FE105AD}"/>
              </a:ext>
            </a:extLst>
          </p:cNvPr>
          <p:cNvSpPr txBox="1"/>
          <p:nvPr/>
        </p:nvSpPr>
        <p:spPr>
          <a:xfrm>
            <a:off x="323528" y="4401636"/>
            <a:ext cx="3672408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b="1" dirty="0"/>
              <a:t>IMPORTANCIA DE LA LINFADENECTOMÍA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8752C4F-411E-70C5-391B-2F8D5BA491C8}"/>
              </a:ext>
            </a:extLst>
          </p:cNvPr>
          <p:cNvSpPr txBox="1"/>
          <p:nvPr/>
        </p:nvSpPr>
        <p:spPr>
          <a:xfrm>
            <a:off x="4187864" y="4157396"/>
            <a:ext cx="2400360" cy="30777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ESTADIFICACIÓN CORRECTA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529AC9-8422-0CBB-AC6E-941DF23543D4}"/>
              </a:ext>
            </a:extLst>
          </p:cNvPr>
          <p:cNvSpPr txBox="1"/>
          <p:nvPr/>
        </p:nvSpPr>
        <p:spPr>
          <a:xfrm>
            <a:off x="4187864" y="4564027"/>
            <a:ext cx="2400360" cy="30777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TRATAMIENTO ADYUVANTE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2B42FA69-BA80-87B2-F695-32632FB0C25C}"/>
              </a:ext>
            </a:extLst>
          </p:cNvPr>
          <p:cNvSpPr txBox="1">
            <a:spLocks/>
          </p:cNvSpPr>
          <p:nvPr/>
        </p:nvSpPr>
        <p:spPr>
          <a:xfrm>
            <a:off x="863588" y="1995686"/>
            <a:ext cx="7416824" cy="17281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z="4800" dirty="0"/>
              <a:t>Determinar la incidencia del N2 oculto en nuestro centro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F2DFC95-3BD0-C287-9AE8-8F4A89CC4EC0}"/>
              </a:ext>
            </a:extLst>
          </p:cNvPr>
          <p:cNvSpPr txBox="1"/>
          <p:nvPr/>
        </p:nvSpPr>
        <p:spPr>
          <a:xfrm>
            <a:off x="1043608" y="33950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887965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85642-88EA-7BBC-B695-F9DAEE5CF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1B84878-522F-9E3A-892C-BCCCD90A9465}"/>
              </a:ext>
            </a:extLst>
          </p:cNvPr>
          <p:cNvSpPr txBox="1"/>
          <p:nvPr/>
        </p:nvSpPr>
        <p:spPr>
          <a:xfrm>
            <a:off x="1043608" y="33950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MATERIAL Y MÉTODOS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7B698B4-3D91-38BE-DDD2-3B932705E961}"/>
              </a:ext>
            </a:extLst>
          </p:cNvPr>
          <p:cNvGrpSpPr/>
          <p:nvPr/>
        </p:nvGrpSpPr>
        <p:grpSpPr>
          <a:xfrm>
            <a:off x="323528" y="1513115"/>
            <a:ext cx="8640960" cy="1323439"/>
            <a:chOff x="323528" y="1513115"/>
            <a:chExt cx="8640960" cy="1323439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6301258C-71CA-3771-0084-934907AF53E4}"/>
                </a:ext>
              </a:extLst>
            </p:cNvPr>
            <p:cNvSpPr txBox="1"/>
            <p:nvPr/>
          </p:nvSpPr>
          <p:spPr>
            <a:xfrm>
              <a:off x="323528" y="1851670"/>
              <a:ext cx="1738536" cy="646331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latin typeface="Aptos Display" panose="020B0004020202020204" pitchFamily="34" charset="0"/>
                </a:rPr>
                <a:t>SELECCIÓN DE PACIENTES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76B57AA1-2768-CDAE-90C2-83D906386560}"/>
                </a:ext>
              </a:extLst>
            </p:cNvPr>
            <p:cNvSpPr txBox="1"/>
            <p:nvPr/>
          </p:nvSpPr>
          <p:spPr>
            <a:xfrm>
              <a:off x="2195736" y="1513115"/>
              <a:ext cx="6768752" cy="132343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Estudio observacional retrospectivo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Pacientes intervenidos de lobectomía pulmonar con diagnóstico de CPCNP.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1 Diciembre 2023 – 31 Diciembre 2024.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PET preoperatorio a todos los pacientes. Si PET positivo o dudoso </a:t>
              </a:r>
              <a:r>
                <a:rPr lang="es-ES" sz="1600" dirty="0">
                  <a:latin typeface="Aptos Display" panose="020B0004020202020204" pitchFamily="34" charset="0"/>
                  <a:sym typeface="Wingdings" panose="05000000000000000000" pitchFamily="2" charset="2"/>
                </a:rPr>
                <a:t> EBUS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  <a:sym typeface="Wingdings" panose="05000000000000000000" pitchFamily="2" charset="2"/>
                </a:rPr>
                <a:t>Segregación en dos grupos de pacientes: N2 positivo y N2 negativo</a:t>
              </a:r>
              <a:endParaRPr lang="es-ES" sz="1600" dirty="0">
                <a:latin typeface="Aptos Display" panose="020B0004020202020204" pitchFamily="34" charset="0"/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52621A5-2C80-A748-2FC1-067AB3CA909B}"/>
              </a:ext>
            </a:extLst>
          </p:cNvPr>
          <p:cNvGrpSpPr/>
          <p:nvPr/>
        </p:nvGrpSpPr>
        <p:grpSpPr>
          <a:xfrm>
            <a:off x="268650" y="3342933"/>
            <a:ext cx="8695838" cy="1077218"/>
            <a:chOff x="323528" y="1636226"/>
            <a:chExt cx="8695838" cy="1077218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6899677-225B-B601-7E55-01146C1F989B}"/>
                </a:ext>
              </a:extLst>
            </p:cNvPr>
            <p:cNvSpPr txBox="1"/>
            <p:nvPr/>
          </p:nvSpPr>
          <p:spPr>
            <a:xfrm>
              <a:off x="323528" y="1851670"/>
              <a:ext cx="1738536" cy="646331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latin typeface="Aptos Display" panose="020B0004020202020204" pitchFamily="34" charset="0"/>
                </a:rPr>
                <a:t>ANÁLISIS ESTADÍSTICO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03988257-ACE2-0E97-AD23-BF170A0A30BF}"/>
                </a:ext>
              </a:extLst>
            </p:cNvPr>
            <p:cNvSpPr txBox="1"/>
            <p:nvPr/>
          </p:nvSpPr>
          <p:spPr>
            <a:xfrm>
              <a:off x="2250614" y="1636226"/>
              <a:ext cx="6768752" cy="107721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Estudio de incidencia.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Test de la U de Mann-Whitney para comparar la variable: tamaño tumoral.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Modelo de regresión logística simple para la variable: tamaño tumoral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PSPP 1.6.2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678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26D35-3C22-6B7B-C816-2C7ACEBB1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F9E8D7C-55ED-EF84-8896-7AC1D4A9E0D6}"/>
              </a:ext>
            </a:extLst>
          </p:cNvPr>
          <p:cNvSpPr txBox="1"/>
          <p:nvPr/>
        </p:nvSpPr>
        <p:spPr>
          <a:xfrm>
            <a:off x="1259632" y="33950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RESULTADOS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D8E6C20-A296-1EAD-9DC4-A37F0A236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911254"/>
              </p:ext>
            </p:extLst>
          </p:nvPr>
        </p:nvGraphicFramePr>
        <p:xfrm>
          <a:off x="269522" y="1510119"/>
          <a:ext cx="8604956" cy="8229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07764">
                  <a:extLst>
                    <a:ext uri="{9D8B030D-6E8A-4147-A177-3AD203B41FA5}">
                      <a16:colId xmlns:a16="http://schemas.microsoft.com/office/drawing/2014/main" val="1125780853"/>
                    </a:ext>
                  </a:extLst>
                </a:gridCol>
                <a:gridCol w="2169316">
                  <a:extLst>
                    <a:ext uri="{9D8B030D-6E8A-4147-A177-3AD203B41FA5}">
                      <a16:colId xmlns:a16="http://schemas.microsoft.com/office/drawing/2014/main" val="2091209560"/>
                    </a:ext>
                  </a:extLst>
                </a:gridCol>
                <a:gridCol w="2097006">
                  <a:extLst>
                    <a:ext uri="{9D8B030D-6E8A-4147-A177-3AD203B41FA5}">
                      <a16:colId xmlns:a16="http://schemas.microsoft.com/office/drawing/2014/main" val="455807356"/>
                    </a:ext>
                  </a:extLst>
                </a:gridCol>
                <a:gridCol w="2530870">
                  <a:extLst>
                    <a:ext uri="{9D8B030D-6E8A-4147-A177-3AD203B41FA5}">
                      <a16:colId xmlns:a16="http://schemas.microsoft.com/office/drawing/2014/main" val="1704783613"/>
                    </a:ext>
                  </a:extLst>
                </a:gridCol>
              </a:tblGrid>
              <a:tr h="27979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PACIENTES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VARÓN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EDAD (años)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999863"/>
                  </a:ext>
                </a:extLst>
              </a:tr>
              <a:tr h="489644">
                <a:tc>
                  <a:txBody>
                    <a:bodyPr/>
                    <a:lstStyle/>
                    <a:p>
                      <a:pPr algn="ctr"/>
                      <a:endParaRPr lang="es-ES" sz="600" dirty="0"/>
                    </a:p>
                    <a:p>
                      <a:pPr algn="ctr"/>
                      <a:r>
                        <a:rPr lang="es-ES" sz="1400" dirty="0"/>
                        <a:t>87</a:t>
                      </a:r>
                      <a:r>
                        <a:rPr lang="es-ES" sz="1400" dirty="0">
                          <a:sym typeface="Wingdings" panose="05000000000000000000" pitchFamily="2" charset="2"/>
                        </a:rPr>
                        <a:t> 68 (CPCNP)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600" dirty="0"/>
                    </a:p>
                    <a:p>
                      <a:pPr algn="ctr"/>
                      <a:r>
                        <a:rPr lang="es-ES" sz="1400" dirty="0"/>
                        <a:t>46 (67,6%)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700" dirty="0"/>
                    </a:p>
                    <a:p>
                      <a:pPr algn="ctr"/>
                      <a:r>
                        <a:rPr lang="es-ES" sz="1400" dirty="0"/>
                        <a:t>22 (32,4%)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Media: 67.22 </a:t>
                      </a:r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</a:rPr>
                        <a:t>± 10.16 </a:t>
                      </a:r>
                    </a:p>
                    <a:p>
                      <a:pPr algn="ctr"/>
                      <a:r>
                        <a:rPr lang="es-ES" sz="1400" kern="1200" dirty="0">
                          <a:solidFill>
                            <a:schemeClr val="dk1"/>
                          </a:solidFill>
                          <a:effectLst/>
                        </a:rPr>
                        <a:t>Mediana: 70 (34-81)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58189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460660E0-E0BA-30C8-50EA-603488D209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5937036"/>
              </p:ext>
            </p:extLst>
          </p:nvPr>
        </p:nvGraphicFramePr>
        <p:xfrm>
          <a:off x="467544" y="2544316"/>
          <a:ext cx="3816424" cy="2409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78FE937E-83C7-F945-0E1C-4055CED756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80298"/>
              </p:ext>
            </p:extLst>
          </p:nvPr>
        </p:nvGraphicFramePr>
        <p:xfrm>
          <a:off x="4572000" y="2571750"/>
          <a:ext cx="3816424" cy="2409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8423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B0BE-912B-1EE5-9292-886B5BFF1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27387D8-A4FE-5106-3C14-DE2AB82B7A67}"/>
              </a:ext>
            </a:extLst>
          </p:cNvPr>
          <p:cNvSpPr txBox="1"/>
          <p:nvPr/>
        </p:nvSpPr>
        <p:spPr>
          <a:xfrm>
            <a:off x="1259632" y="33950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RESULTADOS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6B92F69-F9AE-8928-9EC0-560668DD3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633162"/>
              </p:ext>
            </p:extLst>
          </p:nvPr>
        </p:nvGraphicFramePr>
        <p:xfrm>
          <a:off x="302939" y="1347614"/>
          <a:ext cx="8538121" cy="266429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036772">
                  <a:extLst>
                    <a:ext uri="{9D8B030D-6E8A-4147-A177-3AD203B41FA5}">
                      <a16:colId xmlns:a16="http://schemas.microsoft.com/office/drawing/2014/main" val="192453063"/>
                    </a:ext>
                  </a:extLst>
                </a:gridCol>
                <a:gridCol w="885248">
                  <a:extLst>
                    <a:ext uri="{9D8B030D-6E8A-4147-A177-3AD203B41FA5}">
                      <a16:colId xmlns:a16="http://schemas.microsoft.com/office/drawing/2014/main" val="1945152755"/>
                    </a:ext>
                  </a:extLst>
                </a:gridCol>
                <a:gridCol w="481606">
                  <a:extLst>
                    <a:ext uri="{9D8B030D-6E8A-4147-A177-3AD203B41FA5}">
                      <a16:colId xmlns:a16="http://schemas.microsoft.com/office/drawing/2014/main" val="537997291"/>
                    </a:ext>
                  </a:extLst>
                </a:gridCol>
                <a:gridCol w="748186">
                  <a:extLst>
                    <a:ext uri="{9D8B030D-6E8A-4147-A177-3AD203B41FA5}">
                      <a16:colId xmlns:a16="http://schemas.microsoft.com/office/drawing/2014/main" val="548477133"/>
                    </a:ext>
                  </a:extLst>
                </a:gridCol>
                <a:gridCol w="1405281">
                  <a:extLst>
                    <a:ext uri="{9D8B030D-6E8A-4147-A177-3AD203B41FA5}">
                      <a16:colId xmlns:a16="http://schemas.microsoft.com/office/drawing/2014/main" val="345375635"/>
                    </a:ext>
                  </a:extLst>
                </a:gridCol>
                <a:gridCol w="2124395">
                  <a:extLst>
                    <a:ext uri="{9D8B030D-6E8A-4147-A177-3AD203B41FA5}">
                      <a16:colId xmlns:a16="http://schemas.microsoft.com/office/drawing/2014/main" val="583803989"/>
                    </a:ext>
                  </a:extLst>
                </a:gridCol>
                <a:gridCol w="1247396">
                  <a:extLst>
                    <a:ext uri="{9D8B030D-6E8A-4147-A177-3AD203B41FA5}">
                      <a16:colId xmlns:a16="http://schemas.microsoft.com/office/drawing/2014/main" val="109158473"/>
                    </a:ext>
                  </a:extLst>
                </a:gridCol>
                <a:gridCol w="609237">
                  <a:extLst>
                    <a:ext uri="{9D8B030D-6E8A-4147-A177-3AD203B41FA5}">
                      <a16:colId xmlns:a16="http://schemas.microsoft.com/office/drawing/2014/main" val="1395781935"/>
                    </a:ext>
                  </a:extLst>
                </a:gridCol>
              </a:tblGrid>
              <a:tr h="2453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Estadio PreQx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PET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EBUS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AP EBUS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INTERVENCIÓN</a:t>
                      </a: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 dirty="0">
                          <a:effectLst/>
                        </a:rPr>
                        <a:t>ANATOMIA P.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Estadio PostQx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Tamaño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extLst>
                  <a:ext uri="{0D108BD9-81ED-4DB2-BD59-A6C34878D82A}">
                    <a16:rowId xmlns:a16="http://schemas.microsoft.com/office/drawing/2014/main" val="23744612"/>
                  </a:ext>
                </a:extLst>
              </a:tr>
              <a:tr h="31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T1bN0M0 (IA2)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Negativo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 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LSD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Carcinoma de célula grande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T1cN2M0 (IIIA)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2.5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extLst>
                  <a:ext uri="{0D108BD9-81ED-4DB2-BD59-A6C34878D82A}">
                    <a16:rowId xmlns:a16="http://schemas.microsoft.com/office/drawing/2014/main" val="2318753200"/>
                  </a:ext>
                </a:extLst>
              </a:tr>
              <a:tr h="31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T2aN0M0 (IB)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Dudoso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Si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Negativo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Bilobectomía inferior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Neuroendocrino de célula grande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T2aN2bM0 (IIIB)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1.60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extLst>
                  <a:ext uri="{0D108BD9-81ED-4DB2-BD59-A6C34878D82A}">
                    <a16:rowId xmlns:a16="http://schemas.microsoft.com/office/drawing/2014/main" val="2449348163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T1cN0M0 (IA3)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Dudoso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 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LSD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Adenocarcinoma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T2bN2M0 (IIIA)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5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extLst>
                  <a:ext uri="{0D108BD9-81ED-4DB2-BD59-A6C34878D82A}">
                    <a16:rowId xmlns:a16="http://schemas.microsoft.com/office/drawing/2014/main" val="3676394798"/>
                  </a:ext>
                </a:extLst>
              </a:tr>
              <a:tr h="31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T4N0M0 (IIIA)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Negativo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 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LID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Adenocarcinoma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T2bN2bM0 (IIIB)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5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extLst>
                  <a:ext uri="{0D108BD9-81ED-4DB2-BD59-A6C34878D82A}">
                    <a16:rowId xmlns:a16="http://schemas.microsoft.com/office/drawing/2014/main" val="311325909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T2aN0M0 (IB)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Negativo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 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LSI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Carcinoma escamoso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T1cN2aM0 (IIIA)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2.4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extLst>
                  <a:ext uri="{0D108BD9-81ED-4DB2-BD59-A6C34878D82A}">
                    <a16:rowId xmlns:a16="http://schemas.microsoft.com/office/drawing/2014/main" val="2581426946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T3N1M0 (IIIA)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Positivo N1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Si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Negativo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LII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Ca. Escamoso + Neuroendocrino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T4N2M0 (IIIB)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7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extLst>
                  <a:ext uri="{0D108BD9-81ED-4DB2-BD59-A6C34878D82A}">
                    <a16:rowId xmlns:a16="http://schemas.microsoft.com/office/drawing/2014/main" val="902698064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T3N0M0 (IIB)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Negativo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 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Bilobectomía inferior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Adenocarcinoma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T3N2M0 (IIIB)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 dirty="0">
                          <a:effectLst/>
                        </a:rPr>
                        <a:t>6.5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extLst>
                  <a:ext uri="{0D108BD9-81ED-4DB2-BD59-A6C34878D82A}">
                    <a16:rowId xmlns:a16="http://schemas.microsoft.com/office/drawing/2014/main" val="485445782"/>
                  </a:ext>
                </a:extLst>
              </a:tr>
              <a:tr h="295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T2aN0M0 (IB)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Negativo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No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 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LII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Adenocarcinoma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>
                          <a:effectLst/>
                        </a:rPr>
                        <a:t>T2aN2M0 (IIIA)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100" kern="100" dirty="0">
                          <a:effectLst/>
                        </a:rPr>
                        <a:t>4.40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9" marR="65449" marT="0" marB="0"/>
                </a:tc>
                <a:extLst>
                  <a:ext uri="{0D108BD9-81ED-4DB2-BD59-A6C34878D82A}">
                    <a16:rowId xmlns:a16="http://schemas.microsoft.com/office/drawing/2014/main" val="3768578659"/>
                  </a:ext>
                </a:extLst>
              </a:tr>
            </a:tbl>
          </a:graphicData>
        </a:graphic>
      </p:graphicFrame>
      <p:grpSp>
        <p:nvGrpSpPr>
          <p:cNvPr id="5" name="Grupo 4">
            <a:extLst>
              <a:ext uri="{FF2B5EF4-FFF2-40B4-BE49-F238E27FC236}">
                <a16:creationId xmlns:a16="http://schemas.microsoft.com/office/drawing/2014/main" id="{342908CB-E724-0044-F0C1-14D3BBF04118}"/>
              </a:ext>
            </a:extLst>
          </p:cNvPr>
          <p:cNvGrpSpPr/>
          <p:nvPr/>
        </p:nvGrpSpPr>
        <p:grpSpPr>
          <a:xfrm>
            <a:off x="3419872" y="4250583"/>
            <a:ext cx="2490190" cy="584775"/>
            <a:chOff x="-54494" y="2767253"/>
            <a:chExt cx="4980380" cy="584775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787FC6F1-1D62-4FAB-E206-A6479593EFD5}"/>
                </a:ext>
              </a:extLst>
            </p:cNvPr>
            <p:cNvSpPr txBox="1"/>
            <p:nvPr/>
          </p:nvSpPr>
          <p:spPr>
            <a:xfrm>
              <a:off x="-54494" y="2767253"/>
              <a:ext cx="2664296" cy="584775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sz="1600" dirty="0"/>
                <a:t>INCIDENCIA</a:t>
              </a:r>
            </a:p>
            <a:p>
              <a:pPr algn="ctr"/>
              <a:r>
                <a:rPr lang="es-ES" sz="1600" dirty="0"/>
                <a:t> N2 OCULTO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F93FC1CE-B459-D733-B214-28BE897D24AA}"/>
                </a:ext>
              </a:extLst>
            </p:cNvPr>
            <p:cNvSpPr txBox="1"/>
            <p:nvPr/>
          </p:nvSpPr>
          <p:spPr>
            <a:xfrm>
              <a:off x="2825826" y="2905751"/>
              <a:ext cx="2100060" cy="30777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sz="1400" dirty="0"/>
                <a:t>10,9% (n=7)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3947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38FEB-D9F4-80FA-18CC-CF7729040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5A10204-E747-6614-7387-6BC7BFF4C4E9}"/>
              </a:ext>
            </a:extLst>
          </p:cNvPr>
          <p:cNvSpPr txBox="1"/>
          <p:nvPr/>
        </p:nvSpPr>
        <p:spPr>
          <a:xfrm>
            <a:off x="1259632" y="33950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RESULTADOS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D1A0F2E-4ED7-AD89-A72B-032DF7572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836921"/>
              </p:ext>
            </p:extLst>
          </p:nvPr>
        </p:nvGraphicFramePr>
        <p:xfrm>
          <a:off x="1740024" y="1323312"/>
          <a:ext cx="6096000" cy="7416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607840">
                  <a:extLst>
                    <a:ext uri="{9D8B030D-6E8A-4147-A177-3AD203B41FA5}">
                      <a16:colId xmlns:a16="http://schemas.microsoft.com/office/drawing/2014/main" val="64351147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782669143"/>
                    </a:ext>
                  </a:extLst>
                </a:gridCol>
                <a:gridCol w="2903984">
                  <a:extLst>
                    <a:ext uri="{9D8B030D-6E8A-4147-A177-3AD203B41FA5}">
                      <a16:colId xmlns:a16="http://schemas.microsoft.com/office/drawing/2014/main" val="3279651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Media TM N2+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Media TM N2-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U de Mann-Whitney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81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4.69 ± 1.78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2.95 ± 1.96 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5.05 (p=0.025)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776815"/>
                  </a:ext>
                </a:extLst>
              </a:tr>
            </a:tbl>
          </a:graphicData>
        </a:graphic>
      </p:graphicFrame>
      <p:pic>
        <p:nvPicPr>
          <p:cNvPr id="7" name="Gráfico 6">
            <a:extLst>
              <a:ext uri="{FF2B5EF4-FFF2-40B4-BE49-F238E27FC236}">
                <a16:creationId xmlns:a16="http://schemas.microsoft.com/office/drawing/2014/main" id="{FE02CA58-3958-C75C-3339-7B8FE2982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1346" y="2781551"/>
            <a:ext cx="6896620" cy="125300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8E72970-14E1-0C23-02FD-87FCBBED751E}"/>
              </a:ext>
            </a:extLst>
          </p:cNvPr>
          <p:cNvSpPr txBox="1"/>
          <p:nvPr/>
        </p:nvSpPr>
        <p:spPr>
          <a:xfrm>
            <a:off x="593558" y="2311369"/>
            <a:ext cx="1332148" cy="5847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REGRESIÓN LOGÍSTICA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53A5D8F-68AE-13A7-D3B5-4B3E6A37B857}"/>
              </a:ext>
            </a:extLst>
          </p:cNvPr>
          <p:cNvSpPr txBox="1"/>
          <p:nvPr/>
        </p:nvSpPr>
        <p:spPr>
          <a:xfrm>
            <a:off x="3793552" y="4335461"/>
            <a:ext cx="1872208" cy="33855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PRECISIÓN: 89,2%</a:t>
            </a:r>
          </a:p>
        </p:txBody>
      </p:sp>
    </p:spTree>
    <p:extLst>
      <p:ext uri="{BB962C8B-B14F-4D97-AF65-F5344CB8AC3E}">
        <p14:creationId xmlns:p14="http://schemas.microsoft.com/office/powerpoint/2010/main" val="3869147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51425-34EA-007A-1AAE-49D9C323A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9BAC5D5-02FA-5864-925E-56CDF6B92E49}"/>
              </a:ext>
            </a:extLst>
          </p:cNvPr>
          <p:cNvSpPr txBox="1"/>
          <p:nvPr/>
        </p:nvSpPr>
        <p:spPr>
          <a:xfrm>
            <a:off x="1259632" y="33950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CONCLUSIÓN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220688-8EA8-D632-0753-676BDC3FE015}"/>
              </a:ext>
            </a:extLst>
          </p:cNvPr>
          <p:cNvSpPr txBox="1"/>
          <p:nvPr/>
        </p:nvSpPr>
        <p:spPr>
          <a:xfrm>
            <a:off x="431540" y="1602254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400" dirty="0"/>
              <a:t>Hemos observado una relación significativa entre el tamaño tumoral y la probabilidad de N2 oculto</a:t>
            </a:r>
          </a:p>
          <a:p>
            <a:endParaRPr lang="es-ES" sz="2400" dirty="0"/>
          </a:p>
          <a:p>
            <a:pPr marL="285750" indent="-285750">
              <a:buFontTx/>
              <a:buChar char="-"/>
            </a:pPr>
            <a:r>
              <a:rPr lang="es-ES" sz="2400" dirty="0"/>
              <a:t>La incidencia de N2 oculto en nuestro centro es similar a lo revisado en la literatura</a:t>
            </a:r>
          </a:p>
        </p:txBody>
      </p:sp>
    </p:spTree>
    <p:extLst>
      <p:ext uri="{BB962C8B-B14F-4D97-AF65-F5344CB8AC3E}">
        <p14:creationId xmlns:p14="http://schemas.microsoft.com/office/powerpoint/2010/main" val="105261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3">
            <a:extLst>
              <a:ext uri="{FF2B5EF4-FFF2-40B4-BE49-F238E27FC236}">
                <a16:creationId xmlns:a16="http://schemas.microsoft.com/office/drawing/2014/main" id="{89192797-204C-E4C1-8077-768D6B794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6F39FCF-650A-85E7-63EE-D9E05A5A9030}"/>
              </a:ext>
            </a:extLst>
          </p:cNvPr>
          <p:cNvSpPr txBox="1"/>
          <p:nvPr/>
        </p:nvSpPr>
        <p:spPr>
          <a:xfrm>
            <a:off x="1619672" y="195486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9149616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423</Words>
  <Application>Microsoft Office PowerPoint</Application>
  <PresentationFormat>Presentación en pantalla (16:9)</PresentationFormat>
  <Paragraphs>134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 Display</vt:lpstr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manolo garcia</cp:lastModifiedBy>
  <cp:revision>17</cp:revision>
  <dcterms:created xsi:type="dcterms:W3CDTF">2025-10-16T09:08:13Z</dcterms:created>
  <dcterms:modified xsi:type="dcterms:W3CDTF">2026-03-02T16:14:03Z</dcterms:modified>
</cp:coreProperties>
</file>