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94695"/>
  </p:normalViewPr>
  <p:slideViewPr>
    <p:cSldViewPr snapToGrid="0" snapToObjects="1">
      <p:cViewPr varScale="1">
        <p:scale>
          <a:sx n="56" d="100"/>
          <a:sy n="56" d="100"/>
        </p:scale>
        <p:origin x="6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708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123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787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4574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320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4844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829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3018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2967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29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 y fech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Autor y fecha</a:t>
            </a:r>
          </a:p>
        </p:txBody>
      </p:sp>
      <p:sp>
        <p:nvSpPr>
          <p:cNvPr id="12" name="Título de la presentación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Título de la presentación</a:t>
            </a:r>
          </a:p>
        </p:txBody>
      </p:sp>
      <p:sp>
        <p:nvSpPr>
          <p:cNvPr id="13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Subtítulo de la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guacates y limas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Título de la presentación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Título de la presentación</a:t>
            </a:r>
          </a:p>
        </p:txBody>
      </p:sp>
      <p:sp>
        <p:nvSpPr>
          <p:cNvPr id="23" name="Autor y fecha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Autor y fecha</a:t>
            </a:r>
          </a:p>
        </p:txBody>
      </p:sp>
      <p:sp>
        <p:nvSpPr>
          <p:cNvPr id="24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Subtítulo de la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foto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uenco con pasteles de salmón, ensalada y hummus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Título de la diapositiva</a:t>
            </a:r>
          </a:p>
        </p:txBody>
      </p:sp>
      <p:sp>
        <p:nvSpPr>
          <p:cNvPr id="34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Subtítulo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ítulo de la diapositiva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Título de la diapositiva</a:t>
            </a:r>
          </a:p>
        </p:txBody>
      </p:sp>
      <p:sp>
        <p:nvSpPr>
          <p:cNvPr id="43" name="Subtítulo de la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Subtítulo de la diapositiva</a:t>
            </a:r>
          </a:p>
        </p:txBody>
      </p:sp>
      <p:sp>
        <p:nvSpPr>
          <p:cNvPr id="44" name="Nivel de texto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Nivel de texto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ubtítulo de la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Subtítulo de la diapositiva</a:t>
            </a:r>
          </a:p>
        </p:txBody>
      </p:sp>
      <p:sp>
        <p:nvSpPr>
          <p:cNvPr id="61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Cuenco de pappardelle con mantequilla de perejil, avellanas tostadas y lascas de queso parmesano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Título de la diapositiva</a:t>
            </a:r>
          </a:p>
        </p:txBody>
      </p:sp>
      <p:sp>
        <p:nvSpPr>
          <p:cNvPr id="6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ítulo de sección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Título de sección</a:t>
            </a:r>
          </a:p>
        </p:txBody>
      </p:sp>
      <p:sp>
        <p:nvSpPr>
          <p:cNvPr id="72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Título de la diapositiva</a:t>
            </a:r>
          </a:p>
        </p:txBody>
      </p:sp>
      <p:sp>
        <p:nvSpPr>
          <p:cNvPr id="80" name="Subtítulo de la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Subtítulo de la diapositiva</a:t>
            </a:r>
          </a:p>
        </p:txBody>
      </p:sp>
      <p:sp>
        <p:nvSpPr>
          <p:cNvPr id="8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ítulo de agenda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Título de agenda</a:t>
            </a:r>
          </a:p>
        </p:txBody>
      </p:sp>
      <p:sp>
        <p:nvSpPr>
          <p:cNvPr id="89" name="Subtítulo de agend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Subtítulo de agenda</a:t>
            </a:r>
          </a:p>
        </p:txBody>
      </p:sp>
      <p:sp>
        <p:nvSpPr>
          <p:cNvPr id="90" name="Nivel de texto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Temas relacionados con la agenda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cl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Declaración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ato import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Información fáctic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Información fáctica</a:t>
            </a:r>
          </a:p>
        </p:txBody>
      </p:sp>
      <p:sp>
        <p:nvSpPr>
          <p:cNvPr id="10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ribució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Atribución</a:t>
            </a:r>
          </a:p>
        </p:txBody>
      </p:sp>
      <p:sp>
        <p:nvSpPr>
          <p:cNvPr id="116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“Cita destacable”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Cuenco de ensalada con arroz frito, huevos duros y palillos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Cuenco con pasteles de salmón, ensalada y hummus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Cuenco de pappardelle con mantequilla de perejil, avellanas tostadas y lascas de queso parmesano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cuenco de ensalada con arroz frito, huevos duros y palillos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7110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Título de la diapositiva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microsoft.com/office/2007/relationships/hdphoto" Target="../media/hdphoto1.wdp"/><Relationship Id="rId5" Type="http://schemas.openxmlformats.org/officeDocument/2006/relationships/image" Target="../media/image2.tiff"/><Relationship Id="rId6" Type="http://schemas.openxmlformats.org/officeDocument/2006/relationships/image" Target="../media/image3.jpeg"/><Relationship Id="rId7" Type="http://schemas.microsoft.com/office/2007/relationships/hdphoto" Target="../media/hdphoto2.wdp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3.jpeg"/><Relationship Id="rId5" Type="http://schemas.microsoft.com/office/2007/relationships/hdphoto" Target="../media/hdphoto2.wdp"/><Relationship Id="rId6" Type="http://schemas.openxmlformats.org/officeDocument/2006/relationships/image" Target="../media/image1.jpeg"/><Relationship Id="rId7" Type="http://schemas.microsoft.com/office/2007/relationships/hdphoto" Target="../media/hdphoto1.wdp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3.jpeg"/><Relationship Id="rId6" Type="http://schemas.microsoft.com/office/2007/relationships/hdphoto" Target="../media/hdphoto2.wdp"/><Relationship Id="rId7" Type="http://schemas.openxmlformats.org/officeDocument/2006/relationships/image" Target="../media/image1.jpeg"/><Relationship Id="rId8" Type="http://schemas.microsoft.com/office/2007/relationships/hdphoto" Target="../media/hdphoto1.wdp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3.jpeg"/><Relationship Id="rId6" Type="http://schemas.microsoft.com/office/2007/relationships/hdphoto" Target="../media/hdphoto2.wdp"/><Relationship Id="rId7" Type="http://schemas.openxmlformats.org/officeDocument/2006/relationships/image" Target="../media/image1.jpeg"/><Relationship Id="rId8" Type="http://schemas.microsoft.com/office/2007/relationships/hdphoto" Target="../media/hdphoto1.wdp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3.jpeg"/><Relationship Id="rId9" Type="http://schemas.microsoft.com/office/2007/relationships/hdphoto" Target="../media/hdphoto2.wdp"/><Relationship Id="rId10" Type="http://schemas.openxmlformats.org/officeDocument/2006/relationships/image" Target="../media/image1.jpeg"/><Relationship Id="rId11" Type="http://schemas.microsoft.com/office/2007/relationships/hdphoto" Target="../media/hdphoto1.wdp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3.jpeg"/><Relationship Id="rId9" Type="http://schemas.microsoft.com/office/2007/relationships/hdphoto" Target="../media/hdphoto2.wdp"/><Relationship Id="rId10" Type="http://schemas.openxmlformats.org/officeDocument/2006/relationships/image" Target="../media/image1.jpeg"/><Relationship Id="rId11" Type="http://schemas.microsoft.com/office/2007/relationships/hdphoto" Target="../media/hdphoto1.wdp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3.jpeg"/><Relationship Id="rId6" Type="http://schemas.microsoft.com/office/2007/relationships/hdphoto" Target="../media/hdphoto2.wdp"/><Relationship Id="rId7" Type="http://schemas.openxmlformats.org/officeDocument/2006/relationships/image" Target="../media/image1.jpeg"/><Relationship Id="rId8" Type="http://schemas.microsoft.com/office/2007/relationships/hdphoto" Target="../media/hdphoto1.wdp"/><Relationship Id="rId9" Type="http://schemas.openxmlformats.org/officeDocument/2006/relationships/image" Target="../media/image21.pn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3.jpeg"/><Relationship Id="rId6" Type="http://schemas.microsoft.com/office/2007/relationships/hdphoto" Target="../media/hdphoto2.wdp"/><Relationship Id="rId7" Type="http://schemas.openxmlformats.org/officeDocument/2006/relationships/image" Target="../media/image1.jpeg"/><Relationship Id="rId8" Type="http://schemas.microsoft.com/office/2007/relationships/hdphoto" Target="../media/hdphoto1.wdp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3.jpeg"/><Relationship Id="rId5" Type="http://schemas.microsoft.com/office/2007/relationships/hdphoto" Target="../media/hdphoto2.wdp"/><Relationship Id="rId6" Type="http://schemas.openxmlformats.org/officeDocument/2006/relationships/image" Target="../media/image1.jpeg"/><Relationship Id="rId7" Type="http://schemas.microsoft.com/office/2007/relationships/hdphoto" Target="../media/hdphoto1.wdp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microsoft.com/office/2007/relationships/hdphoto" Target="../media/hdphoto2.wdp"/><Relationship Id="rId5" Type="http://schemas.openxmlformats.org/officeDocument/2006/relationships/image" Target="../media/image1.jpeg"/><Relationship Id="rId6" Type="http://schemas.microsoft.com/office/2007/relationships/hdphoto" Target="../media/hdphoto1.wdp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10966" y="3487339"/>
            <a:ext cx="13955910" cy="512921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0098"/>
              </a:lnSpc>
            </a:pPr>
            <a:r>
              <a:rPr lang="en-US" sz="7650" b="1" dirty="0">
                <a:solidFill>
                  <a:srgbClr val="002050"/>
                </a:solidFill>
                <a:latin typeface="Shippori Mincho B1 Extra" pitchFamily="34" charset="0"/>
                <a:ea typeface="Shippori Mincho B1 Extra" pitchFamily="34" charset="-122"/>
                <a:cs typeface="Shippori Mincho B1 Extra" pitchFamily="34" charset="-120"/>
              </a:rPr>
              <a:t> </a:t>
            </a:r>
            <a:r>
              <a:rPr lang="en-US" sz="7650" b="1" dirty="0" smtClean="0">
                <a:solidFill>
                  <a:srgbClr val="002050"/>
                </a:solidFill>
                <a:latin typeface="Arial" charset="0"/>
                <a:ea typeface="Arial" charset="0"/>
                <a:cs typeface="Arial" charset="0"/>
              </a:rPr>
              <a:t>Trauma </a:t>
            </a:r>
            <a:r>
              <a:rPr lang="en-US" sz="7650" b="1" dirty="0" err="1">
                <a:solidFill>
                  <a:srgbClr val="002050"/>
                </a:solidFill>
                <a:latin typeface="Arial" charset="0"/>
                <a:ea typeface="Arial" charset="0"/>
                <a:cs typeface="Arial" charset="0"/>
              </a:rPr>
              <a:t>torácico</a:t>
            </a:r>
            <a:r>
              <a:rPr lang="en-US" sz="7650" b="1" dirty="0">
                <a:solidFill>
                  <a:srgbClr val="00205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7650" b="1" dirty="0" err="1">
                <a:solidFill>
                  <a:srgbClr val="002050"/>
                </a:solidFill>
                <a:latin typeface="Arial" charset="0"/>
                <a:ea typeface="Arial" charset="0"/>
                <a:cs typeface="Arial" charset="0"/>
              </a:rPr>
              <a:t>en</a:t>
            </a:r>
            <a:r>
              <a:rPr lang="en-US" sz="7650" b="1" dirty="0">
                <a:solidFill>
                  <a:srgbClr val="00205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7650" b="1" dirty="0" err="1" smtClean="0">
                <a:solidFill>
                  <a:srgbClr val="002050"/>
                </a:solidFill>
                <a:latin typeface="Arial" charset="0"/>
                <a:ea typeface="Arial" charset="0"/>
                <a:cs typeface="Arial" charset="0"/>
              </a:rPr>
              <a:t>nuestro</a:t>
            </a:r>
            <a:endParaRPr lang="en-US" sz="7650" b="1" dirty="0" smtClean="0">
              <a:solidFill>
                <a:srgbClr val="002050"/>
              </a:solidFill>
              <a:latin typeface="Arial" charset="0"/>
              <a:ea typeface="Arial" charset="0"/>
              <a:cs typeface="Arial" charset="0"/>
            </a:endParaRPr>
          </a:p>
          <a:p>
            <a:pPr>
              <a:lnSpc>
                <a:spcPts val="10098"/>
              </a:lnSpc>
            </a:pPr>
            <a:r>
              <a:rPr lang="en-US" sz="7650" b="1" dirty="0" smtClean="0">
                <a:solidFill>
                  <a:srgbClr val="002050"/>
                </a:solidFill>
                <a:latin typeface="Arial" charset="0"/>
                <a:ea typeface="Arial" charset="0"/>
                <a:cs typeface="Arial" charset="0"/>
              </a:rPr>
              <a:t>       </a:t>
            </a:r>
            <a:r>
              <a:rPr lang="en-US" sz="7650" b="1" dirty="0" err="1" smtClean="0">
                <a:solidFill>
                  <a:srgbClr val="002050"/>
                </a:solidFill>
                <a:latin typeface="Arial" charset="0"/>
                <a:ea typeface="Arial" charset="0"/>
                <a:cs typeface="Arial" charset="0"/>
              </a:rPr>
              <a:t>centro</a:t>
            </a:r>
            <a:r>
              <a:rPr lang="en-US" sz="7650" b="1" dirty="0">
                <a:solidFill>
                  <a:srgbClr val="002050"/>
                </a:solidFill>
                <a:latin typeface="Arial" charset="0"/>
                <a:ea typeface="Arial" charset="0"/>
                <a:cs typeface="Arial" charset="0"/>
              </a:rPr>
              <a:t>: un </a:t>
            </a:r>
            <a:r>
              <a:rPr lang="en-US" sz="7650" b="1" dirty="0" err="1">
                <a:solidFill>
                  <a:srgbClr val="002050"/>
                </a:solidFill>
                <a:latin typeface="Arial" charset="0"/>
                <a:ea typeface="Arial" charset="0"/>
                <a:cs typeface="Arial" charset="0"/>
              </a:rPr>
              <a:t>estudio</a:t>
            </a:r>
            <a:r>
              <a:rPr lang="en-US" sz="7650" b="1" dirty="0">
                <a:solidFill>
                  <a:srgbClr val="00205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7650" b="1" dirty="0" err="1">
                <a:solidFill>
                  <a:srgbClr val="002050"/>
                </a:solidFill>
                <a:latin typeface="Arial" charset="0"/>
                <a:ea typeface="Arial" charset="0"/>
                <a:cs typeface="Arial" charset="0"/>
              </a:rPr>
              <a:t>descriptivo</a:t>
            </a:r>
            <a:endParaRPr lang="en-US" sz="765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-6004554" y="8805958"/>
            <a:ext cx="28117800" cy="75426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5942"/>
              </a:lnSpc>
            </a:pPr>
            <a:r>
              <a:rPr lang="en-US" sz="4502" dirty="0">
                <a:solidFill>
                  <a:srgbClr val="595959"/>
                </a:solidFill>
                <a:latin typeface="Shippori Mincho B1" pitchFamily="34" charset="0"/>
                <a:ea typeface="Shippori Mincho B1" pitchFamily="34" charset="-122"/>
                <a:cs typeface="Shippori Mincho B1" pitchFamily="34" charset="-120"/>
              </a:rPr>
              <a:t>Hospital Regional Universitario de Málaga</a:t>
            </a:r>
            <a:endParaRPr lang="en-US" sz="4502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66" y="343366"/>
            <a:ext cx="3810000" cy="36830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5"/>
          <a:srcRect l="-1" t="42" r="44572"/>
          <a:stretch/>
        </p:blipFill>
        <p:spPr>
          <a:xfrm>
            <a:off x="15801661" y="637003"/>
            <a:ext cx="8383902" cy="1031869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8814" y="10955694"/>
            <a:ext cx="2590800" cy="264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61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63995" y="3841966"/>
            <a:ext cx="4998542" cy="673447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201891" y="1352945"/>
            <a:ext cx="20701518" cy="154156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2138"/>
              </a:lnSpc>
            </a:pPr>
            <a:r>
              <a:rPr lang="en-US" sz="9000" b="1" dirty="0">
                <a:solidFill>
                  <a:srgbClr val="002560"/>
                </a:solidFill>
                <a:latin typeface="Arial" charset="0"/>
                <a:ea typeface="Arial" charset="0"/>
                <a:cs typeface="Arial" charset="0"/>
              </a:rPr>
              <a:t>Trauma </a:t>
            </a:r>
            <a:r>
              <a:rPr lang="en-US" sz="9000" b="1" dirty="0" err="1">
                <a:solidFill>
                  <a:srgbClr val="002560"/>
                </a:solidFill>
                <a:latin typeface="Arial" charset="0"/>
                <a:ea typeface="Arial" charset="0"/>
                <a:cs typeface="Arial" charset="0"/>
              </a:rPr>
              <a:t>torácico</a:t>
            </a:r>
            <a:r>
              <a:rPr lang="en-US" sz="9000" b="1" dirty="0">
                <a:solidFill>
                  <a:srgbClr val="00256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endParaRPr lang="en-US" sz="90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ext 1"/>
          <p:cNvSpPr/>
          <p:nvPr/>
        </p:nvSpPr>
        <p:spPr>
          <a:xfrm>
            <a:off x="3128761" y="5800312"/>
            <a:ext cx="9845386" cy="25729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algn="l">
              <a:lnSpc>
                <a:spcPts val="7854"/>
              </a:lnSpc>
            </a:pPr>
            <a:r>
              <a:rPr lang="en-US" sz="4800" dirty="0" err="1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Tercer</a:t>
            </a:r>
            <a:r>
              <a:rPr lang="en-US" sz="48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4800" dirty="0" err="1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lugar</a:t>
            </a:r>
            <a:r>
              <a:rPr lang="en-US" sz="48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4800" dirty="0" err="1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detrás</a:t>
            </a:r>
            <a:r>
              <a:rPr lang="en-US" sz="48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 del trauma </a:t>
            </a:r>
            <a:r>
              <a:rPr lang="en-US" sz="4800" dirty="0" err="1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craneoencefálico</a:t>
            </a:r>
            <a:r>
              <a:rPr lang="en-US" sz="48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 y de </a:t>
            </a:r>
            <a:r>
              <a:rPr lang="en-US" sz="4800" dirty="0" err="1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extremidades</a:t>
            </a:r>
            <a:r>
              <a:rPr lang="en-US" sz="48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. </a:t>
            </a:r>
          </a:p>
          <a:p>
            <a:pPr algn="l">
              <a:lnSpc>
                <a:spcPts val="7854"/>
              </a:lnSpc>
            </a:pPr>
            <a:endParaRPr lang="en-US" sz="4800" dirty="0">
              <a:solidFill>
                <a:srgbClr val="333333"/>
              </a:solidFill>
              <a:latin typeface="Arial" charset="0"/>
              <a:ea typeface="Arial" charset="0"/>
              <a:cs typeface="Arial" charset="0"/>
            </a:endParaRPr>
          </a:p>
          <a:p>
            <a:pPr algn="l">
              <a:lnSpc>
                <a:spcPts val="7854"/>
              </a:lnSpc>
            </a:pPr>
            <a:r>
              <a:rPr lang="en-US" sz="4800" dirty="0" err="1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Puede</a:t>
            </a:r>
            <a:r>
              <a:rPr lang="en-US" sz="48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4800" dirty="0" err="1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comprometer</a:t>
            </a:r>
            <a:r>
              <a:rPr lang="en-US" sz="48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en-US" sz="4800" dirty="0" err="1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manera</a:t>
            </a:r>
            <a:r>
              <a:rPr lang="en-US" sz="48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 considerable la </a:t>
            </a:r>
            <a:r>
              <a:rPr lang="en-US" sz="4800" dirty="0" err="1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fisiología</a:t>
            </a:r>
            <a:r>
              <a:rPr lang="en-US" sz="48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4800" dirty="0" err="1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respiratoria</a:t>
            </a:r>
            <a:r>
              <a:rPr lang="en-US" sz="48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 y </a:t>
            </a:r>
            <a:r>
              <a:rPr lang="en-US" sz="4800" dirty="0" err="1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circulatoria</a:t>
            </a:r>
            <a:r>
              <a:rPr lang="en-US" sz="48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rPr>
              <a:t>.  </a:t>
            </a:r>
            <a:endParaRPr lang="en-US" sz="4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2895607" y="11163309"/>
            <a:ext cx="19401694" cy="168473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6634"/>
              </a:lnSpc>
            </a:pPr>
            <a:r>
              <a:rPr lang="en-US" sz="4950" dirty="0">
                <a:solidFill>
                  <a:srgbClr val="6D5F4A"/>
                </a:solidFill>
                <a:latin typeface="Arial" charset="0"/>
                <a:ea typeface="Arial" charset="0"/>
                <a:cs typeface="Arial" charset="0"/>
              </a:rPr>
              <a:t>“La </a:t>
            </a:r>
            <a:r>
              <a:rPr lang="en-US" sz="4950" dirty="0" err="1">
                <a:solidFill>
                  <a:srgbClr val="6D5F4A"/>
                </a:solidFill>
                <a:latin typeface="Arial" charset="0"/>
                <a:ea typeface="Arial" charset="0"/>
                <a:cs typeface="Arial" charset="0"/>
              </a:rPr>
              <a:t>importancia</a:t>
            </a:r>
            <a:r>
              <a:rPr lang="en-US" sz="4950" dirty="0">
                <a:solidFill>
                  <a:srgbClr val="6D5F4A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4950" dirty="0" err="1">
                <a:solidFill>
                  <a:srgbClr val="6D5F4A"/>
                </a:solidFill>
                <a:latin typeface="Arial" charset="0"/>
                <a:ea typeface="Arial" charset="0"/>
                <a:cs typeface="Arial" charset="0"/>
              </a:rPr>
              <a:t>radica</a:t>
            </a:r>
            <a:r>
              <a:rPr lang="en-US" sz="4950" dirty="0">
                <a:solidFill>
                  <a:srgbClr val="6D5F4A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4950" dirty="0" err="1">
                <a:solidFill>
                  <a:srgbClr val="6D5F4A"/>
                </a:solidFill>
                <a:latin typeface="Arial" charset="0"/>
                <a:ea typeface="Arial" charset="0"/>
                <a:cs typeface="Arial" charset="0"/>
              </a:rPr>
              <a:t>en</a:t>
            </a:r>
            <a:r>
              <a:rPr lang="en-US" sz="4950" dirty="0">
                <a:solidFill>
                  <a:srgbClr val="6D5F4A"/>
                </a:solidFill>
                <a:latin typeface="Arial" charset="0"/>
                <a:ea typeface="Arial" charset="0"/>
                <a:cs typeface="Arial" charset="0"/>
              </a:rPr>
              <a:t> el  reconocimiento y </a:t>
            </a:r>
            <a:r>
              <a:rPr lang="en-US" sz="4950" dirty="0" err="1">
                <a:solidFill>
                  <a:srgbClr val="6D5F4A"/>
                </a:solidFill>
                <a:latin typeface="Arial" charset="0"/>
                <a:ea typeface="Arial" charset="0"/>
                <a:cs typeface="Arial" charset="0"/>
              </a:rPr>
              <a:t>manejo</a:t>
            </a:r>
            <a:r>
              <a:rPr lang="en-US" sz="4950" dirty="0">
                <a:solidFill>
                  <a:srgbClr val="6D5F4A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4950" dirty="0" err="1">
                <a:solidFill>
                  <a:srgbClr val="6D5F4A"/>
                </a:solidFill>
                <a:latin typeface="Arial" charset="0"/>
                <a:ea typeface="Arial" charset="0"/>
                <a:cs typeface="Arial" charset="0"/>
              </a:rPr>
              <a:t>precoz</a:t>
            </a:r>
            <a:r>
              <a:rPr lang="en-US" sz="4950" dirty="0">
                <a:solidFill>
                  <a:srgbClr val="6D5F4A"/>
                </a:solidFill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en-US" sz="4950" dirty="0" err="1">
                <a:solidFill>
                  <a:srgbClr val="6D5F4A"/>
                </a:solidFill>
                <a:latin typeface="Arial" charset="0"/>
                <a:ea typeface="Arial" charset="0"/>
                <a:cs typeface="Arial" charset="0"/>
              </a:rPr>
              <a:t>este</a:t>
            </a:r>
            <a:r>
              <a:rPr lang="en-US" sz="4950" dirty="0">
                <a:solidFill>
                  <a:srgbClr val="6D5F4A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4950" dirty="0" err="1">
                <a:solidFill>
                  <a:srgbClr val="6D5F4A"/>
                </a:solidFill>
                <a:latin typeface="Arial" charset="0"/>
                <a:ea typeface="Arial" charset="0"/>
                <a:cs typeface="Arial" charset="0"/>
              </a:rPr>
              <a:t>tipo</a:t>
            </a:r>
            <a:r>
              <a:rPr lang="en-US" sz="4950" dirty="0">
                <a:solidFill>
                  <a:srgbClr val="6D5F4A"/>
                </a:solidFill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en-US" sz="4950" dirty="0" err="1">
                <a:solidFill>
                  <a:srgbClr val="6D5F4A"/>
                </a:solidFill>
                <a:latin typeface="Arial" charset="0"/>
                <a:ea typeface="Arial" charset="0"/>
                <a:cs typeface="Arial" charset="0"/>
              </a:rPr>
              <a:t>lesiones</a:t>
            </a:r>
            <a:r>
              <a:rPr lang="en-US" sz="4950" dirty="0">
                <a:solidFill>
                  <a:srgbClr val="6D5F4A"/>
                </a:solidFill>
                <a:latin typeface="Arial" charset="0"/>
                <a:ea typeface="Arial" charset="0"/>
                <a:cs typeface="Arial" charset="0"/>
              </a:rPr>
              <a:t>”</a:t>
            </a:r>
            <a:endParaRPr lang="en-US" sz="495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8814" y="10955694"/>
            <a:ext cx="2590800" cy="26416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93" y="353153"/>
            <a:ext cx="2794570" cy="270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3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solidFill>
            <a:schemeClr val="bg1">
              <a:alpha val="0"/>
            </a:schemeClr>
          </a:solidFill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17150" y="5431341"/>
            <a:ext cx="5461992" cy="418326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4220966" y="710811"/>
            <a:ext cx="12984480" cy="18799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4804"/>
              </a:lnSpc>
            </a:pPr>
            <a:r>
              <a:rPr lang="en-US" sz="9000" b="1" dirty="0">
                <a:solidFill>
                  <a:srgbClr val="002560"/>
                </a:solidFill>
                <a:latin typeface="Arial" charset="0"/>
                <a:ea typeface="Arial" charset="0"/>
                <a:cs typeface="Arial" charset="0"/>
              </a:rPr>
              <a:t>Objetivo</a:t>
            </a:r>
            <a:endParaRPr lang="en-US" sz="90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ext 1"/>
          <p:cNvSpPr/>
          <p:nvPr/>
        </p:nvSpPr>
        <p:spPr>
          <a:xfrm>
            <a:off x="2400309" y="5181609"/>
            <a:ext cx="16302930" cy="560040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8822"/>
              </a:lnSpc>
            </a:pPr>
            <a:r>
              <a:rPr lang="en-US" sz="6302" dirty="0">
                <a:solidFill>
                  <a:srgbClr val="262626"/>
                </a:solidFill>
                <a:latin typeface="Arial" charset="0"/>
                <a:ea typeface="Arial" charset="0"/>
                <a:cs typeface="Arial" charset="0"/>
              </a:rPr>
              <a:t>Presentar los aspectos clínicos y
epidemiológicos más relevantes de
los pacientes ingresados por trauma
</a:t>
            </a:r>
            <a:r>
              <a:rPr lang="en-US" sz="6302" dirty="0" err="1">
                <a:solidFill>
                  <a:srgbClr val="262626"/>
                </a:solidFill>
                <a:latin typeface="Arial" charset="0"/>
                <a:ea typeface="Arial" charset="0"/>
                <a:cs typeface="Arial" charset="0"/>
              </a:rPr>
              <a:t>torácico</a:t>
            </a:r>
            <a:r>
              <a:rPr lang="en-US" sz="6302" dirty="0">
                <a:solidFill>
                  <a:srgbClr val="26262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6302" dirty="0" err="1">
                <a:solidFill>
                  <a:srgbClr val="262626"/>
                </a:solidFill>
                <a:latin typeface="Arial" charset="0"/>
                <a:ea typeface="Arial" charset="0"/>
                <a:cs typeface="Arial" charset="0"/>
              </a:rPr>
              <a:t>en</a:t>
            </a:r>
            <a:r>
              <a:rPr lang="en-US" sz="6302" dirty="0">
                <a:solidFill>
                  <a:srgbClr val="26262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6302" dirty="0" err="1">
                <a:solidFill>
                  <a:srgbClr val="262626"/>
                </a:solidFill>
                <a:latin typeface="Arial" charset="0"/>
                <a:ea typeface="Arial" charset="0"/>
                <a:cs typeface="Arial" charset="0"/>
              </a:rPr>
              <a:t>nuestro</a:t>
            </a:r>
            <a:r>
              <a:rPr lang="en-US" sz="6302" dirty="0">
                <a:solidFill>
                  <a:srgbClr val="26262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6302" dirty="0" err="1">
                <a:solidFill>
                  <a:srgbClr val="262626"/>
                </a:solidFill>
                <a:latin typeface="Arial" charset="0"/>
                <a:ea typeface="Arial" charset="0"/>
                <a:cs typeface="Arial" charset="0"/>
              </a:rPr>
              <a:t>centro</a:t>
            </a:r>
            <a:r>
              <a:rPr lang="en-US" sz="6302" dirty="0">
                <a:solidFill>
                  <a:srgbClr val="262626"/>
                </a:solidFill>
                <a:latin typeface="Arial" charset="0"/>
                <a:ea typeface="Arial" charset="0"/>
                <a:cs typeface="Arial" charset="0"/>
              </a:rPr>
              <a:t>.</a:t>
            </a:r>
            <a:endParaRPr lang="en-US" sz="6302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8814" y="10955694"/>
            <a:ext cx="2590800" cy="26416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81" y="300097"/>
            <a:ext cx="2794570" cy="270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209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20807" y="4059745"/>
            <a:ext cx="7443630" cy="869573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041552" y="800099"/>
            <a:ext cx="15087600" cy="125730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9902"/>
              </a:lnSpc>
            </a:pPr>
            <a:r>
              <a:rPr lang="en-US" sz="9000" b="1" dirty="0">
                <a:solidFill>
                  <a:srgbClr val="0B2253"/>
                </a:solidFill>
                <a:latin typeface="Arial" charset="0"/>
                <a:ea typeface="Arial" charset="0"/>
                <a:cs typeface="Arial" charset="0"/>
              </a:rPr>
              <a:t>Metodología</a:t>
            </a:r>
            <a:endParaRPr lang="en-US" sz="90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1676403" y="5181600"/>
            <a:ext cx="1948758" cy="87987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3466"/>
              </a:lnSpc>
            </a:pPr>
            <a:r>
              <a:rPr lang="en-US" sz="3150" b="1" dirty="0">
                <a:solidFill>
                  <a:srgbClr val="0B225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Tipo de
Estudio</a:t>
            </a:r>
            <a:endParaRPr lang="en-US" sz="3150" dirty="0"/>
          </a:p>
        </p:txBody>
      </p:sp>
      <p:sp>
        <p:nvSpPr>
          <p:cNvPr id="7" name="Text 3"/>
          <p:cNvSpPr/>
          <p:nvPr/>
        </p:nvSpPr>
        <p:spPr>
          <a:xfrm>
            <a:off x="1676411" y="7448557"/>
            <a:ext cx="2577406" cy="92214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3630"/>
              </a:lnSpc>
            </a:pPr>
            <a:r>
              <a:rPr lang="en-US" sz="3302" b="1" dirty="0">
                <a:solidFill>
                  <a:srgbClr val="0B225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Población
y Período</a:t>
            </a:r>
            <a:endParaRPr lang="en-US" sz="3302" dirty="0"/>
          </a:p>
        </p:txBody>
      </p:sp>
      <p:sp>
        <p:nvSpPr>
          <p:cNvPr id="8" name="Text 4"/>
          <p:cNvSpPr/>
          <p:nvPr/>
        </p:nvSpPr>
        <p:spPr>
          <a:xfrm>
            <a:off x="1676407" y="10591800"/>
            <a:ext cx="2786958" cy="79652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3136"/>
              </a:lnSpc>
            </a:pPr>
            <a:r>
              <a:rPr lang="en-US" sz="2850" b="1" dirty="0">
                <a:solidFill>
                  <a:srgbClr val="0B225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Variables
</a:t>
            </a:r>
            <a:r>
              <a:rPr lang="en-US" sz="2850" b="1" dirty="0" err="1">
                <a:solidFill>
                  <a:srgbClr val="0B225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Analizadas</a:t>
            </a:r>
            <a:endParaRPr lang="en-US" sz="2850" dirty="0"/>
          </a:p>
        </p:txBody>
      </p:sp>
      <p:sp>
        <p:nvSpPr>
          <p:cNvPr id="9" name="Text 5"/>
          <p:cNvSpPr/>
          <p:nvPr/>
        </p:nvSpPr>
        <p:spPr>
          <a:xfrm>
            <a:off x="5581659" y="5143502"/>
            <a:ext cx="8298062" cy="100786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algn="l">
              <a:lnSpc>
                <a:spcPts val="3970"/>
              </a:lnSpc>
            </a:pPr>
            <a:r>
              <a:rPr lang="en-US" sz="3150" dirty="0">
                <a:solidFill>
                  <a:srgbClr val="0B225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Estudio Observacional Retrospectivo
Carácter Descriptivo</a:t>
            </a:r>
            <a:endParaRPr lang="en-US" sz="3150" dirty="0"/>
          </a:p>
        </p:txBody>
      </p:sp>
      <p:sp>
        <p:nvSpPr>
          <p:cNvPr id="10" name="Text 6"/>
          <p:cNvSpPr/>
          <p:nvPr/>
        </p:nvSpPr>
        <p:spPr>
          <a:xfrm>
            <a:off x="5581650" y="7162803"/>
            <a:ext cx="7585472" cy="15117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algn="l">
              <a:lnSpc>
                <a:spcPts val="3970"/>
              </a:lnSpc>
            </a:pPr>
            <a:r>
              <a:rPr lang="en-US" sz="3150" dirty="0">
                <a:solidFill>
                  <a:srgbClr val="0B225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61 pacientes con trauma torácico
H.R.U. de Malaga 2020 - 2024</a:t>
            </a:r>
            <a:endParaRPr lang="en-US" sz="3150" dirty="0"/>
          </a:p>
        </p:txBody>
      </p:sp>
      <p:sp>
        <p:nvSpPr>
          <p:cNvPr id="11" name="Text 7"/>
          <p:cNvSpPr/>
          <p:nvPr/>
        </p:nvSpPr>
        <p:spPr>
          <a:xfrm>
            <a:off x="5353054" y="9525011"/>
            <a:ext cx="5364360" cy="316825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algn="l">
              <a:lnSpc>
                <a:spcPts val="4158"/>
              </a:lnSpc>
            </a:pPr>
            <a:r>
              <a:rPr lang="en-US" sz="3302" dirty="0">
                <a:solidFill>
                  <a:srgbClr val="0B2253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Mecanismo del trauma
Tipo de lesión
Tratamiento quirúrgico
Necesidad de UCI
Estancia hospitalaria
Mortalidad</a:t>
            </a:r>
            <a:endParaRPr lang="en-US" sz="3302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8814" y="10955694"/>
            <a:ext cx="2590800" cy="264160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37" y="113201"/>
            <a:ext cx="2794570" cy="270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38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222" y="0"/>
            <a:ext cx="24384000" cy="13716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20334" y="9024947"/>
            <a:ext cx="536376" cy="767954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23005" y="5637019"/>
            <a:ext cx="682526" cy="658118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4587" y="6117137"/>
            <a:ext cx="8217398" cy="6281738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0205" y="5993606"/>
            <a:ext cx="365522" cy="562272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-569953" y="1269706"/>
            <a:ext cx="25955990" cy="109716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8640"/>
              </a:lnSpc>
            </a:pPr>
            <a:r>
              <a:rPr lang="en-US" sz="7200" b="1" dirty="0" err="1">
                <a:solidFill>
                  <a:srgbClr val="0B1A42"/>
                </a:solidFill>
                <a:latin typeface="Arial" charset="0"/>
                <a:ea typeface="Arial" charset="0"/>
                <a:cs typeface="Arial" charset="0"/>
              </a:rPr>
              <a:t>Características</a:t>
            </a:r>
            <a:r>
              <a:rPr lang="en-US" sz="7200" b="1" dirty="0">
                <a:solidFill>
                  <a:srgbClr val="0B1A42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7200" b="1" dirty="0" err="1">
                <a:solidFill>
                  <a:srgbClr val="0B1A42"/>
                </a:solidFill>
                <a:latin typeface="Arial" charset="0"/>
                <a:ea typeface="Arial" charset="0"/>
                <a:cs typeface="Arial" charset="0"/>
              </a:rPr>
              <a:t>demográficas</a:t>
            </a:r>
            <a:endParaRPr lang="en-US" sz="7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1"/>
          <p:cNvSpPr/>
          <p:nvPr/>
        </p:nvSpPr>
        <p:spPr>
          <a:xfrm>
            <a:off x="5810259" y="3870870"/>
            <a:ext cx="7429502" cy="8914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7022"/>
              </a:lnSpc>
            </a:pPr>
            <a:r>
              <a:rPr lang="en-US" sz="5850" b="1" dirty="0">
                <a:solidFill>
                  <a:srgbClr val="0B1A42"/>
                </a:solidFill>
                <a:latin typeface="Red Hat Display Variable" pitchFamily="34" charset="0"/>
                <a:ea typeface="Red Hat Display Variable" pitchFamily="34" charset="-122"/>
                <a:cs typeface="Red Hat Display Variable" pitchFamily="34" charset="-120"/>
              </a:rPr>
              <a:t>46 años</a:t>
            </a:r>
            <a:endParaRPr lang="en-US" sz="5850" dirty="0"/>
          </a:p>
        </p:txBody>
      </p:sp>
      <p:sp>
        <p:nvSpPr>
          <p:cNvPr id="10" name="Text 2"/>
          <p:cNvSpPr/>
          <p:nvPr/>
        </p:nvSpPr>
        <p:spPr>
          <a:xfrm>
            <a:off x="1661163" y="3939483"/>
            <a:ext cx="8298182" cy="75426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5942"/>
              </a:lnSpc>
            </a:pPr>
            <a:r>
              <a:rPr lang="en-US" sz="4950" dirty="0">
                <a:solidFill>
                  <a:srgbClr val="0B1A42"/>
                </a:solidFill>
                <a:latin typeface="Red Hat Display Variable" pitchFamily="34" charset="0"/>
                <a:ea typeface="Red Hat Display Variable" pitchFamily="34" charset="-122"/>
                <a:cs typeface="Red Hat Display Variable" pitchFamily="34" charset="-120"/>
              </a:rPr>
              <a:t>Edad Media:</a:t>
            </a:r>
            <a:endParaRPr lang="en-US" sz="4950" dirty="0"/>
          </a:p>
        </p:txBody>
      </p:sp>
      <p:sp>
        <p:nvSpPr>
          <p:cNvPr id="11" name="Text 3"/>
          <p:cNvSpPr/>
          <p:nvPr/>
        </p:nvSpPr>
        <p:spPr>
          <a:xfrm>
            <a:off x="15811507" y="5638806"/>
            <a:ext cx="8161022" cy="48012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3782"/>
              </a:lnSpc>
            </a:pPr>
            <a:r>
              <a:rPr lang="en-US" sz="3150" b="1" dirty="0">
                <a:solidFill>
                  <a:srgbClr val="0B1A42"/>
                </a:solidFill>
                <a:latin typeface="Red Hat Display Variable" pitchFamily="34" charset="0"/>
                <a:ea typeface="Red Hat Display Variable" pitchFamily="34" charset="-122"/>
                <a:cs typeface="Red Hat Display Variable" pitchFamily="34" charset="-120"/>
              </a:rPr>
              <a:t>Hombres (86.7%)</a:t>
            </a:r>
            <a:endParaRPr lang="en-US" sz="3150" dirty="0"/>
          </a:p>
        </p:txBody>
      </p:sp>
      <p:sp>
        <p:nvSpPr>
          <p:cNvPr id="12" name="Text 4"/>
          <p:cNvSpPr/>
          <p:nvPr/>
        </p:nvSpPr>
        <p:spPr>
          <a:xfrm>
            <a:off x="15811507" y="9029702"/>
            <a:ext cx="8161022" cy="48012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3782"/>
              </a:lnSpc>
            </a:pPr>
            <a:r>
              <a:rPr lang="en-US" sz="3150" b="1" dirty="0">
                <a:solidFill>
                  <a:srgbClr val="0B1A42"/>
                </a:solidFill>
                <a:latin typeface="Red Hat Display Variable" pitchFamily="34" charset="0"/>
                <a:ea typeface="Red Hat Display Variable" pitchFamily="34" charset="-122"/>
                <a:cs typeface="Red Hat Display Variable" pitchFamily="34" charset="-120"/>
              </a:rPr>
              <a:t>Mujeres (13.3%)</a:t>
            </a:r>
            <a:endParaRPr lang="en-US" sz="3150" dirty="0"/>
          </a:p>
        </p:txBody>
      </p:sp>
      <p:sp>
        <p:nvSpPr>
          <p:cNvPr id="13" name="Text 5"/>
          <p:cNvSpPr/>
          <p:nvPr/>
        </p:nvSpPr>
        <p:spPr>
          <a:xfrm>
            <a:off x="14592307" y="3543307"/>
            <a:ext cx="11727182" cy="61734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4862"/>
              </a:lnSpc>
            </a:pPr>
            <a:r>
              <a:rPr lang="en-US" sz="4050" dirty="0">
                <a:solidFill>
                  <a:srgbClr val="0B1A42"/>
                </a:solidFill>
                <a:latin typeface="Red Hat Display Variable" pitchFamily="34" charset="0"/>
                <a:ea typeface="Red Hat Display Variable" pitchFamily="34" charset="-122"/>
                <a:cs typeface="Red Hat Display Variable" pitchFamily="34" charset="-120"/>
              </a:rPr>
              <a:t>Patrones por Género</a:t>
            </a:r>
            <a:endParaRPr lang="en-US" sz="4050" dirty="0"/>
          </a:p>
        </p:txBody>
      </p:sp>
      <p:sp>
        <p:nvSpPr>
          <p:cNvPr id="16" name="Text 8"/>
          <p:cNvSpPr/>
          <p:nvPr/>
        </p:nvSpPr>
        <p:spPr>
          <a:xfrm>
            <a:off x="2122168" y="5984238"/>
            <a:ext cx="7383782" cy="47059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3704"/>
              </a:lnSpc>
            </a:pPr>
            <a:r>
              <a:rPr lang="en-US" sz="2850" dirty="0">
                <a:solidFill>
                  <a:srgbClr val="0B1A4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Mujeres (13.3%)</a:t>
            </a:r>
            <a:endParaRPr lang="en-US" sz="2850" dirty="0"/>
          </a:p>
        </p:txBody>
      </p:sp>
      <p:sp>
        <p:nvSpPr>
          <p:cNvPr id="18" name="Text 10"/>
          <p:cNvSpPr/>
          <p:nvPr/>
        </p:nvSpPr>
        <p:spPr>
          <a:xfrm>
            <a:off x="15335257" y="6934203"/>
            <a:ext cx="7522666" cy="125730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4950"/>
              </a:lnSpc>
            </a:pPr>
            <a:r>
              <a:rPr lang="en-US" sz="3302" dirty="0">
                <a:solidFill>
                  <a:srgbClr val="0B1A4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100% de las agresiones físicas
• Arma blanca y arma de fuego</a:t>
            </a:r>
            <a:endParaRPr lang="en-US" sz="3302" dirty="0"/>
          </a:p>
        </p:txBody>
      </p:sp>
      <p:sp>
        <p:nvSpPr>
          <p:cNvPr id="19" name="Text 11"/>
          <p:cNvSpPr/>
          <p:nvPr/>
        </p:nvSpPr>
        <p:spPr>
          <a:xfrm>
            <a:off x="15335259" y="10325099"/>
            <a:ext cx="5762626" cy="125730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4950"/>
              </a:lnSpc>
            </a:pPr>
            <a:r>
              <a:rPr lang="en-US" sz="3302" dirty="0">
                <a:solidFill>
                  <a:srgbClr val="0B1A4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Accidentes de tráfico
• Accidentes domésticos</a:t>
            </a:r>
            <a:endParaRPr lang="en-US" sz="3302" dirty="0"/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8814" y="10955694"/>
            <a:ext cx="2590800" cy="2641600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37" y="113201"/>
            <a:ext cx="2794570" cy="270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81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9382" y="0"/>
            <a:ext cx="24384000" cy="13716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05355" y="10574835"/>
            <a:ext cx="1365350" cy="1522214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8747" y="10917741"/>
            <a:ext cx="1633538" cy="87779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2355" y="10574838"/>
            <a:ext cx="1267718" cy="1549896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9193" y="3003659"/>
            <a:ext cx="13142714" cy="6158210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-6041826" y="533403"/>
            <a:ext cx="38404800" cy="180826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4236"/>
              </a:lnSpc>
            </a:pPr>
            <a:r>
              <a:rPr lang="en-US" sz="9000" b="1" dirty="0">
                <a:solidFill>
                  <a:srgbClr val="002560"/>
                </a:solidFill>
                <a:latin typeface="Arial" charset="0"/>
                <a:ea typeface="Arial" charset="0"/>
                <a:cs typeface="Arial" charset="0"/>
              </a:rPr>
              <a:t>Mecanismos de </a:t>
            </a:r>
            <a:r>
              <a:rPr lang="en-US" sz="9000" b="1" dirty="0" err="1">
                <a:solidFill>
                  <a:srgbClr val="002560"/>
                </a:solidFill>
                <a:latin typeface="Arial" charset="0"/>
                <a:ea typeface="Arial" charset="0"/>
                <a:cs typeface="Arial" charset="0"/>
              </a:rPr>
              <a:t>lesión</a:t>
            </a:r>
            <a:endParaRPr lang="en-US" sz="90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1"/>
          <p:cNvSpPr/>
          <p:nvPr/>
        </p:nvSpPr>
        <p:spPr>
          <a:xfrm>
            <a:off x="3752859" y="10287006"/>
            <a:ext cx="5600702" cy="75336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5934"/>
              </a:lnSpc>
            </a:pPr>
            <a:r>
              <a:rPr lang="en-US" sz="5250" b="1" dirty="0">
                <a:solidFill>
                  <a:srgbClr val="00256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52,5%</a:t>
            </a:r>
            <a:endParaRPr lang="en-US" sz="5250" dirty="0"/>
          </a:p>
        </p:txBody>
      </p:sp>
      <p:sp>
        <p:nvSpPr>
          <p:cNvPr id="9" name="Text 2"/>
          <p:cNvSpPr/>
          <p:nvPr/>
        </p:nvSpPr>
        <p:spPr>
          <a:xfrm>
            <a:off x="11182357" y="10534654"/>
            <a:ext cx="5600702" cy="75336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5934"/>
              </a:lnSpc>
            </a:pPr>
            <a:r>
              <a:rPr lang="en-US" sz="5250" b="1" dirty="0">
                <a:solidFill>
                  <a:srgbClr val="00256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30%</a:t>
            </a:r>
            <a:endParaRPr lang="en-US" sz="5250" dirty="0"/>
          </a:p>
        </p:txBody>
      </p:sp>
      <p:sp>
        <p:nvSpPr>
          <p:cNvPr id="10" name="Text 3"/>
          <p:cNvSpPr/>
          <p:nvPr/>
        </p:nvSpPr>
        <p:spPr>
          <a:xfrm>
            <a:off x="18611851" y="10534657"/>
            <a:ext cx="3268982" cy="71050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5594"/>
              </a:lnSpc>
            </a:pPr>
            <a:r>
              <a:rPr lang="en-US" sz="4950" b="1" dirty="0">
                <a:solidFill>
                  <a:srgbClr val="00256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18,3%</a:t>
            </a:r>
            <a:endParaRPr lang="en-US" sz="4950" dirty="0"/>
          </a:p>
        </p:txBody>
      </p:sp>
      <p:sp>
        <p:nvSpPr>
          <p:cNvPr id="11" name="Text 4"/>
          <p:cNvSpPr/>
          <p:nvPr/>
        </p:nvSpPr>
        <p:spPr>
          <a:xfrm>
            <a:off x="1500845" y="4914907"/>
            <a:ext cx="6318862" cy="192881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5062"/>
              </a:lnSpc>
            </a:pPr>
            <a:r>
              <a:rPr lang="en-US" sz="4050" b="1" dirty="0">
                <a:solidFill>
                  <a:srgbClr val="003169"/>
                </a:solidFill>
                <a:latin typeface="Arial" charset="0"/>
                <a:ea typeface="Arial" charset="0"/>
                <a:cs typeface="Arial" charset="0"/>
              </a:rPr>
              <a:t>Las agresiones físicas
representan la principal
causa de trauma torácico</a:t>
            </a:r>
            <a:endParaRPr lang="en-US" sz="405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Text 5"/>
          <p:cNvSpPr/>
          <p:nvPr/>
        </p:nvSpPr>
        <p:spPr>
          <a:xfrm>
            <a:off x="3752859" y="11087099"/>
            <a:ext cx="4735710" cy="13564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3560"/>
              </a:lnSpc>
            </a:pPr>
            <a:r>
              <a:rPr lang="en-US" sz="3150" dirty="0">
                <a:solidFill>
                  <a:srgbClr val="00256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Agresiones Físicas
(principalmente arma
blanca)</a:t>
            </a:r>
            <a:endParaRPr lang="en-US" sz="3150" dirty="0"/>
          </a:p>
        </p:txBody>
      </p:sp>
      <p:sp>
        <p:nvSpPr>
          <p:cNvPr id="13" name="Text 6"/>
          <p:cNvSpPr/>
          <p:nvPr/>
        </p:nvSpPr>
        <p:spPr>
          <a:xfrm>
            <a:off x="11182353" y="11353803"/>
            <a:ext cx="3478410" cy="113347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4462"/>
              </a:lnSpc>
            </a:pPr>
            <a:r>
              <a:rPr lang="en-US" sz="3750" dirty="0">
                <a:solidFill>
                  <a:srgbClr val="00256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Accidentes de
Tráfico</a:t>
            </a:r>
            <a:endParaRPr lang="en-US" sz="3750" dirty="0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9973" y="10030690"/>
            <a:ext cx="2810222" cy="358808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8611851" y="11353803"/>
            <a:ext cx="3164086" cy="113347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4462"/>
              </a:lnSpc>
            </a:pPr>
            <a:r>
              <a:rPr lang="en-US" sz="3750" dirty="0">
                <a:solidFill>
                  <a:srgbClr val="00256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Caídas
</a:t>
            </a:r>
            <a:r>
              <a:rPr lang="en-US" sz="3750" dirty="0" err="1">
                <a:solidFill>
                  <a:srgbClr val="00256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Accidentales</a:t>
            </a:r>
            <a:endParaRPr lang="en-US" sz="3750" dirty="0"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02233"/>
            <a:ext cx="2794570" cy="270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5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36" y="0"/>
            <a:ext cx="24384000" cy="13716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00267" y="2235403"/>
            <a:ext cx="5583734" cy="903863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6575465" y="857259"/>
            <a:ext cx="35544090" cy="192702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5172"/>
              </a:lnSpc>
            </a:pPr>
            <a:r>
              <a:rPr lang="en-US" sz="9000" b="1" dirty="0" err="1">
                <a:solidFill>
                  <a:srgbClr val="0B214D"/>
                </a:solidFill>
                <a:latin typeface="Arial" charset="0"/>
                <a:ea typeface="Arial" charset="0"/>
                <a:cs typeface="Arial" charset="0"/>
              </a:rPr>
              <a:t>Diagnóstico</a:t>
            </a:r>
            <a:r>
              <a:rPr lang="en-US" sz="9000" b="1" dirty="0">
                <a:solidFill>
                  <a:srgbClr val="0B214D"/>
                </a:solidFill>
                <a:latin typeface="Arial" charset="0"/>
                <a:ea typeface="Arial" charset="0"/>
                <a:cs typeface="Arial" charset="0"/>
              </a:rPr>
              <a:t> princip</a:t>
            </a:r>
            <a:r>
              <a:rPr lang="en-US" sz="9000" b="1" dirty="0">
                <a:solidFill>
                  <a:srgbClr val="0B214D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al</a:t>
            </a:r>
            <a:endParaRPr lang="en-US" sz="9000" dirty="0"/>
          </a:p>
        </p:txBody>
      </p:sp>
      <p:sp>
        <p:nvSpPr>
          <p:cNvPr id="7" name="Text 2"/>
          <p:cNvSpPr/>
          <p:nvPr/>
        </p:nvSpPr>
        <p:spPr>
          <a:xfrm>
            <a:off x="1543059" y="9486907"/>
            <a:ext cx="15066466" cy="370731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algn="l">
              <a:lnSpc>
                <a:spcPts val="5838"/>
              </a:lnSpc>
            </a:pPr>
            <a:r>
              <a:rPr lang="en-US" sz="4200" dirty="0"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• Lesiones de partes blandas no penetrantes: 15%
• Lesiones diafragmáticas: 6.7%
• Laceración/contusión pulmonar: 5%
• Lesión de la vía aérea: 1.7%
• Lesión de grandes vasos: 1.7%</a:t>
            </a:r>
            <a:endParaRPr lang="en-US" sz="4200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3200" y="11074400"/>
            <a:ext cx="2590800" cy="264160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37" y="113201"/>
            <a:ext cx="2794570" cy="2701418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4725" y="3862673"/>
            <a:ext cx="12346482" cy="4870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14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8121" y="3757915"/>
            <a:ext cx="14337506" cy="6391574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04153" y="191997"/>
            <a:ext cx="975122" cy="932558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-1330672" y="1276357"/>
            <a:ext cx="28346400" cy="140553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1070"/>
              </a:lnSpc>
            </a:pPr>
            <a:r>
              <a:rPr lang="en-US" sz="9302" b="1" dirty="0">
                <a:solidFill>
                  <a:srgbClr val="002560"/>
                </a:solidFill>
                <a:latin typeface="Arial" charset="0"/>
                <a:ea typeface="Arial" charset="0"/>
                <a:cs typeface="Arial" charset="0"/>
              </a:rPr>
              <a:t>Manejo y </a:t>
            </a:r>
            <a:r>
              <a:rPr lang="en-US" sz="9302" b="1" dirty="0" err="1">
                <a:solidFill>
                  <a:srgbClr val="002560"/>
                </a:solidFill>
                <a:latin typeface="Arial" charset="0"/>
                <a:ea typeface="Arial" charset="0"/>
                <a:cs typeface="Arial" charset="0"/>
              </a:rPr>
              <a:t>tratamiento</a:t>
            </a:r>
            <a:endParaRPr lang="en-US" sz="9302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ext 1"/>
          <p:cNvSpPr/>
          <p:nvPr/>
        </p:nvSpPr>
        <p:spPr>
          <a:xfrm>
            <a:off x="1135058" y="5374087"/>
            <a:ext cx="7189136" cy="2887054"/>
          </a:xfrm>
          <a:prstGeom prst="rect">
            <a:avLst/>
          </a:prstGeom>
          <a:solidFill>
            <a:schemeClr val="accent1">
              <a:lumMod val="75000"/>
            </a:schemeClr>
          </a:solidFill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4320"/>
              </a:lnSpc>
            </a:pPr>
            <a:r>
              <a:rPr lang="en-US" sz="48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La </a:t>
            </a:r>
            <a:r>
              <a:rPr lang="en-US" sz="48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mayoría</a:t>
            </a:r>
            <a:r>
              <a:rPr lang="en-US" sz="48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 de </a:t>
            </a:r>
            <a:r>
              <a:rPr lang="en-US" sz="48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los</a:t>
            </a:r>
            <a:r>
              <a:rPr lang="en-US" sz="48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pacientes</a:t>
            </a:r>
            <a:r>
              <a:rPr lang="en-US" sz="48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requiere</a:t>
            </a:r>
            <a:r>
              <a:rPr lang="en-US" sz="48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tratamiento</a:t>
            </a:r>
            <a:r>
              <a:rPr lang="en-US" sz="48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conservador</a:t>
            </a:r>
            <a:endParaRPr lang="en-US" sz="48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3200" y="11074400"/>
            <a:ext cx="2590800" cy="26416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37" y="113201"/>
            <a:ext cx="2794570" cy="270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98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19568" y="109554"/>
            <a:ext cx="24384000" cy="13716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-10034590" y="1200153"/>
            <a:ext cx="46634400" cy="154156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2138"/>
              </a:lnSpc>
            </a:pPr>
            <a:r>
              <a:rPr lang="en-US" sz="9600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Estancia </a:t>
            </a:r>
            <a:r>
              <a:rPr lang="en-US" sz="9600" b="1" dirty="0" err="1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hospitalaria</a:t>
            </a:r>
            <a:r>
              <a:rPr lang="en-US" sz="9600" b="1" dirty="0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 y </a:t>
            </a:r>
            <a:r>
              <a:rPr lang="en-US" sz="9600" b="1" dirty="0" err="1">
                <a:solidFill>
                  <a:srgbClr val="002060"/>
                </a:solidFill>
                <a:latin typeface="Arial" charset="0"/>
                <a:ea typeface="Arial" charset="0"/>
                <a:cs typeface="Arial" charset="0"/>
              </a:rPr>
              <a:t>mortalida</a:t>
            </a:r>
            <a:r>
              <a:rPr lang="en-US" sz="9600" b="1" dirty="0" err="1">
                <a:solidFill>
                  <a:srgbClr val="00206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d</a:t>
            </a:r>
            <a:endParaRPr lang="en-US" sz="9600" dirty="0"/>
          </a:p>
        </p:txBody>
      </p:sp>
      <p:sp>
        <p:nvSpPr>
          <p:cNvPr id="4" name="Text 1"/>
          <p:cNvSpPr/>
          <p:nvPr/>
        </p:nvSpPr>
        <p:spPr>
          <a:xfrm>
            <a:off x="-30511" y="5581651"/>
            <a:ext cx="9410702" cy="215354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6956"/>
              </a:lnSpc>
            </a:pPr>
            <a:r>
              <a:rPr lang="en-US" sz="14250" b="1" dirty="0">
                <a:solidFill>
                  <a:srgbClr val="00509F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20%</a:t>
            </a:r>
            <a:endParaRPr lang="en-US" sz="14250" dirty="0"/>
          </a:p>
        </p:txBody>
      </p:sp>
      <p:sp>
        <p:nvSpPr>
          <p:cNvPr id="5" name="Text 2"/>
          <p:cNvSpPr/>
          <p:nvPr/>
        </p:nvSpPr>
        <p:spPr>
          <a:xfrm>
            <a:off x="4291019" y="5581659"/>
            <a:ext cx="16573502" cy="197227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5530"/>
              </a:lnSpc>
            </a:pPr>
            <a:r>
              <a:rPr lang="en-US" sz="13050" b="1" dirty="0">
                <a:solidFill>
                  <a:srgbClr val="808080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10 días</a:t>
            </a:r>
            <a:endParaRPr lang="en-US" sz="13050" dirty="0"/>
          </a:p>
        </p:txBody>
      </p:sp>
      <p:sp>
        <p:nvSpPr>
          <p:cNvPr id="6" name="Text 3"/>
          <p:cNvSpPr/>
          <p:nvPr/>
        </p:nvSpPr>
        <p:spPr>
          <a:xfrm>
            <a:off x="14969430" y="5581659"/>
            <a:ext cx="10363200" cy="192702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5172"/>
              </a:lnSpc>
            </a:pPr>
            <a:r>
              <a:rPr lang="en-US" sz="12750" b="1" dirty="0">
                <a:solidFill>
                  <a:srgbClr val="E65A5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3,3%</a:t>
            </a:r>
            <a:endParaRPr lang="en-US" sz="12750" dirty="0"/>
          </a:p>
        </p:txBody>
      </p:sp>
      <p:sp>
        <p:nvSpPr>
          <p:cNvPr id="7" name="Text 4"/>
          <p:cNvSpPr/>
          <p:nvPr/>
        </p:nvSpPr>
        <p:spPr>
          <a:xfrm>
            <a:off x="1790705" y="7924803"/>
            <a:ext cx="5846266" cy="25065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6578"/>
              </a:lnSpc>
            </a:pPr>
            <a:r>
              <a:rPr lang="en-US" sz="5102" dirty="0" err="1">
                <a:solidFill>
                  <a:srgbClr val="3D3D3D"/>
                </a:solidFill>
                <a:latin typeface="Arial" charset="0"/>
                <a:ea typeface="Arial" charset="0"/>
                <a:cs typeface="Arial" charset="0"/>
              </a:rPr>
              <a:t>Requirió</a:t>
            </a:r>
            <a:r>
              <a:rPr lang="en-US" sz="5102" dirty="0">
                <a:solidFill>
                  <a:srgbClr val="3D3D3D"/>
                </a:solidFill>
                <a:latin typeface="Arial" charset="0"/>
                <a:ea typeface="Arial" charset="0"/>
                <a:cs typeface="Arial" charset="0"/>
              </a:rPr>
              <a:t> ingreso
en UCI</a:t>
            </a:r>
            <a:endParaRPr lang="en-US" sz="5102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9715499" y="7924809"/>
            <a:ext cx="5553078" cy="167104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6578"/>
              </a:lnSpc>
            </a:pPr>
            <a:r>
              <a:rPr lang="en-US" sz="5102" dirty="0">
                <a:solidFill>
                  <a:srgbClr val="3D3D3D"/>
                </a:solidFill>
                <a:latin typeface="Arial" charset="0"/>
                <a:ea typeface="Arial" charset="0"/>
                <a:cs typeface="Arial" charset="0"/>
              </a:rPr>
              <a:t>Estancia media
hospitalaria</a:t>
            </a:r>
            <a:endParaRPr lang="en-US" sz="5102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7278355" y="7924800"/>
            <a:ext cx="5825430" cy="162163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6386"/>
              </a:lnSpc>
            </a:pPr>
            <a:r>
              <a:rPr lang="en-US" sz="4950" dirty="0" err="1">
                <a:solidFill>
                  <a:srgbClr val="3D3D3D"/>
                </a:solidFill>
                <a:latin typeface="Arial" charset="0"/>
                <a:ea typeface="Arial" charset="0"/>
                <a:cs typeface="Arial" charset="0"/>
              </a:rPr>
              <a:t>Mortalidad</a:t>
            </a:r>
            <a:r>
              <a:rPr lang="en-US" sz="4950" dirty="0">
                <a:solidFill>
                  <a:srgbClr val="3D3D3D"/>
                </a:solidFill>
                <a:latin typeface="Arial" charset="0"/>
                <a:ea typeface="Arial" charset="0"/>
                <a:cs typeface="Arial" charset="0"/>
              </a:rPr>
              <a:t>
intrahospitalaria</a:t>
            </a:r>
            <a:endParaRPr lang="en-US" sz="495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8814" y="10955694"/>
            <a:ext cx="2590800" cy="26416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17" y="109561"/>
            <a:ext cx="2794570" cy="270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26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4770954" y="800109"/>
            <a:ext cx="15636240" cy="141148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>
              <a:lnSpc>
                <a:spcPts val="11118"/>
              </a:lnSpc>
            </a:pPr>
            <a:r>
              <a:rPr lang="en-US" sz="8550" b="1" dirty="0">
                <a:solidFill>
                  <a:srgbClr val="162046"/>
                </a:solidFill>
                <a:latin typeface="Arial" charset="0"/>
                <a:ea typeface="Arial" charset="0"/>
                <a:cs typeface="Arial" charset="0"/>
              </a:rPr>
              <a:t>Conclusiones</a:t>
            </a:r>
            <a:endParaRPr lang="en-US" sz="855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1912595" y="5497550"/>
            <a:ext cx="21352966" cy="157281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algn="just">
              <a:lnSpc>
                <a:spcPts val="6192"/>
              </a:lnSpc>
            </a:pPr>
            <a:r>
              <a:rPr lang="en-US" sz="4800" dirty="0">
                <a:latin typeface="Arial" charset="0"/>
                <a:ea typeface="Arial" charset="0"/>
                <a:cs typeface="Arial" charset="0"/>
              </a:rPr>
              <a:t>La </a:t>
            </a:r>
            <a:r>
              <a:rPr lang="en-US" sz="4800" dirty="0" err="1">
                <a:latin typeface="Arial" charset="0"/>
                <a:ea typeface="Arial" charset="0"/>
                <a:cs typeface="Arial" charset="0"/>
              </a:rPr>
              <a:t>mayoría</a:t>
            </a:r>
            <a:r>
              <a:rPr lang="en-US" sz="4800" dirty="0"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en-US" sz="4800" dirty="0" err="1">
                <a:latin typeface="Arial" charset="0"/>
                <a:ea typeface="Arial" charset="0"/>
                <a:cs typeface="Arial" charset="0"/>
              </a:rPr>
              <a:t>casos</a:t>
            </a:r>
            <a:r>
              <a:rPr lang="en-US" sz="4800" dirty="0">
                <a:latin typeface="Arial" charset="0"/>
                <a:ea typeface="Arial" charset="0"/>
                <a:cs typeface="Arial" charset="0"/>
              </a:rPr>
              <a:t> se </a:t>
            </a:r>
            <a:r>
              <a:rPr lang="en-US" sz="4800" dirty="0" err="1">
                <a:latin typeface="Arial" charset="0"/>
                <a:ea typeface="Arial" charset="0"/>
                <a:cs typeface="Arial" charset="0"/>
              </a:rPr>
              <a:t>resuelven</a:t>
            </a:r>
            <a:r>
              <a:rPr lang="en-US" sz="48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4800" dirty="0" err="1">
                <a:latin typeface="Arial" charset="0"/>
                <a:ea typeface="Arial" charset="0"/>
                <a:cs typeface="Arial" charset="0"/>
              </a:rPr>
              <a:t>exitosamente</a:t>
            </a:r>
            <a:r>
              <a:rPr lang="en-US" sz="4800" dirty="0">
                <a:latin typeface="Arial" charset="0"/>
                <a:ea typeface="Arial" charset="0"/>
                <a:cs typeface="Arial" charset="0"/>
              </a:rPr>
              <a:t> con </a:t>
            </a:r>
            <a:r>
              <a:rPr lang="en-US" sz="4800" dirty="0" err="1">
                <a:latin typeface="Arial" charset="0"/>
                <a:ea typeface="Arial" charset="0"/>
                <a:cs typeface="Arial" charset="0"/>
              </a:rPr>
              <a:t>drenaje</a:t>
            </a:r>
            <a:r>
              <a:rPr lang="en-US" sz="4800" dirty="0">
                <a:latin typeface="Arial" charset="0"/>
                <a:ea typeface="Arial" charset="0"/>
                <a:cs typeface="Arial" charset="0"/>
              </a:rPr>
              <a:t> pleural; solo un </a:t>
            </a:r>
            <a:r>
              <a:rPr lang="en-US" sz="4800" dirty="0" err="1">
                <a:latin typeface="Arial" charset="0"/>
                <a:ea typeface="Arial" charset="0"/>
                <a:cs typeface="Arial" charset="0"/>
              </a:rPr>
              <a:t>pequeño</a:t>
            </a:r>
            <a:r>
              <a:rPr lang="en-US" sz="48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4800" dirty="0" err="1">
                <a:latin typeface="Arial" charset="0"/>
                <a:ea typeface="Arial" charset="0"/>
                <a:cs typeface="Arial" charset="0"/>
              </a:rPr>
              <a:t>porcentaje</a:t>
            </a:r>
            <a:r>
              <a:rPr lang="en-US" sz="48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4800" dirty="0" err="1">
                <a:latin typeface="Arial" charset="0"/>
                <a:ea typeface="Arial" charset="0"/>
                <a:cs typeface="Arial" charset="0"/>
              </a:rPr>
              <a:t>requiere</a:t>
            </a:r>
            <a:r>
              <a:rPr lang="en-US" sz="48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4800" dirty="0" err="1">
                <a:latin typeface="Arial" charset="0"/>
                <a:ea typeface="Arial" charset="0"/>
                <a:cs typeface="Arial" charset="0"/>
              </a:rPr>
              <a:t>intervención</a:t>
            </a:r>
            <a:r>
              <a:rPr lang="en-US" sz="48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4800" dirty="0" err="1">
                <a:latin typeface="Arial" charset="0"/>
                <a:ea typeface="Arial" charset="0"/>
                <a:cs typeface="Arial" charset="0"/>
              </a:rPr>
              <a:t>quirúrgica</a:t>
            </a:r>
            <a:r>
              <a:rPr lang="en-US" sz="4800" dirty="0">
                <a:latin typeface="Arial" charset="0"/>
                <a:ea typeface="Arial" charset="0"/>
                <a:cs typeface="Arial" charset="0"/>
              </a:rPr>
              <a:t> mayor.</a:t>
            </a:r>
          </a:p>
        </p:txBody>
      </p:sp>
      <p:sp>
        <p:nvSpPr>
          <p:cNvPr id="7" name="Text 3"/>
          <p:cNvSpPr/>
          <p:nvPr/>
        </p:nvSpPr>
        <p:spPr>
          <a:xfrm>
            <a:off x="1933579" y="3287614"/>
            <a:ext cx="21562518" cy="157281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algn="just">
              <a:lnSpc>
                <a:spcPts val="6192"/>
              </a:lnSpc>
            </a:pPr>
            <a:r>
              <a:rPr lang="es-ES" sz="4800" dirty="0">
                <a:latin typeface="Arial" charset="0"/>
                <a:ea typeface="Arial" charset="0"/>
                <a:cs typeface="Arial" charset="0"/>
              </a:rPr>
              <a:t>Los mecanismos de trauma más frecuentes son las agresiones físicas, especialmente las heridas por arma blanca, y los accidentes de tráfico</a:t>
            </a:r>
            <a:r>
              <a:rPr lang="es-ES" sz="4800" dirty="0"/>
              <a:t>.</a:t>
            </a:r>
            <a:r>
              <a:rPr lang="es-ES_tradnl" sz="4800" dirty="0"/>
              <a:t> </a:t>
            </a:r>
            <a:r>
              <a:rPr lang="en-US" sz="4800" dirty="0">
                <a:solidFill>
                  <a:srgbClr val="162046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</a:t>
            </a:r>
            <a:endParaRPr lang="en-US" sz="4800" dirty="0"/>
          </a:p>
        </p:txBody>
      </p:sp>
      <p:sp>
        <p:nvSpPr>
          <p:cNvPr id="8" name="Text 4"/>
          <p:cNvSpPr/>
          <p:nvPr/>
        </p:nvSpPr>
        <p:spPr>
          <a:xfrm>
            <a:off x="1933574" y="7699739"/>
            <a:ext cx="19278600" cy="220227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algn="just">
              <a:lnSpc>
                <a:spcPts val="6578"/>
              </a:lnSpc>
            </a:pPr>
            <a:r>
              <a:rPr lang="en-US" sz="4800" dirty="0">
                <a:latin typeface="Arial" charset="0"/>
                <a:ea typeface="Arial" charset="0"/>
                <a:cs typeface="Arial" charset="0"/>
              </a:rPr>
              <a:t>A </a:t>
            </a:r>
            <a:r>
              <a:rPr lang="en-US" sz="4800" dirty="0" err="1">
                <a:latin typeface="Arial" charset="0"/>
                <a:ea typeface="Arial" charset="0"/>
                <a:cs typeface="Arial" charset="0"/>
              </a:rPr>
              <a:t>pesar</a:t>
            </a:r>
            <a:r>
              <a:rPr lang="en-US" sz="4800" dirty="0">
                <a:latin typeface="Arial" charset="0"/>
                <a:ea typeface="Arial" charset="0"/>
                <a:cs typeface="Arial" charset="0"/>
              </a:rPr>
              <a:t> de no </a:t>
            </a:r>
            <a:r>
              <a:rPr lang="en-US" sz="4800" dirty="0" err="1">
                <a:latin typeface="Arial" charset="0"/>
                <a:ea typeface="Arial" charset="0"/>
                <a:cs typeface="Arial" charset="0"/>
              </a:rPr>
              <a:t>ser</a:t>
            </a:r>
            <a:r>
              <a:rPr lang="en-US" sz="4800" dirty="0">
                <a:latin typeface="Arial" charset="0"/>
                <a:ea typeface="Arial" charset="0"/>
                <a:cs typeface="Arial" charset="0"/>
              </a:rPr>
              <a:t> lo </a:t>
            </a:r>
            <a:r>
              <a:rPr lang="en-US" sz="4800" dirty="0" err="1">
                <a:latin typeface="Arial" charset="0"/>
                <a:ea typeface="Arial" charset="0"/>
                <a:cs typeface="Arial" charset="0"/>
              </a:rPr>
              <a:t>más</a:t>
            </a:r>
            <a:r>
              <a:rPr lang="en-US" sz="4800" dirty="0">
                <a:latin typeface="Arial" charset="0"/>
                <a:ea typeface="Arial" charset="0"/>
                <a:cs typeface="Arial" charset="0"/>
              </a:rPr>
              <a:t> </a:t>
            </a:r>
            <a:r>
              <a:rPr lang="en-US" sz="4800" dirty="0" err="1">
                <a:latin typeface="Arial" charset="0"/>
                <a:ea typeface="Arial" charset="0"/>
                <a:cs typeface="Arial" charset="0"/>
              </a:rPr>
              <a:t>frecuente</a:t>
            </a:r>
            <a:r>
              <a:rPr lang="en-US" sz="4800" dirty="0">
                <a:latin typeface="Arial" charset="0"/>
                <a:ea typeface="Arial" charset="0"/>
                <a:cs typeface="Arial" charset="0"/>
              </a:rPr>
              <a:t>, las </a:t>
            </a:r>
            <a:r>
              <a:rPr lang="en-US" sz="4800" dirty="0" err="1">
                <a:latin typeface="Arial" charset="0"/>
                <a:ea typeface="Arial" charset="0"/>
                <a:cs typeface="Arial" charset="0"/>
              </a:rPr>
              <a:t>contusiones</a:t>
            </a:r>
            <a:r>
              <a:rPr lang="en-US" sz="48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4800" dirty="0" err="1">
                <a:latin typeface="Arial" charset="0"/>
                <a:ea typeface="Arial" charset="0"/>
                <a:cs typeface="Arial" charset="0"/>
              </a:rPr>
              <a:t>pulmonares</a:t>
            </a:r>
            <a:r>
              <a:rPr lang="en-US" sz="4800" dirty="0">
                <a:latin typeface="Arial" charset="0"/>
                <a:ea typeface="Arial" charset="0"/>
                <a:cs typeface="Arial" charset="0"/>
              </a:rPr>
              <a:t> y las </a:t>
            </a:r>
            <a:r>
              <a:rPr lang="en-US" sz="4800" dirty="0" err="1">
                <a:latin typeface="Arial" charset="0"/>
                <a:ea typeface="Arial" charset="0"/>
                <a:cs typeface="Arial" charset="0"/>
              </a:rPr>
              <a:t>lesiones</a:t>
            </a:r>
            <a:r>
              <a:rPr lang="en-US" sz="48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4800" dirty="0" err="1">
                <a:latin typeface="Arial" charset="0"/>
                <a:ea typeface="Arial" charset="0"/>
                <a:cs typeface="Arial" charset="0"/>
              </a:rPr>
              <a:t>diafragmáticas</a:t>
            </a:r>
            <a:r>
              <a:rPr lang="en-US" sz="48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4800" dirty="0" err="1">
                <a:latin typeface="Arial" charset="0"/>
                <a:ea typeface="Arial" charset="0"/>
                <a:cs typeface="Arial" charset="0"/>
              </a:rPr>
              <a:t>deben</a:t>
            </a:r>
            <a:r>
              <a:rPr lang="en-US" sz="48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4800" dirty="0" err="1">
                <a:latin typeface="Arial" charset="0"/>
                <a:ea typeface="Arial" charset="0"/>
                <a:cs typeface="Arial" charset="0"/>
              </a:rPr>
              <a:t>ser</a:t>
            </a:r>
            <a:r>
              <a:rPr lang="en-US" sz="48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4800" dirty="0" err="1">
                <a:latin typeface="Arial" charset="0"/>
                <a:ea typeface="Arial" charset="0"/>
                <a:cs typeface="Arial" charset="0"/>
              </a:rPr>
              <a:t>sospechadas</a:t>
            </a:r>
            <a:r>
              <a:rPr lang="en-US" sz="4800" dirty="0"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8814" y="10955694"/>
            <a:ext cx="2590800" cy="26416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73" y="261521"/>
            <a:ext cx="2794570" cy="270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73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226</Words>
  <Application>Microsoft Macintosh PowerPoint</Application>
  <PresentationFormat>Personalizado</PresentationFormat>
  <Paragraphs>59</Paragraphs>
  <Slides>10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9" baseType="lpstr">
      <vt:lpstr>Helvetica Neue</vt:lpstr>
      <vt:lpstr>Helvetica Neue Medium</vt:lpstr>
      <vt:lpstr>Inter</vt:lpstr>
      <vt:lpstr>Noto Sans KR</vt:lpstr>
      <vt:lpstr>Red Hat Display Variable</vt:lpstr>
      <vt:lpstr>Shippori Mincho B1</vt:lpstr>
      <vt:lpstr>Shippori Mincho B1 Extra</vt:lpstr>
      <vt:lpstr>Arial</vt:lpstr>
      <vt:lpstr>21_BasicWhite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/>
  <cp:keywords/>
  <dc:description/>
  <cp:lastModifiedBy>Usuario de Microsoft Office</cp:lastModifiedBy>
  <cp:revision>3</cp:revision>
  <dcterms:modified xsi:type="dcterms:W3CDTF">2026-03-02T22:35:52Z</dcterms:modified>
  <cp:category/>
</cp:coreProperties>
</file>