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8"/>
  </p:normalViewPr>
  <p:slideViewPr>
    <p:cSldViewPr>
      <p:cViewPr varScale="1">
        <p:scale>
          <a:sx n="120" d="100"/>
          <a:sy n="120" d="100"/>
        </p:scale>
        <p:origin x="200" y="85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27/2/26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46FA66A-10D0-4C40-8607-7779942D3F03}"/>
              </a:ext>
            </a:extLst>
          </p:cNvPr>
          <p:cNvSpPr txBox="1"/>
          <p:nvPr/>
        </p:nvSpPr>
        <p:spPr>
          <a:xfrm>
            <a:off x="323528" y="1769497"/>
            <a:ext cx="4104456" cy="1954381"/>
          </a:xfrm>
          <a:prstGeom prst="rect">
            <a:avLst/>
          </a:prstGeom>
          <a:noFill/>
          <a:ln w="28575">
            <a:solidFill>
              <a:schemeClr val="accent3">
                <a:lumMod val="50000"/>
              </a:schemeClr>
            </a:solidFill>
          </a:ln>
        </p:spPr>
        <p:txBody>
          <a:bodyPr wrap="square" rtlCol="0">
            <a:spAutoFit/>
          </a:bodyPr>
          <a:lstStyle/>
          <a:p>
            <a:pPr algn="just"/>
            <a:r>
              <a:rPr lang="es-ES" sz="1100" dirty="0">
                <a:latin typeface="Arial" panose="020B0604020202020204" pitchFamily="34" charset="0"/>
                <a:cs typeface="Arial" panose="020B0604020202020204" pitchFamily="34" charset="0"/>
              </a:rPr>
              <a:t>El catéter pleural tunelizado (CPT) es una herramienta esencial en el manejo del derrame pleural recidivante, especialmente en pacientes oncológicos. La duración del dispositivo depende de la evolución clínica, el estadiaje tumoral y las causas de retirada, factores clave para valorar su eficacia y seguridad. </a:t>
            </a:r>
          </a:p>
          <a:p>
            <a:pPr algn="just"/>
            <a:endParaRPr lang="es-ES" sz="1100" dirty="0">
              <a:latin typeface="Arial" panose="020B0604020202020204" pitchFamily="34" charset="0"/>
              <a:cs typeface="Arial" panose="020B0604020202020204" pitchFamily="34" charset="0"/>
            </a:endParaRPr>
          </a:p>
          <a:p>
            <a:pPr algn="just"/>
            <a:r>
              <a:rPr lang="es-ES" sz="1100" dirty="0">
                <a:latin typeface="Arial" panose="020B0604020202020204" pitchFamily="34" charset="0"/>
                <a:cs typeface="Arial" panose="020B0604020202020204" pitchFamily="34" charset="0"/>
              </a:rPr>
              <a:t>Nuestro objetivo es analizar el tiempo medio de permanencia del CPT según el tipo y estadio de la enfermedad, describir las causas más frecuentes de retirada y comparar los resultados con la literatura médica actual.</a:t>
            </a:r>
          </a:p>
        </p:txBody>
      </p:sp>
      <p:sp>
        <p:nvSpPr>
          <p:cNvPr id="3" name="CuadroTexto 2">
            <a:extLst>
              <a:ext uri="{FF2B5EF4-FFF2-40B4-BE49-F238E27FC236}">
                <a16:creationId xmlns:a16="http://schemas.microsoft.com/office/drawing/2014/main" id="{E916D7F4-FB21-47F2-BF22-2D1708E43FD4}"/>
              </a:ext>
            </a:extLst>
          </p:cNvPr>
          <p:cNvSpPr txBox="1"/>
          <p:nvPr/>
        </p:nvSpPr>
        <p:spPr>
          <a:xfrm>
            <a:off x="611560" y="4004940"/>
            <a:ext cx="3528392" cy="1231106"/>
          </a:xfrm>
          <a:prstGeom prst="rect">
            <a:avLst/>
          </a:prstGeom>
          <a:noFill/>
          <a:ln w="28575">
            <a:solidFill>
              <a:schemeClr val="accent3">
                <a:lumMod val="50000"/>
              </a:schemeClr>
            </a:solidFill>
          </a:ln>
        </p:spPr>
        <p:txBody>
          <a:bodyPr wrap="square" rtlCol="0">
            <a:spAutoFit/>
          </a:bodyPr>
          <a:lstStyle/>
          <a:p>
            <a:pPr algn="just"/>
            <a:r>
              <a:rPr lang="es-ES" sz="1100" dirty="0">
                <a:latin typeface="Arial" panose="020B0604020202020204" pitchFamily="34" charset="0"/>
                <a:cs typeface="Arial" panose="020B0604020202020204" pitchFamily="34" charset="0"/>
              </a:rPr>
              <a:t>Estudio descriptivo observacional retrospectivo en pacientes portadores de CPT. Se analizaron la patología de base, el estadiaje clínico y el tiempo de permanencia (meses), junto al motivo de retirada. Se calcularon medianas y desviaciones estándar y se elaboraron representaciones gráficas comparativas.</a:t>
            </a:r>
          </a:p>
          <a:p>
            <a:pPr algn="just"/>
            <a:endParaRPr lang="es-ES" sz="800"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A24E7F3A-FCCE-4115-A391-B0A88C519648}"/>
              </a:ext>
            </a:extLst>
          </p:cNvPr>
          <p:cNvSpPr txBox="1"/>
          <p:nvPr/>
        </p:nvSpPr>
        <p:spPr>
          <a:xfrm>
            <a:off x="6228184" y="1266314"/>
            <a:ext cx="1656184" cy="369332"/>
          </a:xfrm>
          <a:prstGeom prst="rect">
            <a:avLst/>
          </a:prstGeom>
          <a:noFill/>
        </p:spPr>
        <p:txBody>
          <a:bodyPr wrap="square" rtlCol="0">
            <a:spAutoFit/>
          </a:bodyPr>
          <a:lstStyle/>
          <a:p>
            <a:r>
              <a:rPr lang="es-ES" dirty="0">
                <a:solidFill>
                  <a:srgbClr val="002060"/>
                </a:solidFill>
                <a:latin typeface="Arial" panose="020B0604020202020204" pitchFamily="34" charset="0"/>
                <a:cs typeface="Arial" panose="020B0604020202020204" pitchFamily="34" charset="0"/>
              </a:rPr>
              <a:t>Resultados</a:t>
            </a:r>
            <a:endParaRPr lang="es-ES"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B1551CD7-933F-485C-BC92-5095C9431E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90925"/>
            <a:ext cx="1152128" cy="842506"/>
          </a:xfrm>
          <a:prstGeom prst="rect">
            <a:avLst/>
          </a:prstGeom>
        </p:spPr>
      </p:pic>
      <p:sp>
        <p:nvSpPr>
          <p:cNvPr id="8" name="CuadroTexto 7">
            <a:extLst>
              <a:ext uri="{FF2B5EF4-FFF2-40B4-BE49-F238E27FC236}">
                <a16:creationId xmlns:a16="http://schemas.microsoft.com/office/drawing/2014/main" id="{45F81938-9057-4BE1-9CA5-8BDACDC8E86B}"/>
              </a:ext>
            </a:extLst>
          </p:cNvPr>
          <p:cNvSpPr txBox="1"/>
          <p:nvPr/>
        </p:nvSpPr>
        <p:spPr>
          <a:xfrm>
            <a:off x="1403648" y="72956"/>
            <a:ext cx="7272808" cy="707886"/>
          </a:xfrm>
          <a:prstGeom prst="rect">
            <a:avLst/>
          </a:prstGeom>
          <a:noFill/>
          <a:ln w="44450">
            <a:solidFill>
              <a:schemeClr val="accent1"/>
            </a:solidFill>
          </a:ln>
        </p:spPr>
        <p:txBody>
          <a:bodyPr wrap="square" rtlCol="0">
            <a:spAutoFit/>
          </a:bodyPr>
          <a:lstStyle/>
          <a:p>
            <a:pPr algn="ctr"/>
            <a:r>
              <a:rPr lang="es-ES" sz="2000" dirty="0">
                <a:solidFill>
                  <a:schemeClr val="accent1">
                    <a:lumMod val="50000"/>
                  </a:schemeClr>
                </a:solidFill>
              </a:rPr>
              <a:t>Catéter pleural tunelizado: experiencia clínica en el Hospital Juan Ramón Jiménez de Huelva</a:t>
            </a:r>
          </a:p>
        </p:txBody>
      </p:sp>
      <p:sp>
        <p:nvSpPr>
          <p:cNvPr id="9" name="CuadroTexto 8">
            <a:extLst>
              <a:ext uri="{FF2B5EF4-FFF2-40B4-BE49-F238E27FC236}">
                <a16:creationId xmlns:a16="http://schemas.microsoft.com/office/drawing/2014/main" id="{F8C980FD-DB45-4716-AD38-6C08268CA3E2}"/>
              </a:ext>
            </a:extLst>
          </p:cNvPr>
          <p:cNvSpPr txBox="1"/>
          <p:nvPr/>
        </p:nvSpPr>
        <p:spPr>
          <a:xfrm>
            <a:off x="1619672" y="1338322"/>
            <a:ext cx="1656184" cy="369332"/>
          </a:xfrm>
          <a:prstGeom prst="rect">
            <a:avLst/>
          </a:prstGeom>
          <a:noFill/>
        </p:spPr>
        <p:txBody>
          <a:bodyPr wrap="square" rtlCol="0">
            <a:spAutoFit/>
          </a:bodyPr>
          <a:lstStyle/>
          <a:p>
            <a:r>
              <a:rPr lang="es-ES" dirty="0">
                <a:solidFill>
                  <a:srgbClr val="002060"/>
                </a:solidFill>
                <a:latin typeface="Arial" panose="020B0604020202020204" pitchFamily="34" charset="0"/>
                <a:cs typeface="Arial" panose="020B0604020202020204" pitchFamily="34" charset="0"/>
              </a:rPr>
              <a:t>Introducción</a:t>
            </a:r>
          </a:p>
        </p:txBody>
      </p:sp>
      <p:sp>
        <p:nvSpPr>
          <p:cNvPr id="10" name="CuadroTexto 9">
            <a:extLst>
              <a:ext uri="{FF2B5EF4-FFF2-40B4-BE49-F238E27FC236}">
                <a16:creationId xmlns:a16="http://schemas.microsoft.com/office/drawing/2014/main" id="{8A9FE564-5389-4D23-A518-F2D1AC46CEE1}"/>
              </a:ext>
            </a:extLst>
          </p:cNvPr>
          <p:cNvSpPr txBox="1"/>
          <p:nvPr/>
        </p:nvSpPr>
        <p:spPr>
          <a:xfrm>
            <a:off x="1691680" y="3642578"/>
            <a:ext cx="1584176" cy="369332"/>
          </a:xfrm>
          <a:prstGeom prst="rect">
            <a:avLst/>
          </a:prstGeom>
          <a:noFill/>
        </p:spPr>
        <p:txBody>
          <a:bodyPr wrap="square" rtlCol="0">
            <a:spAutoFit/>
          </a:bodyPr>
          <a:lstStyle/>
          <a:p>
            <a:r>
              <a:rPr lang="es-ES" dirty="0">
                <a:solidFill>
                  <a:srgbClr val="002060"/>
                </a:solidFill>
                <a:latin typeface="Arial" panose="020B0604020202020204" pitchFamily="34" charset="0"/>
                <a:cs typeface="Arial" panose="020B0604020202020204" pitchFamily="34" charset="0"/>
              </a:rPr>
              <a:t>Metodología</a:t>
            </a:r>
          </a:p>
        </p:txBody>
      </p:sp>
      <p:pic>
        <p:nvPicPr>
          <p:cNvPr id="11" name="Imagen 10">
            <a:extLst>
              <a:ext uri="{FF2B5EF4-FFF2-40B4-BE49-F238E27FC236}">
                <a16:creationId xmlns:a16="http://schemas.microsoft.com/office/drawing/2014/main" id="{8FB04582-8C97-4ED0-99B2-CBC1D5BEB0A8}"/>
              </a:ext>
            </a:extLst>
          </p:cNvPr>
          <p:cNvPicPr>
            <a:picLocks noChangeAspect="1"/>
          </p:cNvPicPr>
          <p:nvPr/>
        </p:nvPicPr>
        <p:blipFill>
          <a:blip r:embed="rId3"/>
          <a:stretch>
            <a:fillRect/>
          </a:stretch>
        </p:blipFill>
        <p:spPr>
          <a:xfrm>
            <a:off x="8604448" y="4659982"/>
            <a:ext cx="423491" cy="423491"/>
          </a:xfrm>
          <a:prstGeom prst="rect">
            <a:avLst/>
          </a:prstGeom>
        </p:spPr>
      </p:pic>
      <p:pic>
        <p:nvPicPr>
          <p:cNvPr id="15" name="Imagen 14">
            <a:extLst>
              <a:ext uri="{FF2B5EF4-FFF2-40B4-BE49-F238E27FC236}">
                <a16:creationId xmlns:a16="http://schemas.microsoft.com/office/drawing/2014/main" id="{C73DCC88-36F8-468D-8C75-017DE2875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0185" y="1707654"/>
            <a:ext cx="4423864" cy="3312368"/>
          </a:xfrm>
          <a:prstGeom prst="rect">
            <a:avLst/>
          </a:prstGeom>
          <a:ln w="38100">
            <a:solidFill>
              <a:schemeClr val="tx2"/>
            </a:solidFill>
          </a:ln>
        </p:spPr>
      </p:pic>
      <p:sp>
        <p:nvSpPr>
          <p:cNvPr id="5" name="CuadroTexto 4">
            <a:extLst>
              <a:ext uri="{FF2B5EF4-FFF2-40B4-BE49-F238E27FC236}">
                <a16:creationId xmlns:a16="http://schemas.microsoft.com/office/drawing/2014/main" id="{FE585FA1-4BF1-A87D-FB08-EA0370BB2DD3}"/>
              </a:ext>
            </a:extLst>
          </p:cNvPr>
          <p:cNvSpPr txBox="1"/>
          <p:nvPr/>
        </p:nvSpPr>
        <p:spPr>
          <a:xfrm>
            <a:off x="1545263" y="780842"/>
            <a:ext cx="7131193" cy="338554"/>
          </a:xfrm>
          <a:prstGeom prst="rect">
            <a:avLst/>
          </a:prstGeom>
          <a:noFill/>
        </p:spPr>
        <p:txBody>
          <a:bodyPr wrap="square" rtlCol="0">
            <a:spAutoFit/>
          </a:bodyPr>
          <a:lstStyle/>
          <a:p>
            <a:r>
              <a:rPr lang="es-ES" sz="800" i="1" spc="-10" dirty="0">
                <a:effectLst/>
                <a:latin typeface="Arial" panose="020B0604020202020204" pitchFamily="34" charset="0"/>
                <a:ea typeface="Arial MT"/>
                <a:cs typeface="Arial" panose="020B0604020202020204" pitchFamily="34" charset="0"/>
              </a:rPr>
              <a:t>J. Lancha Domínguez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 D. José Rodríguez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 N. Barba González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a:t>
            </a:r>
            <a:endParaRPr lang="es-ES" sz="800" i="1" spc="-10" dirty="0">
              <a:latin typeface="Arial" panose="020B0604020202020204" pitchFamily="34" charset="0"/>
              <a:ea typeface="Arial MT"/>
              <a:cs typeface="Arial" panose="020B0604020202020204" pitchFamily="34" charset="0"/>
            </a:endParaRPr>
          </a:p>
          <a:p>
            <a:r>
              <a:rPr lang="es-ES" sz="800" i="1" spc="-10" dirty="0">
                <a:effectLst/>
                <a:latin typeface="Arial" panose="020B0604020202020204" pitchFamily="34" charset="0"/>
                <a:ea typeface="Arial MT"/>
                <a:cs typeface="Arial" panose="020B0604020202020204" pitchFamily="34" charset="0"/>
              </a:rPr>
              <a:t>1. Unidad de Endoscopia Respiratoria, Servicio de Neumología, Hospital Universitario Juan Ramón Jiménez de Huelva.</a:t>
            </a:r>
            <a:endParaRPr lang="es-ES" sz="800" i="1" dirty="0">
              <a:effectLst/>
              <a:latin typeface="Arial" panose="020B0604020202020204" pitchFamily="34" charset="0"/>
              <a:ea typeface="Arial MT"/>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AD9CD20-E222-4486-ADCD-8E7B6FE86BAF}"/>
              </a:ext>
            </a:extLst>
          </p:cNvPr>
          <p:cNvPicPr>
            <a:picLocks noChangeAspect="1"/>
          </p:cNvPicPr>
          <p:nvPr/>
        </p:nvPicPr>
        <p:blipFill>
          <a:blip r:embed="rId3"/>
          <a:stretch>
            <a:fillRect/>
          </a:stretch>
        </p:blipFill>
        <p:spPr>
          <a:xfrm>
            <a:off x="251521" y="123478"/>
            <a:ext cx="1156516" cy="843514"/>
          </a:xfrm>
          <a:prstGeom prst="rect">
            <a:avLst/>
          </a:prstGeom>
        </p:spPr>
      </p:pic>
      <p:pic>
        <p:nvPicPr>
          <p:cNvPr id="5" name="Imagen 4">
            <a:extLst>
              <a:ext uri="{FF2B5EF4-FFF2-40B4-BE49-F238E27FC236}">
                <a16:creationId xmlns:a16="http://schemas.microsoft.com/office/drawing/2014/main" id="{2DBBE461-C2A7-4EA5-9F8C-DB12F278C6A3}"/>
              </a:ext>
            </a:extLst>
          </p:cNvPr>
          <p:cNvPicPr>
            <a:picLocks noChangeAspect="1"/>
          </p:cNvPicPr>
          <p:nvPr/>
        </p:nvPicPr>
        <p:blipFill>
          <a:blip r:embed="rId4"/>
          <a:stretch>
            <a:fillRect/>
          </a:stretch>
        </p:blipFill>
        <p:spPr>
          <a:xfrm>
            <a:off x="8532440" y="4515966"/>
            <a:ext cx="495498" cy="495498"/>
          </a:xfrm>
          <a:prstGeom prst="rect">
            <a:avLst/>
          </a:prstGeom>
        </p:spPr>
      </p:pic>
      <p:pic>
        <p:nvPicPr>
          <p:cNvPr id="8" name="Imagen 7">
            <a:extLst>
              <a:ext uri="{FF2B5EF4-FFF2-40B4-BE49-F238E27FC236}">
                <a16:creationId xmlns:a16="http://schemas.microsoft.com/office/drawing/2014/main" id="{D43DD24B-48D7-490C-8F33-F3CB486168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68" y="1419622"/>
            <a:ext cx="3744416" cy="2283674"/>
          </a:xfrm>
          <a:prstGeom prst="rect">
            <a:avLst/>
          </a:prstGeom>
          <a:ln w="38100">
            <a:solidFill>
              <a:schemeClr val="tx2"/>
            </a:solidFill>
          </a:ln>
        </p:spPr>
      </p:pic>
      <p:pic>
        <p:nvPicPr>
          <p:cNvPr id="10" name="Imagen 9">
            <a:extLst>
              <a:ext uri="{FF2B5EF4-FFF2-40B4-BE49-F238E27FC236}">
                <a16:creationId xmlns:a16="http://schemas.microsoft.com/office/drawing/2014/main" id="{BDD34B00-13E6-4363-AD9A-54FBA2890A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040" y="1419622"/>
            <a:ext cx="3744416" cy="2257918"/>
          </a:xfrm>
          <a:prstGeom prst="rect">
            <a:avLst/>
          </a:prstGeom>
          <a:ln w="38100">
            <a:solidFill>
              <a:schemeClr val="tx2"/>
            </a:solidFill>
          </a:ln>
        </p:spPr>
      </p:pic>
      <p:sp>
        <p:nvSpPr>
          <p:cNvPr id="11" name="CuadroTexto 10">
            <a:extLst>
              <a:ext uri="{FF2B5EF4-FFF2-40B4-BE49-F238E27FC236}">
                <a16:creationId xmlns:a16="http://schemas.microsoft.com/office/drawing/2014/main" id="{C2267FC1-2CB5-4E11-A064-EAEE90735BE1}"/>
              </a:ext>
            </a:extLst>
          </p:cNvPr>
          <p:cNvSpPr txBox="1"/>
          <p:nvPr/>
        </p:nvSpPr>
        <p:spPr>
          <a:xfrm>
            <a:off x="116061" y="3795886"/>
            <a:ext cx="8911877" cy="1383136"/>
          </a:xfrm>
          <a:prstGeom prst="rect">
            <a:avLst/>
          </a:prstGeom>
          <a:noFill/>
        </p:spPr>
        <p:txBody>
          <a:bodyPr wrap="square" rtlCol="0">
            <a:spAutoFit/>
          </a:bodyPr>
          <a:lstStyle/>
          <a:p>
            <a:pPr marL="76200">
              <a:lnSpc>
                <a:spcPts val="1245"/>
              </a:lnSpc>
            </a:pPr>
            <a:r>
              <a:rPr lang="es-ES" sz="1400" spc="-10" dirty="0">
                <a:solidFill>
                  <a:schemeClr val="tx2"/>
                </a:solidFill>
                <a:effectLst/>
                <a:latin typeface="Arial MT"/>
                <a:ea typeface="Arial MT"/>
                <a:cs typeface="Arial MT"/>
              </a:rPr>
              <a:t>Conclusiones:</a:t>
            </a:r>
            <a:endParaRPr lang="es-ES" sz="1400" dirty="0">
              <a:solidFill>
                <a:schemeClr val="tx2"/>
              </a:solidFill>
              <a:effectLst/>
              <a:latin typeface="Arial MT"/>
              <a:ea typeface="Arial MT"/>
              <a:cs typeface="Arial MT"/>
            </a:endParaRPr>
          </a:p>
          <a:p>
            <a:pPr marL="76200" marR="74295" algn="just">
              <a:lnSpc>
                <a:spcPct val="110000"/>
              </a:lnSpc>
              <a:spcBef>
                <a:spcPts val="135"/>
              </a:spcBef>
              <a:spcAft>
                <a:spcPts val="0"/>
              </a:spcAft>
            </a:pPr>
            <a:r>
              <a:rPr lang="es-ES" sz="1070" dirty="0">
                <a:effectLst/>
                <a:latin typeface="Arial MT"/>
                <a:ea typeface="Arial MT"/>
                <a:cs typeface="Arial MT"/>
              </a:rPr>
              <a:t>1- El tiempo de permanencia del CPT disminuye en estadios clínicos avanzados</a:t>
            </a:r>
            <a:r>
              <a:rPr lang="es-ES" sz="1070" spc="-10" dirty="0">
                <a:effectLst/>
                <a:latin typeface="Arial MT"/>
                <a:ea typeface="Arial MT"/>
                <a:cs typeface="Arial MT"/>
              </a:rPr>
              <a:t> </a:t>
            </a:r>
            <a:r>
              <a:rPr lang="es-ES" sz="1070" dirty="0">
                <a:effectLst/>
                <a:latin typeface="Arial MT"/>
                <a:ea typeface="Arial MT"/>
                <a:cs typeface="Arial MT"/>
              </a:rPr>
              <a:t>y</a:t>
            </a:r>
            <a:r>
              <a:rPr lang="es-ES" sz="1070" spc="-10" dirty="0">
                <a:effectLst/>
                <a:latin typeface="Arial MT"/>
                <a:ea typeface="Arial MT"/>
                <a:cs typeface="Arial MT"/>
              </a:rPr>
              <a:t> </a:t>
            </a:r>
            <a:r>
              <a:rPr lang="es-ES" sz="1070" dirty="0">
                <a:effectLst/>
                <a:latin typeface="Arial MT"/>
                <a:ea typeface="Arial MT"/>
                <a:cs typeface="Arial MT"/>
              </a:rPr>
              <a:t>aumenta</a:t>
            </a:r>
            <a:r>
              <a:rPr lang="es-ES" sz="1070" spc="-10" dirty="0">
                <a:effectLst/>
                <a:latin typeface="Arial MT"/>
                <a:ea typeface="Arial MT"/>
                <a:cs typeface="Arial MT"/>
              </a:rPr>
              <a:t> </a:t>
            </a:r>
            <a:r>
              <a:rPr lang="es-ES" sz="1070" dirty="0">
                <a:effectLst/>
                <a:latin typeface="Arial MT"/>
                <a:ea typeface="Arial MT"/>
                <a:cs typeface="Arial MT"/>
              </a:rPr>
              <a:t>en</a:t>
            </a:r>
            <a:r>
              <a:rPr lang="es-ES" sz="1070" spc="-10" dirty="0">
                <a:effectLst/>
                <a:latin typeface="Arial MT"/>
                <a:ea typeface="Arial MT"/>
                <a:cs typeface="Arial MT"/>
              </a:rPr>
              <a:t> </a:t>
            </a:r>
            <a:r>
              <a:rPr lang="es-ES" sz="1070" dirty="0">
                <a:effectLst/>
                <a:latin typeface="Arial MT"/>
                <a:ea typeface="Arial MT"/>
                <a:cs typeface="Arial MT"/>
              </a:rPr>
              <a:t>patologías</a:t>
            </a:r>
            <a:r>
              <a:rPr lang="es-ES" sz="1070" spc="-10" dirty="0">
                <a:effectLst/>
                <a:latin typeface="Arial MT"/>
                <a:ea typeface="Arial MT"/>
                <a:cs typeface="Arial MT"/>
              </a:rPr>
              <a:t> </a:t>
            </a:r>
            <a:r>
              <a:rPr lang="es-ES" sz="1070" dirty="0">
                <a:effectLst/>
                <a:latin typeface="Arial MT"/>
                <a:ea typeface="Arial MT"/>
                <a:cs typeface="Arial MT"/>
              </a:rPr>
              <a:t>menos</a:t>
            </a:r>
            <a:r>
              <a:rPr lang="es-ES" sz="1070" spc="-10" dirty="0">
                <a:effectLst/>
                <a:latin typeface="Arial MT"/>
                <a:ea typeface="Arial MT"/>
                <a:cs typeface="Arial MT"/>
              </a:rPr>
              <a:t> </a:t>
            </a:r>
            <a:r>
              <a:rPr lang="es-ES" sz="1070" dirty="0">
                <a:effectLst/>
                <a:latin typeface="Arial MT"/>
                <a:ea typeface="Arial MT"/>
                <a:cs typeface="Arial MT"/>
              </a:rPr>
              <a:t>agresivas</a:t>
            </a:r>
            <a:r>
              <a:rPr lang="es-ES" sz="1070" spc="-10" dirty="0">
                <a:effectLst/>
                <a:latin typeface="Arial MT"/>
                <a:ea typeface="Arial MT"/>
                <a:cs typeface="Arial MT"/>
              </a:rPr>
              <a:t> </a:t>
            </a:r>
            <a:r>
              <a:rPr lang="es-ES" sz="1070" dirty="0">
                <a:effectLst/>
                <a:latin typeface="Arial MT"/>
                <a:ea typeface="Arial MT"/>
                <a:cs typeface="Arial MT"/>
              </a:rPr>
              <a:t>o</a:t>
            </a:r>
            <a:r>
              <a:rPr lang="es-ES" sz="1070" spc="-10" dirty="0">
                <a:effectLst/>
                <a:latin typeface="Arial MT"/>
                <a:ea typeface="Arial MT"/>
                <a:cs typeface="Arial MT"/>
              </a:rPr>
              <a:t> no oncológicas</a:t>
            </a:r>
            <a:r>
              <a:rPr lang="es-ES" sz="1070" dirty="0">
                <a:effectLst/>
                <a:latin typeface="Arial MT"/>
                <a:ea typeface="Arial MT"/>
                <a:cs typeface="Arial MT"/>
              </a:rPr>
              <a:t>.</a:t>
            </a:r>
            <a:r>
              <a:rPr lang="es-ES" sz="1070" spc="-10" dirty="0">
                <a:effectLst/>
                <a:latin typeface="Arial MT"/>
                <a:ea typeface="Arial MT"/>
                <a:cs typeface="Arial MT"/>
              </a:rPr>
              <a:t> </a:t>
            </a:r>
            <a:endParaRPr lang="es-ES" sz="1070" dirty="0">
              <a:effectLst/>
              <a:latin typeface="Arial MT"/>
              <a:ea typeface="Arial MT"/>
              <a:cs typeface="Arial MT"/>
            </a:endParaRPr>
          </a:p>
          <a:p>
            <a:pPr marL="76200" marR="74295" algn="just">
              <a:lnSpc>
                <a:spcPct val="110000"/>
              </a:lnSpc>
              <a:spcBef>
                <a:spcPts val="135"/>
              </a:spcBef>
              <a:spcAft>
                <a:spcPts val="0"/>
              </a:spcAft>
            </a:pPr>
            <a:r>
              <a:rPr lang="es-ES" sz="1070" spc="-10" dirty="0">
                <a:effectLst/>
                <a:latin typeface="Arial MT"/>
                <a:ea typeface="Arial MT"/>
                <a:cs typeface="Arial MT"/>
              </a:rPr>
              <a:t>2- La histología más frecuente en nuestra población estudiada es la de adenocarcinoma de pulmón seguida de carcinoma de mama.</a:t>
            </a:r>
            <a:endParaRPr lang="es-ES" sz="1070" dirty="0">
              <a:effectLst/>
              <a:latin typeface="Arial MT"/>
              <a:ea typeface="Arial MT"/>
              <a:cs typeface="Arial MT"/>
            </a:endParaRPr>
          </a:p>
          <a:p>
            <a:pPr marL="76200" marR="74295" algn="just">
              <a:lnSpc>
                <a:spcPct val="110000"/>
              </a:lnSpc>
              <a:spcBef>
                <a:spcPts val="135"/>
              </a:spcBef>
              <a:spcAft>
                <a:spcPts val="0"/>
              </a:spcAft>
            </a:pPr>
            <a:r>
              <a:rPr lang="es-ES" sz="1070" spc="-10" dirty="0">
                <a:effectLst/>
                <a:latin typeface="Arial MT"/>
                <a:ea typeface="Arial MT"/>
                <a:cs typeface="Arial MT"/>
              </a:rPr>
              <a:t>3- El principal motivo de fin del tratamiento es por exitus del paciente, y en un 28% de los casos se pudo retirar por ausencia de recidiva del derrame pleural; por lo que la supervivencia global del paciente constituye el principal determinante de la vida útil del dispositivo.</a:t>
            </a:r>
            <a:endParaRPr lang="es-ES" sz="1070" dirty="0">
              <a:effectLst/>
              <a:latin typeface="Arial MT"/>
              <a:ea typeface="Arial MT"/>
              <a:cs typeface="Arial MT"/>
            </a:endParaRPr>
          </a:p>
          <a:p>
            <a:pPr marL="76200" marR="74295" algn="just">
              <a:lnSpc>
                <a:spcPct val="110000"/>
              </a:lnSpc>
              <a:spcBef>
                <a:spcPts val="135"/>
              </a:spcBef>
              <a:spcAft>
                <a:spcPts val="0"/>
              </a:spcAft>
            </a:pPr>
            <a:r>
              <a:rPr lang="es-ES" sz="1070" spc="-10" dirty="0">
                <a:effectLst/>
                <a:latin typeface="Arial MT"/>
                <a:ea typeface="Arial MT"/>
                <a:cs typeface="Arial MT"/>
              </a:rPr>
              <a:t>4- Estos resultados son consistentes con los reportes previos de la literatura, que sitúan el tiempo</a:t>
            </a:r>
            <a:r>
              <a:rPr lang="es-ES" sz="1070" dirty="0">
                <a:latin typeface="Arial MT"/>
                <a:ea typeface="Arial MT"/>
                <a:cs typeface="Arial MT"/>
              </a:rPr>
              <a:t> </a:t>
            </a:r>
            <a:r>
              <a:rPr lang="es-ES" sz="1070" spc="-10" dirty="0">
                <a:effectLst/>
                <a:latin typeface="Arial MT"/>
                <a:ea typeface="Arial MT"/>
                <a:cs typeface="Arial MT"/>
              </a:rPr>
              <a:t>de permanencia medio entre 2 y 4 </a:t>
            </a:r>
          </a:p>
          <a:p>
            <a:pPr marL="76200" marR="74295" algn="just">
              <a:lnSpc>
                <a:spcPct val="110000"/>
              </a:lnSpc>
              <a:spcBef>
                <a:spcPts val="135"/>
              </a:spcBef>
              <a:spcAft>
                <a:spcPts val="0"/>
              </a:spcAft>
            </a:pPr>
            <a:r>
              <a:rPr lang="es-ES" sz="1070" spc="-10" dirty="0">
                <a:effectLst/>
                <a:latin typeface="Arial MT"/>
                <a:ea typeface="Arial MT"/>
                <a:cs typeface="Arial MT"/>
              </a:rPr>
              <a:t>meses, dependiendo del tipo y evolución de la enfermedad</a:t>
            </a:r>
            <a:r>
              <a:rPr lang="es-ES" sz="1070" dirty="0">
                <a:latin typeface="Arial MT"/>
                <a:ea typeface="Arial MT"/>
                <a:cs typeface="Arial MT"/>
              </a:rPr>
              <a:t> </a:t>
            </a:r>
            <a:r>
              <a:rPr lang="es-ES" sz="1070" spc="-10" dirty="0">
                <a:effectLst/>
                <a:latin typeface="Arial MT"/>
                <a:ea typeface="Arial MT"/>
                <a:cs typeface="Arial MT"/>
              </a:rPr>
              <a:t>pleural.</a:t>
            </a:r>
            <a:endParaRPr lang="es-ES" sz="1070" dirty="0">
              <a:effectLst/>
              <a:latin typeface="Arial MT"/>
              <a:ea typeface="Arial MT"/>
              <a:cs typeface="Arial MT"/>
            </a:endParaRPr>
          </a:p>
        </p:txBody>
      </p:sp>
      <p:sp>
        <p:nvSpPr>
          <p:cNvPr id="4" name="CuadroTexto 3">
            <a:extLst>
              <a:ext uri="{FF2B5EF4-FFF2-40B4-BE49-F238E27FC236}">
                <a16:creationId xmlns:a16="http://schemas.microsoft.com/office/drawing/2014/main" id="{0197345D-74B0-9FC5-A53A-66AA548808C3}"/>
              </a:ext>
            </a:extLst>
          </p:cNvPr>
          <p:cNvSpPr txBox="1"/>
          <p:nvPr/>
        </p:nvSpPr>
        <p:spPr>
          <a:xfrm>
            <a:off x="1545262" y="793036"/>
            <a:ext cx="7131193" cy="338554"/>
          </a:xfrm>
          <a:prstGeom prst="rect">
            <a:avLst/>
          </a:prstGeom>
          <a:noFill/>
        </p:spPr>
        <p:txBody>
          <a:bodyPr wrap="square" rtlCol="0">
            <a:spAutoFit/>
          </a:bodyPr>
          <a:lstStyle/>
          <a:p>
            <a:r>
              <a:rPr lang="es-ES" sz="800" i="1" spc="-10" dirty="0">
                <a:effectLst/>
                <a:latin typeface="Arial" panose="020B0604020202020204" pitchFamily="34" charset="0"/>
                <a:ea typeface="Arial MT"/>
                <a:cs typeface="Arial" panose="020B0604020202020204" pitchFamily="34" charset="0"/>
              </a:rPr>
              <a:t>J. Lancha Domínguez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 D. José Rodríguez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 N. Barba González</a:t>
            </a:r>
            <a:r>
              <a:rPr lang="es-ES" sz="800" i="1" spc="-10" baseline="30000" dirty="0">
                <a:effectLst/>
                <a:latin typeface="Arial" panose="020B0604020202020204" pitchFamily="34" charset="0"/>
                <a:ea typeface="Arial MT"/>
                <a:cs typeface="Arial" panose="020B0604020202020204" pitchFamily="34" charset="0"/>
              </a:rPr>
              <a:t>1</a:t>
            </a:r>
            <a:r>
              <a:rPr lang="es-ES" sz="800" i="1" spc="-10" dirty="0">
                <a:effectLst/>
                <a:latin typeface="Arial" panose="020B0604020202020204" pitchFamily="34" charset="0"/>
                <a:ea typeface="Arial MT"/>
                <a:cs typeface="Arial" panose="020B0604020202020204" pitchFamily="34" charset="0"/>
              </a:rPr>
              <a:t>.</a:t>
            </a:r>
            <a:endParaRPr lang="es-ES" sz="800" i="1" spc="-10" dirty="0">
              <a:latin typeface="Arial" panose="020B0604020202020204" pitchFamily="34" charset="0"/>
              <a:ea typeface="Arial MT"/>
              <a:cs typeface="Arial" panose="020B0604020202020204" pitchFamily="34" charset="0"/>
            </a:endParaRPr>
          </a:p>
          <a:p>
            <a:r>
              <a:rPr lang="es-ES" sz="800" i="1" spc="-10" dirty="0">
                <a:effectLst/>
                <a:latin typeface="Arial" panose="020B0604020202020204" pitchFamily="34" charset="0"/>
                <a:ea typeface="Arial MT"/>
                <a:cs typeface="Arial" panose="020B0604020202020204" pitchFamily="34" charset="0"/>
              </a:rPr>
              <a:t>1. Unidad de Endoscopia Respiratoria, Servicio de Neumología, Hospital Universitario Juan Ramón Jiménez de Huelva.</a:t>
            </a:r>
            <a:endParaRPr lang="es-ES" sz="800" i="1" dirty="0">
              <a:effectLst/>
              <a:latin typeface="Arial" panose="020B0604020202020204" pitchFamily="34" charset="0"/>
              <a:ea typeface="Arial MT"/>
              <a:cs typeface="Arial" panose="020B0604020202020204" pitchFamily="34" charset="0"/>
            </a:endParaRPr>
          </a:p>
        </p:txBody>
      </p:sp>
      <p:sp>
        <p:nvSpPr>
          <p:cNvPr id="6" name="CuadroTexto 5">
            <a:extLst>
              <a:ext uri="{FF2B5EF4-FFF2-40B4-BE49-F238E27FC236}">
                <a16:creationId xmlns:a16="http://schemas.microsoft.com/office/drawing/2014/main" id="{A12925EA-6DD0-B642-0CF0-A316E0CB4141}"/>
              </a:ext>
            </a:extLst>
          </p:cNvPr>
          <p:cNvSpPr txBox="1"/>
          <p:nvPr/>
        </p:nvSpPr>
        <p:spPr>
          <a:xfrm>
            <a:off x="1403648" y="72956"/>
            <a:ext cx="7272808" cy="707886"/>
          </a:xfrm>
          <a:prstGeom prst="rect">
            <a:avLst/>
          </a:prstGeom>
          <a:noFill/>
          <a:ln w="44450">
            <a:solidFill>
              <a:schemeClr val="accent1"/>
            </a:solidFill>
          </a:ln>
        </p:spPr>
        <p:txBody>
          <a:bodyPr wrap="square" rtlCol="0">
            <a:spAutoFit/>
          </a:bodyPr>
          <a:lstStyle/>
          <a:p>
            <a:pPr algn="ctr"/>
            <a:r>
              <a:rPr lang="es-ES" sz="2000" dirty="0">
                <a:solidFill>
                  <a:schemeClr val="accent1">
                    <a:lumMod val="50000"/>
                  </a:schemeClr>
                </a:solidFill>
              </a:rPr>
              <a:t>Catéter pleural tunelizado: experiencia clínica en el Hospital Juan Ramón Jiménez de Huelva</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176</TotalTime>
  <Words>368</Words>
  <Application>Microsoft Macintosh PowerPoint</Application>
  <PresentationFormat>Presentación en pantalla (16:9)</PresentationFormat>
  <Paragraphs>19</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Arial MT</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Microsoft Office User</cp:lastModifiedBy>
  <cp:revision>8</cp:revision>
  <dcterms:created xsi:type="dcterms:W3CDTF">2025-10-16T09:08:13Z</dcterms:created>
  <dcterms:modified xsi:type="dcterms:W3CDTF">2026-02-27T04:26:30Z</dcterms:modified>
</cp:coreProperties>
</file>