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</p:sldIdLst>
  <p:sldSz cx="9144000" cy="5143500" type="screen16x9"/>
  <p:notesSz cx="7559675" cy="10691813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7"/>
    <p:restoredTop sz="94699"/>
  </p:normalViewPr>
  <p:slideViewPr>
    <p:cSldViewPr snapToGrid="0">
      <p:cViewPr varScale="1">
        <p:scale>
          <a:sx n="153" d="100"/>
          <a:sy n="153" d="100"/>
        </p:scale>
        <p:origin x="46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E75CA6F3-5DAF-4B23-B2B2-E311FC640624}" type="slidenum">
              <a:t>‹Nº›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s-ES" sz="4400" b="0" strike="noStrike" spc="-1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s-ES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4C16A5A-93C2-4504-AA89-15B5835608A2}" type="slidenum">
              <a:t>‹Nº›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s-ES" sz="4400" b="0" strike="noStrike" spc="-1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E79AEC6E-C4C7-43E7-88EE-45019E922D14}" type="slidenum">
              <a:t>‹Nº›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s-ES" sz="4400" b="0" strike="noStrike" spc="-1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7F3E9D95-38A4-48CB-A03F-D148175A37A5}" type="slidenum">
              <a:t>‹Nº›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s-E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811D867D-E241-437A-BFE8-4D7FECA5040D}" type="slidenum">
              <a:t>‹Nº›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s-ES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9279BFE-77BB-4E8C-A1D3-C2D1B894B6D8}" type="slidenum">
              <a:t>‹Nº›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s-ES" sz="4400" b="0" strike="noStrike" spc="-1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5F98A40A-A677-4E44-88DA-EF2BC36D6922}" type="slidenum">
              <a:t>‹Nº›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s-ES" sz="4400" b="0" strike="noStrike" spc="-1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96E9877F-3725-4B85-9BC1-68758E8FEAC8}" type="slidenum">
              <a:t>‹Nº›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s-ES" sz="4400" b="0" strike="noStrike" spc="-1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2CFF4A02-D20E-4A17-AB16-1170A067D7B6}" type="slidenum">
              <a:t>‹Nº›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s-E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BFE69E0-9D52-40E5-B8A0-AD529D5AF5FF}" type="slidenum">
              <a:t>‹Nº›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s-ES" sz="4400" b="0" strike="noStrike" spc="-1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9FFA284F-33AF-4197-8A8B-232D9A7B665F}" type="slidenum">
              <a:t>‹Nº›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s-ES" sz="4400" b="0" strike="noStrike" spc="-1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9CA644B5-747C-4A82-BD18-0D5439E6FFC0}" type="slidenum">
              <a:t>‹Nº›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ftr" idx="1"/>
          </p:nvPr>
        </p:nvSpPr>
        <p:spPr>
          <a:xfrm>
            <a:off x="3124080" y="4767120"/>
            <a:ext cx="2894400" cy="272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algn="ctr">
              <a:lnSpc>
                <a:spcPct val="100000"/>
              </a:lnSpc>
              <a:buNone/>
              <a:defRPr lang="es-ES" sz="1400" b="0" strike="noStrike" spc="-1"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lang="es-ES" sz="1400" b="0" strike="noStrike" spc="-1">
                <a:latin typeface="Times New Roman"/>
              </a:rPr>
              <a:t>&lt;pie de página&gt;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sldNum" idx="2"/>
          </p:nvPr>
        </p:nvSpPr>
        <p:spPr>
          <a:xfrm>
            <a:off x="6553080" y="4767120"/>
            <a:ext cx="2132640" cy="272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algn="r">
              <a:lnSpc>
                <a:spcPct val="100000"/>
              </a:lnSpc>
              <a:buNone/>
              <a:defRPr lang="es-ES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45A97A0C-C47F-45DF-9326-472C664029E6}" type="slidenum">
              <a:rPr lang="es-ES" sz="1200" b="0" strike="noStrike" spc="-1">
                <a:solidFill>
                  <a:srgbClr val="8B8B8B"/>
                </a:solidFill>
                <a:latin typeface="Calibri"/>
              </a:rPr>
              <a:t>‹Nº›</a:t>
            </a:fld>
            <a:endParaRPr lang="es-ES" sz="12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457200" y="4767120"/>
            <a:ext cx="2132640" cy="272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>
              <a:defRPr lang="es-ES" sz="1400" b="0" strike="noStrike" spc="-1">
                <a:latin typeface="Times New Roman"/>
              </a:defRPr>
            </a:lvl1pPr>
          </a:lstStyle>
          <a:p>
            <a:r>
              <a:rPr lang="es-ES" sz="1400" b="0" strike="noStrike" spc="-1">
                <a:latin typeface="Times New Roman"/>
              </a:rPr>
              <a:t>&lt;fecha/hora&gt;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es-ES" sz="4400" b="0" strike="noStrike" spc="-1">
                <a:latin typeface="Arial"/>
              </a:rPr>
              <a:t>Pulse para editar el formato del texto de título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3200" b="0" strike="noStrike" spc="-1">
                <a:latin typeface="Arial"/>
              </a:rPr>
              <a:t>Pulse para editar el formato de texto del esquema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800" b="0" strike="noStrike" spc="-1">
                <a:latin typeface="Arial"/>
              </a:rPr>
              <a:t>Segundo nivel del esquema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400" b="0" strike="noStrike" spc="-1">
                <a:latin typeface="Arial"/>
              </a:rPr>
              <a:t>Tercer nivel del esquema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000" b="0" strike="noStrike" spc="-1">
                <a:latin typeface="Arial"/>
              </a:rPr>
              <a:t>Cuarto nivel del esquema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latin typeface="Arial"/>
              </a:rPr>
              <a:t>Quinto nivel del esquema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latin typeface="Arial"/>
              </a:rPr>
              <a:t>Sexto nivel del esquema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latin typeface="Arial"/>
              </a:rPr>
              <a:t>Séptimo nivel del esquema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ángulo 40"/>
          <p:cNvSpPr/>
          <p:nvPr/>
        </p:nvSpPr>
        <p:spPr>
          <a:xfrm>
            <a:off x="1216800" y="180000"/>
            <a:ext cx="7926480" cy="85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es-ES" sz="16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IMPACTO CLÍNICO DEL TRATAMIENTO ENDOSCÓPICO DEL ENFISEMA: RESULTADOS FUNCIONALES Y SINTOMÁTICOS EN LA VIDA REAL </a:t>
            </a:r>
            <a:endParaRPr lang="es-ES" sz="1600" b="0" strike="noStrike" spc="-1" dirty="0">
              <a:latin typeface="Arial"/>
            </a:endParaRPr>
          </a:p>
        </p:txBody>
      </p:sp>
      <p:sp>
        <p:nvSpPr>
          <p:cNvPr id="42" name="Rectángulo 41"/>
          <p:cNvSpPr/>
          <p:nvPr/>
        </p:nvSpPr>
        <p:spPr>
          <a:xfrm>
            <a:off x="127080" y="1925640"/>
            <a:ext cx="8820000" cy="1619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es-ES" sz="1200" b="1" i="1" u="sng" strike="noStrike" spc="-1" dirty="0">
                <a:solidFill>
                  <a:srgbClr val="000000"/>
                </a:solidFill>
                <a:uFillTx/>
                <a:latin typeface="Arial"/>
                <a:ea typeface="DejaVu Sans"/>
              </a:rPr>
              <a:t>Introducción </a:t>
            </a:r>
            <a:endParaRPr lang="es-ES" sz="12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es-E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s-ES" sz="11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El tratamiento endoscópico del enfisema mediante válvulas unidireccionales es una alternativa eficaz a la cirugía de reducción de volumen en pacientes seleccionados. Presentamos nuestra experiencia tras la puesta en marcha de un programa específico y analizamos los </a:t>
            </a:r>
            <a:r>
              <a:rPr lang="es-ES" sz="11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resultados clínicos y funcionales a 6 meses.</a:t>
            </a:r>
            <a:r>
              <a:rPr lang="es-ES" sz="11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lang="es-ES" sz="1100" b="0" strike="noStrike" spc="-1" dirty="0">
              <a:latin typeface="Arial"/>
            </a:endParaRPr>
          </a:p>
        </p:txBody>
      </p:sp>
      <p:sp>
        <p:nvSpPr>
          <p:cNvPr id="43" name="Rectángulo 42"/>
          <p:cNvSpPr/>
          <p:nvPr/>
        </p:nvSpPr>
        <p:spPr>
          <a:xfrm>
            <a:off x="217080" y="3420000"/>
            <a:ext cx="8640000" cy="1764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es-ES" sz="1050" b="1" u="sng" strike="noStrike" spc="-1">
                <a:solidFill>
                  <a:srgbClr val="000000"/>
                </a:solidFill>
                <a:uFillTx/>
                <a:latin typeface="Arial"/>
                <a:ea typeface="DejaVu Sans"/>
              </a:rPr>
              <a:t>Material y métodos </a:t>
            </a:r>
            <a:endParaRPr lang="es-ES" sz="105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es-ES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s-ES" sz="1000" b="0" strike="noStrike" spc="-1">
                <a:solidFill>
                  <a:srgbClr val="000000"/>
                </a:solidFill>
                <a:latin typeface="Arial"/>
                <a:ea typeface="DejaVu Sans"/>
              </a:rPr>
              <a:t>Estudio </a:t>
            </a:r>
            <a:r>
              <a:rPr lang="es-ES" sz="1000" b="0" u="sng" strike="noStrike" spc="-1">
                <a:solidFill>
                  <a:srgbClr val="000000"/>
                </a:solidFill>
                <a:uFillTx/>
                <a:latin typeface="Arial"/>
                <a:ea typeface="DejaVu Sans"/>
              </a:rPr>
              <a:t>observacional prospectivo</a:t>
            </a:r>
            <a:r>
              <a:rPr lang="es-ES" sz="1000" b="0" strike="noStrike" spc="-1">
                <a:solidFill>
                  <a:srgbClr val="000000"/>
                </a:solidFill>
                <a:latin typeface="Arial"/>
                <a:ea typeface="DejaVu Sans"/>
              </a:rPr>
              <a:t> en el que se recogen datos de los pacientes derivados a la consulta monográfica de nuestro hospital para valoración de RVE. Para cada paciente se registraron v</a:t>
            </a:r>
            <a:r>
              <a:rPr lang="es-ES" sz="1000" b="1" strike="noStrike" spc="-1">
                <a:solidFill>
                  <a:srgbClr val="000000"/>
                </a:solidFill>
                <a:latin typeface="Arial"/>
                <a:ea typeface="DejaVu Sans"/>
              </a:rPr>
              <a:t>ariables clínicas, funcionales (FEV1), sintomáticas (mMRC, CAT) y de seguridad</a:t>
            </a:r>
            <a:r>
              <a:rPr lang="es-ES" sz="1000" b="0" strike="noStrike" spc="-1">
                <a:solidFill>
                  <a:srgbClr val="000000"/>
                </a:solidFill>
                <a:latin typeface="Arial"/>
                <a:ea typeface="DejaVu Sans"/>
              </a:rPr>
              <a:t>. Se evaluó la magnitud del cambio y la proporción de pacientes que alcanzaron una </a:t>
            </a:r>
            <a:r>
              <a:rPr lang="es-ES" sz="1000" b="1" u="sng" strike="noStrike" spc="-1">
                <a:solidFill>
                  <a:srgbClr val="000000"/>
                </a:solidFill>
                <a:uFillTx/>
                <a:latin typeface="Arial"/>
                <a:ea typeface="DejaVu Sans"/>
              </a:rPr>
              <a:t>diferencia clínicamente importante (CID) </a:t>
            </a:r>
            <a:r>
              <a:rPr lang="es-ES" sz="1000" b="0" strike="noStrike" spc="-1">
                <a:solidFill>
                  <a:srgbClr val="000000"/>
                </a:solidFill>
                <a:latin typeface="Arial"/>
                <a:ea typeface="DejaVu Sans"/>
              </a:rPr>
              <a:t>para FEV1, mMRC y CAT.  </a:t>
            </a:r>
            <a:endParaRPr lang="es-ES" sz="1000" b="0" strike="noStrike" spc="-1">
              <a:latin typeface="Arial"/>
            </a:endParaRPr>
          </a:p>
        </p:txBody>
      </p:sp>
      <p:sp>
        <p:nvSpPr>
          <p:cNvPr id="44" name="Rectángulo 5"/>
          <p:cNvSpPr/>
          <p:nvPr/>
        </p:nvSpPr>
        <p:spPr>
          <a:xfrm>
            <a:off x="153540" y="1924110"/>
            <a:ext cx="8820000" cy="1295280"/>
          </a:xfrm>
          <a:prstGeom prst="rect">
            <a:avLst/>
          </a:prstGeom>
          <a:noFill/>
          <a:ln w="12700">
            <a:solidFill>
              <a:srgbClr val="223852"/>
            </a:solidFill>
            <a:prstDash val="dash"/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5" name="Rectángulo 1"/>
          <p:cNvSpPr/>
          <p:nvPr/>
        </p:nvSpPr>
        <p:spPr>
          <a:xfrm>
            <a:off x="180000" y="3420000"/>
            <a:ext cx="8820000" cy="1080000"/>
          </a:xfrm>
          <a:prstGeom prst="rect">
            <a:avLst/>
          </a:prstGeom>
          <a:noFill/>
          <a:ln w="12700">
            <a:solidFill>
              <a:srgbClr val="223852"/>
            </a:solidFill>
            <a:prstDash val="dash"/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52FA0B28-AA21-9CBA-6796-66F0FB67B077}"/>
              </a:ext>
            </a:extLst>
          </p:cNvPr>
          <p:cNvSpPr txBox="1"/>
          <p:nvPr/>
        </p:nvSpPr>
        <p:spPr>
          <a:xfrm>
            <a:off x="1338349" y="756633"/>
            <a:ext cx="593193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i="1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Casares Martín- Moreno, L</a:t>
            </a:r>
            <a:r>
              <a:rPr lang="es-ES" sz="800" i="1" baseline="300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1</a:t>
            </a:r>
            <a:r>
              <a:rPr lang="es-ES" sz="800" i="1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; </a:t>
            </a:r>
            <a:r>
              <a:rPr lang="es-ES" sz="800" i="1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Jiménez Antón</a:t>
            </a:r>
            <a:r>
              <a:rPr lang="es-ES" sz="800" i="1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, A</a:t>
            </a:r>
            <a:r>
              <a:rPr lang="es-ES" sz="800" i="1" baseline="300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2</a:t>
            </a:r>
            <a:r>
              <a:rPr lang="es-ES" sz="800" i="1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;</a:t>
            </a:r>
            <a:r>
              <a:rPr lang="es-ES" sz="800" dirty="0">
                <a:effectLst/>
                <a:latin typeface="Arial" panose="020B0604020202020204" pitchFamily="34" charset="0"/>
              </a:rPr>
              <a:t> Hoyas Sánchez</a:t>
            </a:r>
            <a:r>
              <a:rPr lang="es-ES" sz="800" i="1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, C</a:t>
            </a:r>
            <a:r>
              <a:rPr lang="es-ES" sz="800" i="1" baseline="300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,3</a:t>
            </a:r>
            <a:r>
              <a:rPr lang="es-ES" sz="800" i="1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;</a:t>
            </a:r>
            <a:r>
              <a:rPr lang="es-ES" sz="800" dirty="0">
                <a:effectLst/>
                <a:latin typeface="Arial" panose="020B0604020202020204" pitchFamily="34" charset="0"/>
              </a:rPr>
              <a:t> Almansa López</a:t>
            </a:r>
            <a:r>
              <a:rPr lang="es-ES" sz="800" i="1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, A</a:t>
            </a:r>
            <a:r>
              <a:rPr lang="es-ES" sz="800" i="1" baseline="300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,4</a:t>
            </a:r>
            <a:r>
              <a:rPr lang="es-ES" sz="800" i="1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;</a:t>
            </a:r>
            <a:r>
              <a:rPr lang="es-ES" sz="800" dirty="0">
                <a:effectLst/>
                <a:latin typeface="Arial" panose="020B0604020202020204" pitchFamily="34" charset="0"/>
              </a:rPr>
              <a:t> Caballero Vázquez</a:t>
            </a:r>
            <a:r>
              <a:rPr lang="es-ES" sz="800" i="1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, A</a:t>
            </a:r>
            <a:r>
              <a:rPr lang="es-ES" sz="800" i="1" baseline="300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,5</a:t>
            </a:r>
            <a:r>
              <a:rPr lang="es-ES" sz="800" i="1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;</a:t>
            </a:r>
            <a:r>
              <a:rPr lang="es-ES" sz="800" dirty="0">
                <a:effectLst/>
                <a:latin typeface="Arial" panose="020B0604020202020204" pitchFamily="34" charset="0"/>
              </a:rPr>
              <a:t> López López</a:t>
            </a:r>
            <a:r>
              <a:rPr lang="es-ES" sz="800" i="1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, L</a:t>
            </a:r>
            <a:r>
              <a:rPr lang="es-ES" sz="800" i="1" baseline="300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,6</a:t>
            </a:r>
            <a:r>
              <a:rPr lang="es-ES" sz="800" i="1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;</a:t>
            </a:r>
            <a:r>
              <a:rPr lang="es-ES" sz="800" dirty="0">
                <a:effectLst/>
                <a:latin typeface="Arial" panose="020B0604020202020204" pitchFamily="34" charset="0"/>
              </a:rPr>
              <a:t> Alcázar Navarrete</a:t>
            </a:r>
            <a:r>
              <a:rPr lang="es-ES" sz="800" i="1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, B</a:t>
            </a:r>
            <a:r>
              <a:rPr lang="es-ES" sz="800" i="1" baseline="300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,7</a:t>
            </a:r>
          </a:p>
          <a:p>
            <a:r>
              <a:rPr lang="es-ES" sz="800" i="1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lang="es-ES" sz="800" i="1" baseline="300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s-ES" sz="800" baseline="300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 </a:t>
            </a:r>
            <a:r>
              <a:rPr lang="es-ES" sz="8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Hospital Universitario Virgen de las Nieves. </a:t>
            </a:r>
            <a:r>
              <a:rPr lang="es-ES" sz="800" dirty="0" err="1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Ibs.GRANADA</a:t>
            </a:r>
            <a:r>
              <a:rPr lang="es-ES" sz="8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. Granada</a:t>
            </a:r>
          </a:p>
          <a:p>
            <a:pPr>
              <a:lnSpc>
                <a:spcPct val="150000"/>
              </a:lnSpc>
            </a:pPr>
            <a:r>
              <a:rPr lang="es-ES" sz="800" baseline="300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2</a:t>
            </a:r>
            <a:r>
              <a:rPr lang="es-ES" sz="800" baseline="300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s-ES" sz="8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Departamento de Medicina. Universidad de Granada. Granada</a:t>
            </a:r>
          </a:p>
          <a:p>
            <a:endParaRPr lang="es-ES" sz="9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endParaRPr lang="es-E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ángulo 45"/>
          <p:cNvSpPr/>
          <p:nvPr/>
        </p:nvSpPr>
        <p:spPr>
          <a:xfrm>
            <a:off x="1224720" y="0"/>
            <a:ext cx="7919280" cy="1456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es-ES" sz="1500" b="0" strike="noStrike" spc="-1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lang="es-ES" sz="15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es-ES" sz="15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s-ES" sz="1600" b="1" u="sng" strike="noStrike" spc="-1">
                <a:solidFill>
                  <a:srgbClr val="000000"/>
                </a:solidFill>
                <a:uFillTx/>
                <a:latin typeface="Arial"/>
                <a:ea typeface="DejaVu Sans"/>
              </a:rPr>
              <a:t>Resultados</a:t>
            </a:r>
            <a:endParaRPr lang="es-ES" sz="1600" b="0" strike="noStrike" spc="-1">
              <a:latin typeface="Arial"/>
            </a:endParaRPr>
          </a:p>
        </p:txBody>
      </p:sp>
      <p:sp>
        <p:nvSpPr>
          <p:cNvPr id="47" name="Rectángulo 46"/>
          <p:cNvSpPr/>
          <p:nvPr/>
        </p:nvSpPr>
        <p:spPr>
          <a:xfrm>
            <a:off x="5364000" y="2623680"/>
            <a:ext cx="3780000" cy="2520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es-ES" sz="1300" b="1" u="sng" strike="noStrike" spc="-1" dirty="0">
                <a:solidFill>
                  <a:srgbClr val="000000"/>
                </a:solidFill>
                <a:uFillTx/>
                <a:latin typeface="Arial"/>
                <a:ea typeface="DejaVu Sans"/>
              </a:rPr>
              <a:t>Conclusiones</a:t>
            </a:r>
            <a:r>
              <a:rPr lang="es-ES" sz="22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lang="es-ES" sz="22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es-ES" sz="1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s-ES" sz="12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La implementación de un programa de </a:t>
            </a:r>
            <a:r>
              <a:rPr lang="es-ES" sz="1200" b="0" u="sng" strike="noStrike" spc="-1" dirty="0">
                <a:solidFill>
                  <a:srgbClr val="000000"/>
                </a:solidFill>
                <a:uFillTx/>
                <a:latin typeface="Arial"/>
                <a:ea typeface="DejaVu Sans"/>
              </a:rPr>
              <a:t>tratamiento endoscópico</a:t>
            </a:r>
            <a:r>
              <a:rPr lang="es-ES" sz="12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del enfisema en nuestro centro ha permitido obtener mejoras relevantes en s</a:t>
            </a:r>
            <a:r>
              <a:rPr lang="es-ES" sz="12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íntomas, calidad de vida y función pulmonar. </a:t>
            </a:r>
            <a:r>
              <a:rPr lang="es-ES" sz="12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Más de la mitad de los pacientes alcanzaron CID en FEV1 y </a:t>
            </a:r>
            <a:r>
              <a:rPr lang="es-ES" sz="12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mMRC</a:t>
            </a:r>
            <a:r>
              <a:rPr lang="es-ES" sz="12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, y más del 80% en CAT, confirmando la </a:t>
            </a:r>
            <a:r>
              <a:rPr lang="es-ES" sz="12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efectividad</a:t>
            </a:r>
            <a:r>
              <a:rPr lang="es-ES" sz="12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del procedimiento. El perfil de seguridad fue aceptable y comparable a la literatura. </a:t>
            </a:r>
            <a:endParaRPr lang="es-ES" sz="1200" b="0" strike="noStrike" spc="-1" dirty="0">
              <a:latin typeface="Arial"/>
            </a:endParaRPr>
          </a:p>
        </p:txBody>
      </p:sp>
      <p:pic>
        <p:nvPicPr>
          <p:cNvPr id="48" name="Imagen 47"/>
          <p:cNvPicPr/>
          <p:nvPr/>
        </p:nvPicPr>
        <p:blipFill>
          <a:blip r:embed="rId2"/>
          <a:stretch/>
        </p:blipFill>
        <p:spPr>
          <a:xfrm>
            <a:off x="0" y="1857240"/>
            <a:ext cx="5339160" cy="3002760"/>
          </a:xfrm>
          <a:prstGeom prst="rect">
            <a:avLst/>
          </a:prstGeom>
          <a:ln w="0">
            <a:noFill/>
          </a:ln>
        </p:spPr>
      </p:pic>
      <p:sp>
        <p:nvSpPr>
          <p:cNvPr id="49" name="Rectángulo 48"/>
          <p:cNvSpPr/>
          <p:nvPr/>
        </p:nvSpPr>
        <p:spPr>
          <a:xfrm>
            <a:off x="360000" y="1260000"/>
            <a:ext cx="3779640" cy="1881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50" name="Imagen 49"/>
          <p:cNvPicPr/>
          <p:nvPr/>
        </p:nvPicPr>
        <p:blipFill>
          <a:blip r:embed="rId3"/>
          <a:srcRect t="25737" b="22325"/>
          <a:stretch/>
        </p:blipFill>
        <p:spPr>
          <a:xfrm rot="2400">
            <a:off x="191880" y="1262520"/>
            <a:ext cx="8230680" cy="719640"/>
          </a:xfrm>
          <a:prstGeom prst="rect">
            <a:avLst/>
          </a:prstGeom>
          <a:ln w="0">
            <a:noFill/>
          </a:ln>
        </p:spPr>
      </p:pic>
      <p:sp>
        <p:nvSpPr>
          <p:cNvPr id="51" name="Rectángulo 2"/>
          <p:cNvSpPr/>
          <p:nvPr/>
        </p:nvSpPr>
        <p:spPr>
          <a:xfrm>
            <a:off x="5364000" y="2700000"/>
            <a:ext cx="3636000" cy="2160000"/>
          </a:xfrm>
          <a:prstGeom prst="rect">
            <a:avLst/>
          </a:prstGeom>
          <a:noFill/>
          <a:ln w="12700">
            <a:solidFill>
              <a:srgbClr val="223852"/>
            </a:solidFill>
            <a:prstDash val="dash"/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289</TotalTime>
  <Words>281</Words>
  <Application>Microsoft Macintosh PowerPoint</Application>
  <PresentationFormat>Presentación en pantalla (16:9)</PresentationFormat>
  <Paragraphs>17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8" baseType="lpstr">
      <vt:lpstr>Arial</vt:lpstr>
      <vt:lpstr>Calibri</vt:lpstr>
      <vt:lpstr>Symbol</vt:lpstr>
      <vt:lpstr>Times New Roman</vt:lpstr>
      <vt:lpstr>Wingdings</vt:lpstr>
      <vt:lpstr>Office Theme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subject/>
  <dc:creator>CLARA</dc:creator>
  <dc:description/>
  <cp:lastModifiedBy>Laura Casares Martin Moreno</cp:lastModifiedBy>
  <cp:revision>6</cp:revision>
  <dcterms:created xsi:type="dcterms:W3CDTF">2025-10-16T09:08:13Z</dcterms:created>
  <dcterms:modified xsi:type="dcterms:W3CDTF">2026-03-02T18:11:29Z</dcterms:modified>
  <dc:language>es-ES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Presentación en pantalla (16:9)</vt:lpwstr>
  </property>
  <property fmtid="{D5CDD505-2E9C-101B-9397-08002B2CF9AE}" pid="3" name="Slides">
    <vt:i4>2</vt:i4>
  </property>
</Properties>
</file>