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1"/>
    <p:restoredTop sz="94653"/>
  </p:normalViewPr>
  <p:slideViewPr>
    <p:cSldViewPr snapToGrid="0">
      <p:cViewPr varScale="1">
        <p:scale>
          <a:sx n="151" d="100"/>
          <a:sy n="151" d="100"/>
        </p:scale>
        <p:origin x="62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r>
              <a:rPr lang="es-ES" sz="1800" b="0" strike="noStrike" spc="-1">
                <a:solidFill>
                  <a:srgbClr val="000000"/>
                </a:solidFill>
                <a:latin typeface="Calibri"/>
              </a:rPr>
              <a:t>Pulse para desplazar la diapositiva</a:t>
            </a: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s-ES" sz="2000" b="0" strike="noStrike" spc="-1">
                <a:latin typeface="Arial"/>
              </a:rPr>
              <a:t>Pulse para editar el formato de las notas</a:t>
            </a:r>
          </a:p>
        </p:txBody>
      </p:sp>
      <p:sp>
        <p:nvSpPr>
          <p:cNvPr id="43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s-ES" sz="1400" b="0" strike="noStrike" spc="-1">
                <a:latin typeface="Times New Roman"/>
              </a:rPr>
              <a:t>&lt;cabecera&gt;</a:t>
            </a:r>
          </a:p>
        </p:txBody>
      </p:sp>
      <p:sp>
        <p:nvSpPr>
          <p:cNvPr id="44" name="PlaceHolder 4"/>
          <p:cNvSpPr>
            <a:spLocks noGrp="1"/>
          </p:cNvSpPr>
          <p:nvPr>
            <p:ph type="dt" idx="4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algn="r">
              <a:buNone/>
              <a:defRPr lang="es-ES" sz="1400" b="0" strike="noStrike" spc="-1">
                <a:latin typeface="Times New Roman"/>
              </a:defRPr>
            </a:lvl1pPr>
          </a:lstStyle>
          <a:p>
            <a:pPr algn="r">
              <a:buNone/>
            </a:pPr>
            <a:r>
              <a:rPr lang="es-ES" sz="1400" b="0" strike="noStrike" spc="-1">
                <a:latin typeface="Times New Roman"/>
              </a:rPr>
              <a:t>&lt;fecha/hora&gt;</a:t>
            </a:r>
          </a:p>
        </p:txBody>
      </p:sp>
      <p:sp>
        <p:nvSpPr>
          <p:cNvPr id="45" name="PlaceHolder 5"/>
          <p:cNvSpPr>
            <a:spLocks noGrp="1"/>
          </p:cNvSpPr>
          <p:nvPr>
            <p:ph type="ftr" idx="5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>
              <a:defRPr lang="es-ES" sz="1400" b="0" strike="noStrike" spc="-1">
                <a:latin typeface="Times New Roman"/>
              </a:defRPr>
            </a:lvl1pPr>
          </a:lstStyle>
          <a:p>
            <a:r>
              <a:rPr lang="es-ES" sz="1400" b="0" strike="noStrike" spc="-1">
                <a:latin typeface="Times New Roman"/>
              </a:rPr>
              <a:t>&lt;pie de página&gt;</a:t>
            </a:r>
          </a:p>
        </p:txBody>
      </p:sp>
      <p:sp>
        <p:nvSpPr>
          <p:cNvPr id="46" name="PlaceHolder 6"/>
          <p:cNvSpPr>
            <a:spLocks noGrp="1"/>
          </p:cNvSpPr>
          <p:nvPr>
            <p:ph type="sldNum" idx="6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algn="r">
              <a:buNone/>
              <a:defRPr lang="es-ES" sz="1400" b="0" strike="noStrike" spc="-1">
                <a:latin typeface="Times New Roman"/>
              </a:defRPr>
            </a:lvl1pPr>
          </a:lstStyle>
          <a:p>
            <a:pPr algn="r">
              <a:buNone/>
            </a:pPr>
            <a:fld id="{1D2E5C07-0341-4DA1-961A-FAA66A744CDD}" type="slidenum">
              <a:rPr lang="es-ES" sz="1400" b="0" strike="noStrike" spc="-1">
                <a:latin typeface="Times New Roman"/>
              </a:rPr>
              <a:t>‹Nº›</a:t>
            </a:fld>
            <a:endParaRPr lang="es-ES" sz="14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endParaRPr lang="es-ES" sz="2000" b="0" strike="noStrike" spc="-1">
              <a:latin typeface="Arial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 type="sldNum" idx="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>
            <a:lvl1pPr algn="r">
              <a:lnSpc>
                <a:spcPct val="100000"/>
              </a:lnSpc>
              <a:buNone/>
              <a:defRPr lang="es-ES" sz="1200" b="0" strike="noStrike" spc="-1">
                <a:latin typeface="Times New Roman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6F832E2A-5A4D-453B-B442-591F44331A1A}" type="slidenum">
              <a:rPr lang="es-ES" sz="1200" b="0" strike="noStrike" spc="-1">
                <a:latin typeface="Times New Roman"/>
              </a:rPr>
              <a:t>1</a:t>
            </a:fld>
            <a:endParaRPr lang="es-ES" sz="12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D1C03F10-EED8-48D2-8C3C-4E45B867422D}" type="slidenum">
              <a:t>‹Nº›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s-ES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2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0F4134CE-B334-4D0A-8A62-CACDDC63EFD5}" type="slidenum">
              <a:t>‹Nº›</a:t>
            </a:fld>
            <a:endParaRPr/>
          </a:p>
        </p:txBody>
      </p:sp>
      <p:sp>
        <p:nvSpPr>
          <p:cNvPr id="3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060B3480-70BF-4E3F-8B39-D78BE818DDA8}" type="slidenum">
              <a:t>‹Nº›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2026B487-C464-4666-9003-15ADC10A888D}" type="slidenum">
              <a:t>‹Nº›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FB8D0E73-6A9A-4B20-9297-E2225B54CE57}" type="slidenum">
              <a:t>‹Nº›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s-ES" sz="32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A007CE0C-9F9D-4B65-B56E-242E1EFD37E7}" type="slidenum">
              <a:t>‹Nº›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9FE6112A-4548-4996-894F-AE3980393B5D}" type="slidenum">
              <a:t>‹Nº›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0789968D-4482-4A6C-AAEB-04E247A0279F}" type="slidenum">
              <a:t>‹Nº›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4BDA3CA0-8D91-4C98-BD39-3B050317A697}" type="slidenum">
              <a:t>‹Nº›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31C3726C-2129-4921-A615-0A9AEFF89BE2}" type="slidenum">
              <a:t>‹Nº›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250AD645-A0C9-40C0-8E41-F06148278392}" type="slidenum">
              <a:t>‹Nº›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C2999942-BEB1-42F7-B4AC-178A1415E738}" type="slidenum">
              <a:t>‹Nº›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dt" idx="1"/>
          </p:nvPr>
        </p:nvSpPr>
        <p:spPr>
          <a:xfrm>
            <a:off x="457200" y="4767120"/>
            <a:ext cx="2133360" cy="27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>
              <a:lnSpc>
                <a:spcPct val="100000"/>
              </a:lnSpc>
              <a:buNone/>
              <a:defRPr lang="es-ES" sz="1200" b="0" strike="noStrike" spc="-1">
                <a:solidFill>
                  <a:srgbClr val="8B8B8B"/>
                </a:solidFill>
                <a:latin typeface="Calibri"/>
              </a:defRPr>
            </a:lvl1pPr>
          </a:lstStyle>
          <a:p>
            <a:pPr>
              <a:lnSpc>
                <a:spcPct val="100000"/>
              </a:lnSpc>
              <a:buNone/>
            </a:pPr>
            <a:r>
              <a:rPr lang="es-ES" sz="1200" b="0" strike="noStrike" spc="-1">
                <a:solidFill>
                  <a:srgbClr val="8B8B8B"/>
                </a:solidFill>
                <a:latin typeface="Calibri"/>
              </a:rPr>
              <a:t>&lt;fecha/hora&gt;</a:t>
            </a:r>
            <a:endParaRPr lang="es-ES" sz="1200" b="0" strike="noStrike" spc="-1">
              <a:latin typeface="Times New Roman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ftr" idx="2"/>
          </p:nvPr>
        </p:nvSpPr>
        <p:spPr>
          <a:xfrm>
            <a:off x="3124080" y="4767120"/>
            <a:ext cx="2895120" cy="27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algn="ctr">
              <a:buNone/>
              <a:defRPr lang="es-ES" sz="1400" b="0" strike="noStrike" spc="-1">
                <a:latin typeface="Times New Roman"/>
              </a:defRPr>
            </a:lvl1pPr>
          </a:lstStyle>
          <a:p>
            <a:pPr algn="ctr">
              <a:buNone/>
            </a:pPr>
            <a:r>
              <a:rPr lang="es-ES" sz="1400" b="0" strike="noStrike" spc="-1">
                <a:latin typeface="Times New Roman"/>
              </a:rPr>
              <a:t>&lt;pie de página&gt;</a:t>
            </a:r>
          </a:p>
        </p:txBody>
      </p:sp>
      <p:sp>
        <p:nvSpPr>
          <p:cNvPr id="2" name="PlaceHolder 3"/>
          <p:cNvSpPr>
            <a:spLocks noGrp="1"/>
          </p:cNvSpPr>
          <p:nvPr>
            <p:ph type="sldNum" idx="3"/>
          </p:nvPr>
        </p:nvSpPr>
        <p:spPr>
          <a:xfrm>
            <a:off x="6553080" y="4767120"/>
            <a:ext cx="2133360" cy="27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buNone/>
              <a:defRPr lang="es-ES" sz="1200" b="0" strike="noStrike" spc="-1">
                <a:solidFill>
                  <a:srgbClr val="8B8B8B"/>
                </a:solidFill>
                <a:latin typeface="Calibri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C46037DE-DA8E-4607-8B69-2DF4E0DA35A8}" type="slidenum">
              <a:rPr lang="es-ES" sz="1200" b="0" strike="noStrike" spc="-1">
                <a:solidFill>
                  <a:srgbClr val="8B8B8B"/>
                </a:solidFill>
                <a:latin typeface="Calibri"/>
              </a:rPr>
              <a:t>‹Nº›</a:t>
            </a:fld>
            <a:endParaRPr lang="es-ES" sz="1200" b="0" strike="noStrike" spc="-1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r>
              <a:rPr lang="es-ES" sz="1800" b="0" strike="noStrike" spc="-1">
                <a:solidFill>
                  <a:srgbClr val="000000"/>
                </a:solidFill>
                <a:latin typeface="Calibri"/>
              </a:rPr>
              <a:t>Pulse para editar el formato del texto de título</a:t>
            </a: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3200" b="0" strike="noStrike" spc="-1">
                <a:solidFill>
                  <a:srgbClr val="000000"/>
                </a:solidFill>
                <a:latin typeface="Calibri"/>
              </a:rPr>
              <a:t>Pulse para editar el formato de texto del esquema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s-ES" sz="2400" b="0" strike="noStrike" spc="-1">
                <a:solidFill>
                  <a:srgbClr val="000000"/>
                </a:solidFill>
                <a:latin typeface="Calibri"/>
              </a:rPr>
              <a:t>Segundo nivel del esquema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000" b="0" strike="noStrike" spc="-1">
                <a:solidFill>
                  <a:srgbClr val="000000"/>
                </a:solidFill>
                <a:latin typeface="Calibri"/>
              </a:rPr>
              <a:t>Tercer nivel del esquema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s-ES" sz="2000" b="0" strike="noStrike" spc="-1">
                <a:solidFill>
                  <a:srgbClr val="000000"/>
                </a:solidFill>
                <a:latin typeface="Calibri"/>
              </a:rPr>
              <a:t>Cuarto nivel del esquema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000" b="0" strike="noStrike" spc="-1">
                <a:solidFill>
                  <a:srgbClr val="000000"/>
                </a:solidFill>
                <a:latin typeface="Calibri"/>
              </a:rPr>
              <a:t>Quinto nivel del esquema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000" b="0" strike="noStrike" spc="-1">
                <a:solidFill>
                  <a:srgbClr val="000000"/>
                </a:solidFill>
                <a:latin typeface="Calibri"/>
              </a:rPr>
              <a:t>Sexto nivel del esquema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000" b="0" strike="noStrike" spc="-1">
                <a:solidFill>
                  <a:srgbClr val="000000"/>
                </a:solidFill>
                <a:latin typeface="Calibri"/>
              </a:rPr>
              <a:t>Séptimo nivel del esquema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CuadroTexto 2"/>
          <p:cNvSpPr/>
          <p:nvPr/>
        </p:nvSpPr>
        <p:spPr>
          <a:xfrm>
            <a:off x="1295400" y="117000"/>
            <a:ext cx="7596600" cy="102959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s-ES" b="0" strike="noStrike" spc="-1" dirty="0">
                <a:solidFill>
                  <a:srgbClr val="000000"/>
                </a:solidFill>
                <a:latin typeface="Tahoma"/>
                <a:ea typeface="Tahoma"/>
              </a:rPr>
              <a:t>¿PUEDE LA ECOGRAFÍA PREVER EL CURSO HOSPITALARIO DE LA EPOC? EVIDENCIAS DESDE UN ESTUDIO PROSPECTIVO.</a:t>
            </a:r>
            <a:endParaRPr lang="es-ES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r>
              <a:rPr lang="es-ES" sz="1100" b="0" strike="noStrike" spc="-1" dirty="0">
                <a:solidFill>
                  <a:srgbClr val="000000"/>
                </a:solidFill>
                <a:latin typeface="Tahoma"/>
                <a:ea typeface="Tahoma"/>
              </a:rPr>
              <a:t>M. Gómez Mora, L. Casares-Martin Moreno, </a:t>
            </a:r>
            <a:r>
              <a:rPr lang="es-ES" sz="11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A. Almansa López, T. </a:t>
            </a:r>
            <a:r>
              <a:rPr lang="es-ES" sz="1100" b="0" i="0" u="none" strike="noStrike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Rodríguez, A</a:t>
            </a:r>
            <a:r>
              <a:rPr lang="es-ES" sz="11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. Menéndez Lobo,</a:t>
            </a:r>
            <a:r>
              <a:rPr lang="es-ES" sz="1100" b="0" strike="noStrike" spc="-1" dirty="0">
                <a:solidFill>
                  <a:srgbClr val="000000"/>
                </a:solidFill>
                <a:latin typeface="Tahoma"/>
                <a:ea typeface="Tahoma"/>
              </a:rPr>
              <a:t> B. Alcá</a:t>
            </a:r>
            <a:r>
              <a:rPr lang="es-ES" sz="1100" spc="-1" dirty="0">
                <a:solidFill>
                  <a:srgbClr val="000000"/>
                </a:solidFill>
                <a:latin typeface="Tahoma"/>
                <a:ea typeface="Tahoma"/>
              </a:rPr>
              <a:t>zar Navarrete.</a:t>
            </a:r>
          </a:p>
          <a:p>
            <a:pPr algn="ctr">
              <a:lnSpc>
                <a:spcPct val="100000"/>
              </a:lnSpc>
              <a:buNone/>
            </a:pPr>
            <a:r>
              <a:rPr lang="es-ES" sz="1400" b="0" strike="noStrike" spc="-1" dirty="0">
                <a:solidFill>
                  <a:srgbClr val="000000"/>
                </a:solidFill>
                <a:latin typeface="Tahoma"/>
                <a:ea typeface="Tahoma"/>
              </a:rPr>
              <a:t>Hospital Universitario Virgen de las Nieves</a:t>
            </a:r>
            <a:endParaRPr lang="es-ES" sz="1400" b="0" strike="noStrike" spc="-1" dirty="0">
              <a:latin typeface="Arial"/>
            </a:endParaRPr>
          </a:p>
        </p:txBody>
      </p:sp>
      <p:sp>
        <p:nvSpPr>
          <p:cNvPr id="48" name="CuadroTexto 3"/>
          <p:cNvSpPr/>
          <p:nvPr/>
        </p:nvSpPr>
        <p:spPr>
          <a:xfrm>
            <a:off x="199080" y="1333258"/>
            <a:ext cx="8548920" cy="1094040"/>
          </a:xfrm>
          <a:prstGeom prst="rect">
            <a:avLst/>
          </a:prstGeom>
          <a:solidFill>
            <a:srgbClr val="FFFFFF"/>
          </a:solidFill>
          <a:ln>
            <a:solidFill>
              <a:srgbClr val="4F81BD"/>
            </a:solidFill>
            <a:rou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s-ES" sz="1800" b="0" strike="noStrike" spc="-1" dirty="0">
                <a:solidFill>
                  <a:srgbClr val="000000"/>
                </a:solidFill>
                <a:latin typeface="Tahoma"/>
                <a:ea typeface="Tahoma"/>
              </a:rPr>
              <a:t>INTRODUCCIÓN</a:t>
            </a:r>
            <a:endParaRPr lang="es-ES" sz="18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  <a:buNone/>
            </a:pPr>
            <a:r>
              <a:rPr lang="es-ES" sz="1600" b="0" strike="noStrike" spc="-1" dirty="0">
                <a:solidFill>
                  <a:srgbClr val="000000"/>
                </a:solidFill>
                <a:latin typeface="Tahoma"/>
                <a:ea typeface="Tahoma"/>
              </a:rPr>
              <a:t>La ecografía clínica —tanto torácica como muscular— podría aportar información pronóstica, permitiendo identificar pacientes con mayor riesgo de estancia prolongada y reingreso precoz en la exacerbación aguda de la EPOC. </a:t>
            </a:r>
            <a:endParaRPr lang="es-ES" sz="1600" b="0" strike="noStrike" spc="-1" dirty="0">
              <a:latin typeface="Arial"/>
            </a:endParaRPr>
          </a:p>
        </p:txBody>
      </p:sp>
      <p:sp>
        <p:nvSpPr>
          <p:cNvPr id="49" name="CuadroTexto 5"/>
          <p:cNvSpPr/>
          <p:nvPr/>
        </p:nvSpPr>
        <p:spPr>
          <a:xfrm>
            <a:off x="199080" y="2613960"/>
            <a:ext cx="4955400" cy="2067480"/>
          </a:xfrm>
          <a:prstGeom prst="rect">
            <a:avLst/>
          </a:prstGeom>
          <a:solidFill>
            <a:srgbClr val="FFFFFF"/>
          </a:solidFill>
          <a:ln>
            <a:solidFill>
              <a:srgbClr val="4F81BD"/>
            </a:solidFill>
            <a:rou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s-ES" sz="1800" b="0" strike="noStrike" spc="-1" dirty="0">
                <a:solidFill>
                  <a:srgbClr val="000000"/>
                </a:solidFill>
                <a:latin typeface="Tahoma"/>
                <a:ea typeface="Tahoma"/>
              </a:rPr>
              <a:t>MATERIAL Y MÉTODOS</a:t>
            </a:r>
            <a:endParaRPr lang="es-ES" sz="1800" b="0" strike="noStrike" spc="-1" dirty="0">
              <a:latin typeface="Arial"/>
            </a:endParaRPr>
          </a:p>
          <a:p>
            <a:pPr marL="285840" indent="-285840" algn="just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es-ES" sz="1600" b="0" u="sng" strike="noStrike" spc="-1" dirty="0">
                <a:solidFill>
                  <a:srgbClr val="000000"/>
                </a:solidFill>
                <a:uFillTx/>
                <a:latin typeface="Tahoma"/>
                <a:ea typeface="Tahoma"/>
              </a:rPr>
              <a:t>Diseño</a:t>
            </a:r>
            <a:r>
              <a:rPr lang="es-ES" sz="1600" b="0" strike="noStrike" spc="-1" dirty="0">
                <a:solidFill>
                  <a:srgbClr val="000000"/>
                </a:solidFill>
                <a:latin typeface="Tahoma"/>
                <a:ea typeface="Tahoma"/>
              </a:rPr>
              <a:t>: Observacional prospectivo 160 pacientes. </a:t>
            </a:r>
            <a:endParaRPr lang="es-ES" sz="1600" b="0" strike="noStrike" spc="-1" dirty="0">
              <a:latin typeface="Arial"/>
            </a:endParaRPr>
          </a:p>
          <a:p>
            <a:pPr marL="285840" indent="-285840" algn="just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es-ES" sz="1600" b="0" u="sng" strike="noStrike" spc="-1" dirty="0">
                <a:solidFill>
                  <a:srgbClr val="000000"/>
                </a:solidFill>
                <a:uFillTx/>
                <a:latin typeface="Tahoma"/>
                <a:ea typeface="Tahoma"/>
              </a:rPr>
              <a:t>Variables</a:t>
            </a:r>
            <a:r>
              <a:rPr lang="es-ES" sz="1600" b="0" strike="noStrike" spc="-1" dirty="0">
                <a:solidFill>
                  <a:srgbClr val="000000"/>
                </a:solidFill>
                <a:latin typeface="Tahoma"/>
                <a:ea typeface="Tahoma"/>
              </a:rPr>
              <a:t>: clínicas, funcionales, analíticas y ecográficas. La ecografía torácica se analizó mediante LUSS, y la ecografía muscular mediante el grosor y área del cuádriceps (</a:t>
            </a:r>
            <a:r>
              <a:rPr lang="es-ES" sz="1600" b="0" strike="noStrike" spc="-1" dirty="0" err="1">
                <a:solidFill>
                  <a:srgbClr val="000000"/>
                </a:solidFill>
                <a:latin typeface="Tahoma"/>
                <a:ea typeface="Tahoma"/>
              </a:rPr>
              <a:t>QGrosor</a:t>
            </a:r>
            <a:r>
              <a:rPr lang="es-ES" sz="1600" b="0" strike="noStrike" spc="-1" dirty="0">
                <a:solidFill>
                  <a:srgbClr val="000000"/>
                </a:solidFill>
                <a:latin typeface="Tahoma"/>
                <a:ea typeface="Tahoma"/>
              </a:rPr>
              <a:t>, </a:t>
            </a:r>
            <a:r>
              <a:rPr lang="es-ES" sz="1600" b="0" strike="noStrike" spc="-1" dirty="0" err="1">
                <a:solidFill>
                  <a:srgbClr val="000000"/>
                </a:solidFill>
                <a:latin typeface="Tahoma"/>
                <a:ea typeface="Tahoma"/>
              </a:rPr>
              <a:t>QArea</a:t>
            </a:r>
            <a:r>
              <a:rPr lang="es-ES" sz="1600" b="0" strike="noStrike" spc="-1" dirty="0">
                <a:solidFill>
                  <a:srgbClr val="000000"/>
                </a:solidFill>
                <a:latin typeface="Tahoma"/>
                <a:ea typeface="Tahoma"/>
              </a:rPr>
              <a:t>), recto femoral y vasto medial. </a:t>
            </a:r>
            <a:endParaRPr lang="es-ES" sz="1600" b="0" strike="noStrike" spc="-1" dirty="0">
              <a:latin typeface="Arial"/>
            </a:endParaRPr>
          </a:p>
          <a:p>
            <a:pPr marL="285840" indent="-285840" algn="just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es-ES" sz="1600" b="0" u="sng" strike="noStrike" spc="-1" dirty="0" err="1">
                <a:solidFill>
                  <a:srgbClr val="000000"/>
                </a:solidFill>
                <a:uFillTx/>
                <a:latin typeface="Tahoma"/>
                <a:ea typeface="Tahoma"/>
              </a:rPr>
              <a:t>Endpoints</a:t>
            </a:r>
            <a:r>
              <a:rPr lang="es-ES" sz="1600" b="0" strike="noStrike" spc="-1" dirty="0">
                <a:solidFill>
                  <a:srgbClr val="000000"/>
                </a:solidFill>
                <a:latin typeface="Tahoma"/>
                <a:ea typeface="Tahoma"/>
              </a:rPr>
              <a:t>: días de ingreso y reingreso a 90 días.</a:t>
            </a:r>
            <a:endParaRPr lang="es-ES" sz="1600" b="0" strike="noStrike" spc="-1" dirty="0">
              <a:latin typeface="Arial"/>
            </a:endParaRPr>
          </a:p>
        </p:txBody>
      </p:sp>
      <p:pic>
        <p:nvPicPr>
          <p:cNvPr id="5" name="Imagen 4" descr="Interfaz de usuario gráfica, Diagrama, Aplicación&#10;&#10;Descripción generada automáticamente">
            <a:extLst>
              <a:ext uri="{FF2B5EF4-FFF2-40B4-BE49-F238E27FC236}">
                <a16:creationId xmlns:a16="http://schemas.microsoft.com/office/drawing/2014/main" id="{EE02F888-F7E9-3C9B-92C1-F8CF0980270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863" b="12706"/>
          <a:stretch/>
        </p:blipFill>
        <p:spPr>
          <a:xfrm>
            <a:off x="5334280" y="2613960"/>
            <a:ext cx="3489987" cy="206748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CuadroTexto 20"/>
          <p:cNvSpPr/>
          <p:nvPr/>
        </p:nvSpPr>
        <p:spPr>
          <a:xfrm>
            <a:off x="4522574" y="158257"/>
            <a:ext cx="4455466" cy="316864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s-ES" sz="1800" b="0" strike="noStrike" spc="-1" dirty="0">
                <a:solidFill>
                  <a:srgbClr val="000000"/>
                </a:solidFill>
                <a:latin typeface="Tahoma"/>
                <a:ea typeface="Tahoma"/>
              </a:rPr>
              <a:t>RESULTADOS</a:t>
            </a:r>
            <a:endParaRPr lang="es-ES" sz="1800" b="0" strike="noStrike" spc="-1" dirty="0">
              <a:latin typeface="Arial"/>
            </a:endParaRPr>
          </a:p>
          <a:p>
            <a:pPr indent="-216000" algn="just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es-ES" sz="1400" b="0" strike="noStrike" spc="-1" dirty="0">
                <a:solidFill>
                  <a:srgbClr val="000000"/>
                </a:solidFill>
                <a:latin typeface="Tahoma"/>
                <a:ea typeface="Tahoma"/>
              </a:rPr>
              <a:t>Estancia media: 8,6 ± 7,7 días. </a:t>
            </a:r>
            <a:endParaRPr lang="es-ES" sz="1400" b="0" strike="noStrike" spc="-1" dirty="0">
              <a:latin typeface="Arial"/>
            </a:endParaRPr>
          </a:p>
          <a:p>
            <a:pPr indent="-216000" algn="just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es-ES" sz="1400" b="0" strike="noStrike" spc="-1" dirty="0">
                <a:solidFill>
                  <a:srgbClr val="000000"/>
                </a:solidFill>
                <a:latin typeface="Tahoma"/>
                <a:ea typeface="Tahoma"/>
              </a:rPr>
              <a:t>Reingreso a 90 días: 25,3%. 48,4% con DECAF ≥ 2</a:t>
            </a:r>
            <a:endParaRPr lang="es-ES" sz="1400" b="0" strike="noStrike" spc="-1" dirty="0">
              <a:latin typeface="Arial"/>
            </a:endParaRPr>
          </a:p>
          <a:p>
            <a:pPr indent="-216000" algn="just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es-ES" sz="1400" b="0" strike="noStrike" spc="-1" dirty="0">
                <a:solidFill>
                  <a:srgbClr val="000000"/>
                </a:solidFill>
                <a:latin typeface="Tahoma"/>
                <a:ea typeface="Tahoma"/>
              </a:rPr>
              <a:t>Análisis multivariante</a:t>
            </a:r>
            <a:endParaRPr lang="es-ES" sz="1400" b="0" strike="noStrike" spc="-1" dirty="0">
              <a:latin typeface="Arial"/>
            </a:endParaRPr>
          </a:p>
          <a:p>
            <a:pPr indent="-216000" algn="just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es-ES" sz="1400" b="0" strike="noStrike" spc="-1" dirty="0" err="1">
                <a:solidFill>
                  <a:srgbClr val="000000"/>
                </a:solidFill>
                <a:latin typeface="Tahoma"/>
                <a:ea typeface="Tahoma"/>
              </a:rPr>
              <a:t>QArea</a:t>
            </a:r>
            <a:r>
              <a:rPr lang="es-ES" sz="1400" b="0" strike="noStrike" spc="-1" dirty="0">
                <a:solidFill>
                  <a:srgbClr val="000000"/>
                </a:solidFill>
                <a:latin typeface="Tahoma"/>
                <a:ea typeface="Tahoma"/>
              </a:rPr>
              <a:t> asociado a menor estancia hospitalaria </a:t>
            </a:r>
            <a:endParaRPr lang="es-ES" sz="14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  <a:buNone/>
            </a:pPr>
            <a:r>
              <a:rPr lang="es-ES" sz="1400" b="0" strike="noStrike" spc="-1" dirty="0">
                <a:solidFill>
                  <a:srgbClr val="000000"/>
                </a:solidFill>
                <a:latin typeface="Tahoma"/>
                <a:ea typeface="Tahoma"/>
              </a:rPr>
              <a:t>(</a:t>
            </a:r>
            <a:r>
              <a:rPr lang="el-GR" sz="1400" b="0" strike="noStrike" spc="-1" dirty="0">
                <a:solidFill>
                  <a:srgbClr val="000000"/>
                </a:solidFill>
                <a:latin typeface="Tahoma"/>
                <a:ea typeface="Tahoma"/>
              </a:rPr>
              <a:t>β = −2,125; </a:t>
            </a:r>
            <a:r>
              <a:rPr lang="es-ES" sz="1400" b="0" strike="noStrike" spc="-1" dirty="0">
                <a:solidFill>
                  <a:srgbClr val="000000"/>
                </a:solidFill>
                <a:latin typeface="Tahoma"/>
                <a:ea typeface="Tahoma"/>
              </a:rPr>
              <a:t>p = 0,035)</a:t>
            </a:r>
            <a:endParaRPr lang="es-ES" sz="1400" b="0" strike="noStrike" spc="-1" dirty="0">
              <a:latin typeface="Arial"/>
            </a:endParaRPr>
          </a:p>
          <a:p>
            <a:pPr indent="-216000" algn="just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es-ES" sz="1400" b="0" strike="noStrike" spc="-1" dirty="0">
                <a:solidFill>
                  <a:srgbClr val="000000"/>
                </a:solidFill>
                <a:latin typeface="Tahoma"/>
                <a:ea typeface="Tahoma"/>
              </a:rPr>
              <a:t>LUSS asociado a mayor estancia</a:t>
            </a:r>
            <a:endParaRPr lang="es-ES" sz="14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  <a:buNone/>
            </a:pPr>
            <a:r>
              <a:rPr lang="el-GR" sz="1400" b="0" strike="noStrike" spc="-1" dirty="0">
                <a:solidFill>
                  <a:srgbClr val="000000"/>
                </a:solidFill>
                <a:latin typeface="Tahoma"/>
                <a:ea typeface="Tahoma"/>
              </a:rPr>
              <a:t>β = 0,628; </a:t>
            </a:r>
            <a:r>
              <a:rPr lang="es-ES" sz="1400" b="0" strike="noStrike" spc="-1" dirty="0">
                <a:solidFill>
                  <a:srgbClr val="000000"/>
                </a:solidFill>
                <a:latin typeface="Tahoma"/>
                <a:ea typeface="Tahoma"/>
              </a:rPr>
              <a:t>p &lt; 0,001)</a:t>
            </a:r>
            <a:endParaRPr lang="es-ES" sz="14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  <a:buNone/>
            </a:pPr>
            <a:r>
              <a:rPr lang="es-ES" sz="1400" b="0" strike="noStrike" spc="-1" dirty="0">
                <a:solidFill>
                  <a:srgbClr val="000000"/>
                </a:solidFill>
                <a:latin typeface="Tahoma"/>
                <a:ea typeface="Tahoma"/>
              </a:rPr>
              <a:t>Mayor masa muscular y menor congestión pulmonar, menor duración del ingreso. </a:t>
            </a:r>
            <a:endParaRPr lang="es-ES" sz="14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  <a:buNone/>
            </a:pPr>
            <a:r>
              <a:rPr lang="es-ES" sz="1400" b="0" strike="noStrike" spc="-1" dirty="0">
                <a:solidFill>
                  <a:srgbClr val="000000"/>
                </a:solidFill>
                <a:latin typeface="Tahoma"/>
                <a:ea typeface="Tahoma"/>
              </a:rPr>
              <a:t>Reingreso a 90 días: Sin asociación significativa con variables ecográficas</a:t>
            </a:r>
            <a:endParaRPr lang="es-ES" sz="1400" b="0" strike="noStrike" spc="-1" dirty="0">
              <a:latin typeface="Arial"/>
            </a:endParaRPr>
          </a:p>
          <a:p>
            <a:pPr indent="-216000" algn="just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es-ES" sz="1400" b="0" strike="noStrike" spc="-1" dirty="0">
                <a:solidFill>
                  <a:srgbClr val="000000"/>
                </a:solidFill>
                <a:latin typeface="Tahoma"/>
                <a:ea typeface="Tahoma"/>
              </a:rPr>
              <a:t>AUC modelos: Clínico: 0,764 / Clínico + muscular: 0,802 / Clínico + muscular + LUSS: 0,820</a:t>
            </a:r>
            <a:endParaRPr lang="es-ES" sz="1400" b="0" strike="noStrike" spc="-1" dirty="0">
              <a:latin typeface="Arial"/>
            </a:endParaRPr>
          </a:p>
        </p:txBody>
      </p:sp>
      <p:sp>
        <p:nvSpPr>
          <p:cNvPr id="52" name="CuadroTexto 26"/>
          <p:cNvSpPr/>
          <p:nvPr/>
        </p:nvSpPr>
        <p:spPr>
          <a:xfrm>
            <a:off x="179640" y="3718080"/>
            <a:ext cx="7200360" cy="1217160"/>
          </a:xfrm>
          <a:prstGeom prst="rect">
            <a:avLst/>
          </a:prstGeom>
          <a:gradFill rotWithShape="0">
            <a:gsLst>
              <a:gs pos="0">
                <a:srgbClr val="BFD4FE"/>
              </a:gs>
              <a:gs pos="100000">
                <a:srgbClr val="E5EFFF"/>
              </a:gs>
            </a:gsLst>
            <a:lin ang="16200000"/>
          </a:gradFill>
          <a:ln>
            <a:solidFill>
              <a:srgbClr val="B4C7DC"/>
            </a:solidFill>
            <a:round/>
          </a:ln>
          <a:effectLst>
            <a:outerShdw blurRad="39960" dist="2016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s-ES" sz="1800" b="0" strike="noStrike" spc="-1" dirty="0">
                <a:solidFill>
                  <a:srgbClr val="000000"/>
                </a:solidFill>
                <a:latin typeface="Tahoma"/>
                <a:ea typeface="Tahoma"/>
              </a:rPr>
              <a:t>CONCLUSIONES</a:t>
            </a:r>
            <a:endParaRPr lang="es-ES" sz="1800" b="0" strike="noStrike" spc="-1" dirty="0">
              <a:latin typeface="Arial"/>
            </a:endParaRPr>
          </a:p>
          <a:p>
            <a:pPr marL="285840" indent="-285840" algn="just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es-ES" sz="1400" b="0" strike="noStrike" spc="-1" dirty="0">
                <a:solidFill>
                  <a:srgbClr val="000000"/>
                </a:solidFill>
                <a:latin typeface="Tahoma"/>
                <a:ea typeface="Tahoma"/>
              </a:rPr>
              <a:t>Una mayor masa muscular y un menor LUSS se relacionan con estancias más cortas.</a:t>
            </a:r>
            <a:endParaRPr lang="es-ES" sz="1400" b="0" strike="noStrike" spc="-1" dirty="0">
              <a:latin typeface="Arial"/>
            </a:endParaRPr>
          </a:p>
          <a:p>
            <a:pPr marL="285840" indent="-285840" algn="just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es-ES" sz="1400" b="0" strike="noStrike" spc="-1" dirty="0">
                <a:solidFill>
                  <a:srgbClr val="000000"/>
                </a:solidFill>
                <a:latin typeface="Tahoma"/>
                <a:ea typeface="Tahoma"/>
              </a:rPr>
              <a:t>Escasa capacidad predictiva para el reingreso a 90 días.</a:t>
            </a:r>
            <a:endParaRPr lang="es-ES" sz="1400" b="0" strike="noStrike" spc="-1" dirty="0">
              <a:latin typeface="Arial"/>
            </a:endParaRPr>
          </a:p>
          <a:p>
            <a:pPr marL="285840" indent="-285840" algn="just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es-ES" sz="1400" b="0" strike="noStrike" spc="-1" dirty="0">
                <a:solidFill>
                  <a:srgbClr val="000000"/>
                </a:solidFill>
                <a:latin typeface="Tahoma"/>
                <a:ea typeface="Tahoma"/>
              </a:rPr>
              <a:t>La ecografía clínica podría ser útil como herramienta pronóstica de estancia hospitalaria, aunque su valor para predecir reingresos es limitado.</a:t>
            </a:r>
            <a:endParaRPr lang="es-ES" sz="1400" b="0" strike="noStrike" spc="-1" dirty="0">
              <a:latin typeface="Arial"/>
            </a:endParaRPr>
          </a:p>
        </p:txBody>
      </p:sp>
      <p:pic>
        <p:nvPicPr>
          <p:cNvPr id="53" name="Imagen 4" descr="Gráfico, Gráfico de dispersión&#10;&#10;Descripción generada automáticamente"/>
          <p:cNvPicPr/>
          <p:nvPr/>
        </p:nvPicPr>
        <p:blipFill>
          <a:blip r:embed="rId2"/>
          <a:stretch/>
        </p:blipFill>
        <p:spPr>
          <a:xfrm>
            <a:off x="165960" y="1864080"/>
            <a:ext cx="4356614" cy="1736280"/>
          </a:xfrm>
          <a:prstGeom prst="rect">
            <a:avLst/>
          </a:prstGeom>
          <a:ln w="0">
            <a:noFill/>
          </a:ln>
        </p:spPr>
      </p:pic>
      <p:pic>
        <p:nvPicPr>
          <p:cNvPr id="54" name="Imagen 7" descr="Gráfico&#10;&#10;Descripción generada automáticamente"/>
          <p:cNvPicPr/>
          <p:nvPr/>
        </p:nvPicPr>
        <p:blipFill>
          <a:blip r:embed="rId3"/>
          <a:stretch/>
        </p:blipFill>
        <p:spPr>
          <a:xfrm>
            <a:off x="1227667" y="158257"/>
            <a:ext cx="3344333" cy="1662076"/>
          </a:xfrm>
          <a:prstGeom prst="rect">
            <a:avLst/>
          </a:prstGeom>
          <a:ln w="0">
            <a:noFill/>
          </a:ln>
        </p:spPr>
      </p:pic>
      <p:pic>
        <p:nvPicPr>
          <p:cNvPr id="55" name="Imagen 8" descr="Gráfico&#10;&#10;Descripción generada automáticamente"/>
          <p:cNvPicPr/>
          <p:nvPr/>
        </p:nvPicPr>
        <p:blipFill>
          <a:blip r:embed="rId4"/>
          <a:stretch/>
        </p:blipFill>
        <p:spPr>
          <a:xfrm>
            <a:off x="7380360" y="3400920"/>
            <a:ext cx="1741320" cy="173628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387</TotalTime>
  <Words>295</Words>
  <Application>Microsoft Macintosh PowerPoint</Application>
  <PresentationFormat>Presentación en pantalla (16:9)</PresentationFormat>
  <Paragraphs>25</Paragraphs>
  <Slides>2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10" baseType="lpstr">
      <vt:lpstr>Arial</vt:lpstr>
      <vt:lpstr>Arial</vt:lpstr>
      <vt:lpstr>Calibri</vt:lpstr>
      <vt:lpstr>Symbol</vt:lpstr>
      <vt:lpstr>Tahoma</vt:lpstr>
      <vt:lpstr>Times New Roman</vt:lpstr>
      <vt:lpstr>Wingdings</vt:lpstr>
      <vt:lpstr>Office Theme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subject/>
  <dc:creator>CLARA</dc:creator>
  <dc:description/>
  <cp:lastModifiedBy>Marta .</cp:lastModifiedBy>
  <cp:revision>15</cp:revision>
  <dcterms:created xsi:type="dcterms:W3CDTF">2025-10-16T09:08:13Z</dcterms:created>
  <dcterms:modified xsi:type="dcterms:W3CDTF">2026-02-28T12:15:00Z</dcterms:modified>
  <dc:language>es-ES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2</vt:i4>
  </property>
  <property fmtid="{D5CDD505-2E9C-101B-9397-08002B2CF9AE}" pid="3" name="PresentationFormat">
    <vt:lpwstr>Presentación en pantalla (16:9)</vt:lpwstr>
  </property>
  <property fmtid="{D5CDD505-2E9C-101B-9397-08002B2CF9AE}" pid="4" name="Slides">
    <vt:i4>6</vt:i4>
  </property>
</Properties>
</file>