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27C10-DCFF-44D0-82DE-594C73806823}" type="datetimeFigureOut">
              <a:rPr lang="es-ES" smtClean="0"/>
              <a:t>02/03/2026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DFE96-6001-4109-974D-43DC356441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21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8C63DB9-2903-900E-7F9D-DE660B657E2E}"/>
              </a:ext>
            </a:extLst>
          </p:cNvPr>
          <p:cNvSpPr txBox="1"/>
          <p:nvPr/>
        </p:nvSpPr>
        <p:spPr>
          <a:xfrm>
            <a:off x="1115616" y="123478"/>
            <a:ext cx="8028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RENTABILIDAD DIAGNÓSTICA DEL CRIOEBUS MEDIASTÍNICO: COMPARACIÓN ENTRE EXTRACCIÓN POR CANAL DE TRABAJO Y EXTRACCIÓN EN BLOQUE</a:t>
            </a:r>
            <a:endParaRPr lang="es-ES" dirty="0"/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3E6C00F-73DE-4950-609F-F3F59EFF1AFF}"/>
              </a:ext>
            </a:extLst>
          </p:cNvPr>
          <p:cNvSpPr txBox="1"/>
          <p:nvPr/>
        </p:nvSpPr>
        <p:spPr>
          <a:xfrm>
            <a:off x="1115616" y="771550"/>
            <a:ext cx="7416824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/>
              <a:t>Angel Carmona González, Isabel Castillo Rivillas, Sofia Hernández Gutiérrez, Julio Rodríguez Fernández, Eva Vázquez Gandullo, Cayo Javier García Polo, Aurelio Arnedillo Muñoz</a:t>
            </a:r>
          </a:p>
          <a:p>
            <a:endParaRPr lang="es-ES" sz="1000" dirty="0"/>
          </a:p>
          <a:p>
            <a:r>
              <a:rPr lang="es-ES" sz="1000" dirty="0"/>
              <a:t>Hospital Universitario Puerta del Mar, Cádiz, España</a:t>
            </a:r>
          </a:p>
          <a:p>
            <a:endParaRPr lang="es-ES" sz="1050" dirty="0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689B95FF-6072-5939-8CB0-BD94A5BC62A5}"/>
              </a:ext>
            </a:extLst>
          </p:cNvPr>
          <p:cNvSpPr/>
          <p:nvPr/>
        </p:nvSpPr>
        <p:spPr>
          <a:xfrm>
            <a:off x="0" y="1491630"/>
            <a:ext cx="9144000" cy="20325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INTRODUCCIÓN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1D4BFC98-BF33-4A0D-7DF2-CAB229F9EB94}"/>
              </a:ext>
            </a:extLst>
          </p:cNvPr>
          <p:cNvSpPr/>
          <p:nvPr/>
        </p:nvSpPr>
        <p:spPr>
          <a:xfrm>
            <a:off x="0" y="1767516"/>
            <a:ext cx="9144000" cy="56329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schemeClr val="tx1"/>
                </a:solidFill>
              </a:rPr>
              <a:t>El crioEBUS </a:t>
            </a:r>
            <a:r>
              <a:rPr lang="es-ES" sz="1100" dirty="0">
                <a:solidFill>
                  <a:schemeClr val="tx1"/>
                </a:solidFill>
              </a:rPr>
              <a:t>ofrece un mayor rendimiento diagnóstico y permite obtener muestras de mayor tamaño en comparación con EBUS-TBNA convencional, facilitando estudios moleculares y subtipificación. </a:t>
            </a:r>
            <a:r>
              <a:rPr lang="es-ES" sz="1100" b="1" dirty="0">
                <a:solidFill>
                  <a:schemeClr val="tx1"/>
                </a:solidFill>
              </a:rPr>
              <a:t>La extracción de la muestra adherida a la criosonda del broncoscopio (“en bloque”) es la técnica más reportada</a:t>
            </a:r>
            <a:r>
              <a:rPr lang="es-ES" sz="1100" dirty="0">
                <a:solidFill>
                  <a:schemeClr val="tx1"/>
                </a:solidFill>
              </a:rPr>
              <a:t>, sin embargo, </a:t>
            </a:r>
            <a:r>
              <a:rPr lang="es-ES" sz="1100" b="1" dirty="0">
                <a:solidFill>
                  <a:schemeClr val="tx1"/>
                </a:solidFill>
              </a:rPr>
              <a:t>también es posible realizarla a través del canal de trabajo del broncoscopio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A7123F1-5E82-743F-0109-0B60C7861AD5}"/>
              </a:ext>
            </a:extLst>
          </p:cNvPr>
          <p:cNvSpPr/>
          <p:nvPr/>
        </p:nvSpPr>
        <p:spPr>
          <a:xfrm>
            <a:off x="3298" y="2741328"/>
            <a:ext cx="9144000" cy="5632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Se realizó un estudio observacional, descriptivo y retrospectivo en pacientes sometidos a criobiopsia mediastínica guiada por EBUS mediante extracción por canal de trabajo (CrioCT) o en bloque. </a:t>
            </a:r>
            <a:r>
              <a:rPr lang="es-ES" sz="1100" b="1" dirty="0">
                <a:solidFill>
                  <a:schemeClr val="tx1"/>
                </a:solidFill>
              </a:rPr>
              <a:t>Se recopilaron datos demográficos, comorbilidades, estación biopsiada y variables clínicas y anatomopatológicas</a:t>
            </a:r>
            <a:br>
              <a:rPr lang="es-ES" sz="1100" dirty="0">
                <a:solidFill>
                  <a:schemeClr val="tx1"/>
                </a:solidFill>
              </a:rPr>
            </a:br>
            <a:endParaRPr lang="es-ES" sz="1100" dirty="0">
              <a:solidFill>
                <a:schemeClr val="tx1"/>
              </a:solidFill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58689644-530B-172A-25CB-EAF1345A0ACF}"/>
              </a:ext>
            </a:extLst>
          </p:cNvPr>
          <p:cNvSpPr/>
          <p:nvPr/>
        </p:nvSpPr>
        <p:spPr>
          <a:xfrm>
            <a:off x="3298" y="2449369"/>
            <a:ext cx="9144000" cy="20325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MATERIAL Y METODOS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68542F8D-F8AF-709B-15F4-5D413819492A}"/>
              </a:ext>
            </a:extLst>
          </p:cNvPr>
          <p:cNvSpPr/>
          <p:nvPr/>
        </p:nvSpPr>
        <p:spPr>
          <a:xfrm>
            <a:off x="0" y="3393326"/>
            <a:ext cx="9144000" cy="20325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RESULTADOS</a:t>
            </a: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7639BF1E-C1C2-F235-CAF9-1A5DB8506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835770"/>
              </p:ext>
            </p:extLst>
          </p:nvPr>
        </p:nvGraphicFramePr>
        <p:xfrm>
          <a:off x="114463" y="3625397"/>
          <a:ext cx="8388424" cy="149110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32047">
                  <a:extLst>
                    <a:ext uri="{9D8B030D-6E8A-4147-A177-3AD203B41FA5}">
                      <a16:colId xmlns:a16="http://schemas.microsoft.com/office/drawing/2014/main" val="863163656"/>
                    </a:ext>
                  </a:extLst>
                </a:gridCol>
                <a:gridCol w="932047">
                  <a:extLst>
                    <a:ext uri="{9D8B030D-6E8A-4147-A177-3AD203B41FA5}">
                      <a16:colId xmlns:a16="http://schemas.microsoft.com/office/drawing/2014/main" val="676590202"/>
                    </a:ext>
                  </a:extLst>
                </a:gridCol>
                <a:gridCol w="932047">
                  <a:extLst>
                    <a:ext uri="{9D8B030D-6E8A-4147-A177-3AD203B41FA5}">
                      <a16:colId xmlns:a16="http://schemas.microsoft.com/office/drawing/2014/main" val="3222897010"/>
                    </a:ext>
                  </a:extLst>
                </a:gridCol>
                <a:gridCol w="1061556">
                  <a:extLst>
                    <a:ext uri="{9D8B030D-6E8A-4147-A177-3AD203B41FA5}">
                      <a16:colId xmlns:a16="http://schemas.microsoft.com/office/drawing/2014/main" val="3777675661"/>
                    </a:ext>
                  </a:extLst>
                </a:gridCol>
                <a:gridCol w="920304">
                  <a:extLst>
                    <a:ext uri="{9D8B030D-6E8A-4147-A177-3AD203B41FA5}">
                      <a16:colId xmlns:a16="http://schemas.microsoft.com/office/drawing/2014/main" val="3952612022"/>
                    </a:ext>
                  </a:extLst>
                </a:gridCol>
                <a:gridCol w="814282">
                  <a:extLst>
                    <a:ext uri="{9D8B030D-6E8A-4147-A177-3AD203B41FA5}">
                      <a16:colId xmlns:a16="http://schemas.microsoft.com/office/drawing/2014/main" val="1561155494"/>
                    </a:ext>
                  </a:extLst>
                </a:gridCol>
                <a:gridCol w="932047">
                  <a:extLst>
                    <a:ext uri="{9D8B030D-6E8A-4147-A177-3AD203B41FA5}">
                      <a16:colId xmlns:a16="http://schemas.microsoft.com/office/drawing/2014/main" val="1179715457"/>
                    </a:ext>
                  </a:extLst>
                </a:gridCol>
                <a:gridCol w="1072005">
                  <a:extLst>
                    <a:ext uri="{9D8B030D-6E8A-4147-A177-3AD203B41FA5}">
                      <a16:colId xmlns:a16="http://schemas.microsoft.com/office/drawing/2014/main" val="361506490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3319532709"/>
                    </a:ext>
                  </a:extLst>
                </a:gridCol>
              </a:tblGrid>
              <a:tr h="729108">
                <a:tc>
                  <a:txBody>
                    <a:bodyPr/>
                    <a:lstStyle/>
                    <a:p>
                      <a:r>
                        <a:rPr lang="es-ES" sz="1100" dirty="0"/>
                        <a:t>Técnica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Sexo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Antecedentes neoplásicos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Enf. Reumáticas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EPID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AOS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Estaciones mas biopsiadas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Edad media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920457"/>
                  </a:ext>
                </a:extLst>
              </a:tr>
              <a:tr h="729108">
                <a:tc>
                  <a:txBody>
                    <a:bodyPr/>
                    <a:lstStyle/>
                    <a:p>
                      <a:r>
                        <a:rPr lang="es-ES" sz="1100" dirty="0"/>
                        <a:t>-49 (50%) Crio-CT</a:t>
                      </a:r>
                    </a:p>
                    <a:p>
                      <a:r>
                        <a:rPr lang="es-ES" sz="1100" dirty="0"/>
                        <a:t>-49 (50%) en bloque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-67,3% </a:t>
                      </a:r>
                    </a:p>
                    <a:p>
                      <a:r>
                        <a:rPr lang="es-ES" sz="1100" dirty="0"/>
                        <a:t>-32,7%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-21,4% Fuma</a:t>
                      </a:r>
                    </a:p>
                    <a:p>
                      <a:r>
                        <a:rPr lang="es-ES" sz="1100" dirty="0"/>
                        <a:t>-49% Exf</a:t>
                      </a:r>
                    </a:p>
                    <a:p>
                      <a:r>
                        <a:rPr lang="es-ES" sz="1100" dirty="0"/>
                        <a:t>-26,5% Nunca fuma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30,9%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8,1%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4,1%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4,9%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-4R (6,5%)</a:t>
                      </a:r>
                    </a:p>
                    <a:p>
                      <a:r>
                        <a:rPr lang="es-ES" sz="1100" dirty="0"/>
                        <a:t>-7 (87%)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63,7±11,2 </a:t>
                      </a:r>
                      <a:endParaRPr lang="es-E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541815"/>
                  </a:ext>
                </a:extLst>
              </a:tr>
            </a:tbl>
          </a:graphicData>
        </a:graphic>
      </p:graphicFrame>
      <p:pic>
        <p:nvPicPr>
          <p:cNvPr id="1026" name="Picture 2" descr="Ecobrocoscopia EBUS-TBNA - Neumologo Gonzalo Ugarte">
            <a:extLst>
              <a:ext uri="{FF2B5EF4-FFF2-40B4-BE49-F238E27FC236}">
                <a16:creationId xmlns:a16="http://schemas.microsoft.com/office/drawing/2014/main" id="{3F0E3CF5-55D8-9E90-29FA-00213F762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47713"/>
            <a:ext cx="553244" cy="41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uáles son las diferencias entre el sexo biológico, gonadal, fenotípico? |  Veryleer">
            <a:extLst>
              <a:ext uri="{FF2B5EF4-FFF2-40B4-BE49-F238E27FC236}">
                <a16:creationId xmlns:a16="http://schemas.microsoft.com/office/drawing/2014/main" id="{B50E3128-3C73-4FB3-3468-E853C42B1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117" y="3874665"/>
            <a:ext cx="616199" cy="36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arón - Wikipedia, la enciclopedia libre">
            <a:extLst>
              <a:ext uri="{FF2B5EF4-FFF2-40B4-BE49-F238E27FC236}">
                <a16:creationId xmlns:a16="http://schemas.microsoft.com/office/drawing/2014/main" id="{80DC463F-E316-D708-7B74-EE637B937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066" y="4367137"/>
            <a:ext cx="203250" cy="20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embra - Iconos gratis de formas y simbolos">
            <a:extLst>
              <a:ext uri="{FF2B5EF4-FFF2-40B4-BE49-F238E27FC236}">
                <a16:creationId xmlns:a16="http://schemas.microsoft.com/office/drawing/2014/main" id="{8FBE9612-B964-DABD-FCCA-80A4B71C2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066" y="4570387"/>
            <a:ext cx="203250" cy="20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abaquismo - Healthy-Heart.org">
            <a:extLst>
              <a:ext uri="{FF2B5EF4-FFF2-40B4-BE49-F238E27FC236}">
                <a16:creationId xmlns:a16="http://schemas.microsoft.com/office/drawing/2014/main" id="{1698D898-C874-386F-9071-3F0016D7D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895937"/>
            <a:ext cx="543670" cy="36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eoplasia: tipos, síntomas, causas y tratamiento">
            <a:extLst>
              <a:ext uri="{FF2B5EF4-FFF2-40B4-BE49-F238E27FC236}">
                <a16:creationId xmlns:a16="http://schemas.microsoft.com/office/drawing/2014/main" id="{7199FFF0-FC17-5676-4164-6700D1BC0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419" y="4021398"/>
            <a:ext cx="490781" cy="257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Qué son las enfermedades reumáticas? – Neurosaludmunay">
            <a:extLst>
              <a:ext uri="{FF2B5EF4-FFF2-40B4-BE49-F238E27FC236}">
                <a16:creationId xmlns:a16="http://schemas.microsoft.com/office/drawing/2014/main" id="{AD7903AF-99C1-515A-6679-508006AF8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847" y="4000778"/>
            <a:ext cx="697434" cy="29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EPID | Avances en fibrosis pulmonar | Avances en Fibrosis Pulmonar">
            <a:extLst>
              <a:ext uri="{FF2B5EF4-FFF2-40B4-BE49-F238E27FC236}">
                <a16:creationId xmlns:a16="http://schemas.microsoft.com/office/drawing/2014/main" id="{C5912F38-181B-D194-C064-F2A22E6A2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613" y="3874665"/>
            <a:ext cx="414933" cy="41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resión positiva en las vías respiratorias - Wikipedia, la enciclopedia  libre">
            <a:extLst>
              <a:ext uri="{FF2B5EF4-FFF2-40B4-BE49-F238E27FC236}">
                <a16:creationId xmlns:a16="http://schemas.microsoft.com/office/drawing/2014/main" id="{765867A5-738F-B97B-ED6A-5418484E8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521" y="3863506"/>
            <a:ext cx="499107" cy="41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Principales estaciones ganglionares en el mediastino en relación al... |  Download Scientific Diagram">
            <a:extLst>
              <a:ext uri="{FF2B5EF4-FFF2-40B4-BE49-F238E27FC236}">
                <a16:creationId xmlns:a16="http://schemas.microsoft.com/office/drawing/2014/main" id="{05591CF6-FEC2-4F0B-32E9-A84937AA9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998569"/>
            <a:ext cx="301109" cy="30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Media aritmética estadística símbolo muestra media y covarianza,  distribución normal, ángulo, texto, monocromo png | PNGWing">
            <a:extLst>
              <a:ext uri="{FF2B5EF4-FFF2-40B4-BE49-F238E27FC236}">
                <a16:creationId xmlns:a16="http://schemas.microsoft.com/office/drawing/2014/main" id="{BAAF79C5-A031-5387-4475-29ED20F48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681" y="3998569"/>
            <a:ext cx="276765" cy="28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2950EE28-43FC-E031-A8C9-722A9B1CD3BC}"/>
              </a:ext>
            </a:extLst>
          </p:cNvPr>
          <p:cNvSpPr/>
          <p:nvPr/>
        </p:nvSpPr>
        <p:spPr>
          <a:xfrm>
            <a:off x="-32775" y="4252024"/>
            <a:ext cx="9144000" cy="20325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CONCLUSIONES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90FE9EC-6969-F8D8-DFDE-4360E8AC0D52}"/>
              </a:ext>
            </a:extLst>
          </p:cNvPr>
          <p:cNvSpPr/>
          <p:nvPr/>
        </p:nvSpPr>
        <p:spPr>
          <a:xfrm>
            <a:off x="27058" y="4514630"/>
            <a:ext cx="8418855" cy="62887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La criobiopsia mediastínica guiada por EBUS mediante extracción por canal de trabajo </a:t>
            </a:r>
            <a:r>
              <a:rPr lang="es-ES" sz="1100" b="1" dirty="0">
                <a:solidFill>
                  <a:schemeClr val="tx1"/>
                </a:solidFill>
              </a:rPr>
              <a:t>mostró una rentabilidad diagnóstica de forma generalizada y en enfermedad granulomatosa superior a la técnica en bloque.</a:t>
            </a:r>
          </a:p>
          <a:p>
            <a:pPr algn="ctr"/>
            <a:endParaRPr lang="es-ES" dirty="0"/>
          </a:p>
        </p:txBody>
      </p:sp>
      <p:pic>
        <p:nvPicPr>
          <p:cNvPr id="18" name="Google Shape;86;p13" descr="image.png">
            <a:extLst>
              <a:ext uri="{FF2B5EF4-FFF2-40B4-BE49-F238E27FC236}">
                <a16:creationId xmlns:a16="http://schemas.microsoft.com/office/drawing/2014/main" id="{98F0671C-7122-1B87-29B8-E4BBC901BA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87624" y="530674"/>
            <a:ext cx="2038350" cy="2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95;p13">
            <a:extLst>
              <a:ext uri="{FF2B5EF4-FFF2-40B4-BE49-F238E27FC236}">
                <a16:creationId xmlns:a16="http://schemas.microsoft.com/office/drawing/2014/main" id="{F9A0FE8E-A213-744A-A04D-7AAC1DBF9B1F}"/>
              </a:ext>
            </a:extLst>
          </p:cNvPr>
          <p:cNvSpPr txBox="1"/>
          <p:nvPr/>
        </p:nvSpPr>
        <p:spPr>
          <a:xfrm>
            <a:off x="3131840" y="530674"/>
            <a:ext cx="627697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76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546E7A"/>
                </a:solidFill>
                <a:latin typeface="Lato Light"/>
                <a:ea typeface="Lato Light"/>
                <a:cs typeface="Lato Light"/>
                <a:sym typeface="Lato Light"/>
              </a:rPr>
              <a:t>Tamaño medio: </a:t>
            </a:r>
            <a:r>
              <a:rPr lang="en-US" sz="1350" b="0" i="0" u="none" strike="noStrike" cap="none" dirty="0">
                <a:solidFill>
                  <a:srgbClr val="546E7A"/>
                </a:solidFill>
                <a:latin typeface="Lato"/>
                <a:ea typeface="Lato"/>
                <a:cs typeface="Lato"/>
                <a:sym typeface="Lato"/>
              </a:rPr>
              <a:t>0,51 mm</a:t>
            </a:r>
            <a:r>
              <a:rPr lang="en-US" sz="1350" b="0" i="0" u="none" strike="noStrike" cap="none" dirty="0">
                <a:solidFill>
                  <a:srgbClr val="546E7A"/>
                </a:solidFill>
                <a:latin typeface="Lato Light"/>
                <a:ea typeface="Lato Light"/>
                <a:cs typeface="Lato Light"/>
                <a:sym typeface="Lato Light"/>
              </a:rPr>
              <a:t> (CrioCT) vs. </a:t>
            </a:r>
            <a:r>
              <a:rPr lang="en-US" sz="1350" b="0" i="0" u="none" strike="noStrike" cap="none" dirty="0">
                <a:solidFill>
                  <a:srgbClr val="546E7A"/>
                </a:solidFill>
                <a:latin typeface="Lato"/>
                <a:ea typeface="Lato"/>
                <a:cs typeface="Lato"/>
                <a:sym typeface="Lato"/>
              </a:rPr>
              <a:t>0,56 mm</a:t>
            </a:r>
            <a:r>
              <a:rPr lang="en-US" sz="1350" b="0" i="0" u="none" strike="noStrike" cap="none" dirty="0">
                <a:solidFill>
                  <a:srgbClr val="546E7A"/>
                </a:solidFill>
                <a:latin typeface="Lato Light"/>
                <a:ea typeface="Lato Light"/>
                <a:cs typeface="Lato Light"/>
                <a:sym typeface="Lato Light"/>
              </a:rPr>
              <a:t> (Bloque) </a:t>
            </a:r>
            <a:r>
              <a:rPr lang="en-US" sz="1350" b="0" i="0" u="none" strike="noStrike" cap="none" dirty="0">
                <a:solidFill>
                  <a:srgbClr val="B0BEC5"/>
                </a:solidFill>
                <a:latin typeface="Lato Light"/>
                <a:ea typeface="Lato Light"/>
                <a:cs typeface="Lato Light"/>
                <a:sym typeface="Lato Light"/>
              </a:rPr>
              <a:t>| p &gt; 0.05 (No significativo)</a:t>
            </a:r>
            <a:endParaRPr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8B826BAC-0F88-5BA6-874E-55FBD0F7C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298228"/>
            <a:ext cx="3637472" cy="2881166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87880DF-6054-13C0-66A2-2EB4F3CE0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976" y="1428918"/>
            <a:ext cx="5399024" cy="22856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287</Words>
  <Application>Microsoft Office PowerPoint</Application>
  <PresentationFormat>Presentación en pantalla (16:9)</PresentationFormat>
  <Paragraphs>35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Lato</vt:lpstr>
      <vt:lpstr>Lato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angel</cp:lastModifiedBy>
  <cp:revision>21</cp:revision>
  <dcterms:created xsi:type="dcterms:W3CDTF">2025-10-16T09:08:13Z</dcterms:created>
  <dcterms:modified xsi:type="dcterms:W3CDTF">2026-03-02T17:30:38Z</dcterms:modified>
</cp:coreProperties>
</file>