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Ex1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67" autoAdjust="0"/>
  </p:normalViewPr>
  <p:slideViewPr>
    <p:cSldViewPr>
      <p:cViewPr varScale="1">
        <p:scale>
          <a:sx n="85" d="100"/>
          <a:sy n="85" d="100"/>
        </p:scale>
        <p:origin x="966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Hoja1!$A$3</c:f>
              <c:strCache>
                <c:ptCount val="1"/>
                <c:pt idx="0">
                  <c:v>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11-4501-916F-DD42F220CE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11-4501-916F-DD42F220CE0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7FB3A4F-F0AA-4E0E-84EC-EA00D9C5E5B6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911-4501-916F-DD42F220CE0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1530763-F411-4286-8E14-7FA327AC47B7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911-4501-916F-DD42F220CE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Hoja1!$B$2:$C$2</c:f>
              <c:strCache>
                <c:ptCount val="2"/>
                <c:pt idx="0">
                  <c:v>VARONES</c:v>
                </c:pt>
                <c:pt idx="1">
                  <c:v>MUJERES</c:v>
                </c:pt>
              </c:strCache>
            </c:strRef>
          </c:cat>
          <c:val>
            <c:numRef>
              <c:f>Hoja1!$B$3:$C$3</c:f>
              <c:numCache>
                <c:formatCode>0.00%</c:formatCode>
                <c:ptCount val="2"/>
                <c:pt idx="0">
                  <c:v>0.60199999999999998</c:v>
                </c:pt>
                <c:pt idx="1">
                  <c:v>0.39800000000000002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11-4501-916F-DD42F220C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096671904280274"/>
          <c:y val="0.3672272317542723"/>
          <c:w val="0.26476562794767905"/>
          <c:h val="0.265544916968426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Hoja1!$B$21</c:f>
              <c:strCache>
                <c:ptCount val="1"/>
                <c:pt idx="0">
                  <c:v>COMORBILIDADES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60-430F-A9A5-25F437F480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60-430F-A9A5-25F437F4802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D6BBF34-5836-497E-ADA4-536C34530A26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160-430F-A9A5-25F437F4802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3BF0D33-2E20-4D2F-97CC-A1832A434B43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160-430F-A9A5-25F437F480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Hoja1!$A$22:$A$23</c:f>
              <c:strCache>
                <c:ptCount val="2"/>
                <c:pt idx="0">
                  <c:v>ENFERMEDAD RESPIRATORIA </c:v>
                </c:pt>
                <c:pt idx="1">
                  <c:v>CARDIOPATÍA</c:v>
                </c:pt>
              </c:strCache>
            </c:strRef>
          </c:cat>
          <c:val>
            <c:numRef>
              <c:f>Hoja1!$B$22:$B$23</c:f>
              <c:numCache>
                <c:formatCode>0.00%</c:formatCode>
                <c:ptCount val="2"/>
                <c:pt idx="0">
                  <c:v>0.375</c:v>
                </c:pt>
                <c:pt idx="1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60-430F-A9A5-25F437F48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5701254211833292E-2"/>
          <c:y val="0.78864406170475254"/>
          <c:w val="0.89999968375013306"/>
          <c:h val="0.108491060323265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Hoja1!$B$36</c:f>
              <c:strCache>
                <c:ptCount val="1"/>
                <c:pt idx="0">
                  <c:v>INTENTOS PREVIOS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61-4FDB-B40B-E9F0823B060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61-4FDB-B40B-E9F0823B060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C78D5B4-E141-4C27-85CC-71CF896FA0FF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261-4FDB-B40B-E9F0823B060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64C714D-D860-481B-A3BA-B9F254722EAD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261-4FDB-B40B-E9F0823B0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Hoja1!$A$37:$A$38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Hoja1!$B$37:$B$38</c:f>
              <c:numCache>
                <c:formatCode>0%</c:formatCode>
                <c:ptCount val="2"/>
                <c:pt idx="0">
                  <c:v>0.86</c:v>
                </c:pt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61-4FDB-B40B-E9F0823B06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34040535900051511"/>
          <c:y val="0.76995345777286051"/>
          <c:w val="0.27429502782519116"/>
          <c:h val="0.111087540931759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Hoja1!$B$45</c:f>
              <c:strCache>
                <c:ptCount val="1"/>
                <c:pt idx="0">
                  <c:v>FASES ABANDONO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70B-46FD-BB0B-529E290BF08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0B-46FD-BB0B-529E290BF0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0B-46FD-BB0B-529E290BF08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0B-46FD-BB0B-529E290BF08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22BC5B12-ADCE-4C7D-8C52-7ED1468347C8}" type="PERCENTAGE">
                      <a:rPr lang="en-US" b="1" baseline="0"/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70B-46FD-BB0B-529E290BF08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E1337D6-057E-4B99-A272-C62F8BAB9B2F}" type="PERCENTAGE">
                      <a:rPr lang="en-US" b="1" baseline="0"/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70B-46FD-BB0B-529E290BF08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C36833-0B7F-4800-AAEA-8A71F712F790}" type="PERCENTAGE">
                      <a:rPr lang="en-US" b="1" baseline="0"/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70B-46FD-BB0B-529E290BF08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DF6D685-455F-4AA1-8C60-A06E4DF57E47}" type="PERCENTAGE">
                      <a:rPr lang="en-US" b="1" baseline="0"/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70B-46FD-BB0B-529E290BF0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Hoja1!$A$46:$A$49</c:f>
              <c:strCache>
                <c:ptCount val="4"/>
                <c:pt idx="0">
                  <c:v>PREPARACIÓN</c:v>
                </c:pt>
                <c:pt idx="1">
                  <c:v>ACCIÓN</c:v>
                </c:pt>
                <c:pt idx="2">
                  <c:v>CONTEMPLACIÓN</c:v>
                </c:pt>
                <c:pt idx="3">
                  <c:v>ABSTINENCIA</c:v>
                </c:pt>
              </c:strCache>
            </c:strRef>
          </c:cat>
          <c:val>
            <c:numRef>
              <c:f>Hoja1!$B$46:$B$49</c:f>
              <c:numCache>
                <c:formatCode>General</c:formatCode>
                <c:ptCount val="4"/>
                <c:pt idx="0">
                  <c:v>368</c:v>
                </c:pt>
                <c:pt idx="1">
                  <c:v>27</c:v>
                </c:pt>
                <c:pt idx="2">
                  <c:v>25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70B-46FD-BB0B-529E290BF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5215797655028247"/>
          <c:y val="0.20639413445284682"/>
          <c:w val="0.42253728536767315"/>
          <c:h val="0.628275217183807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Hoja1!$B$54</c:f>
              <c:strCache>
                <c:ptCount val="1"/>
                <c:pt idx="0">
                  <c:v>MOTIVACIÓN PREVIA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Hoja1!$A$55:$A$59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Hoja1!$B$55:$B$59</c:f>
              <c:numCache>
                <c:formatCode>General</c:formatCode>
                <c:ptCount val="5"/>
                <c:pt idx="0">
                  <c:v>30</c:v>
                </c:pt>
                <c:pt idx="1">
                  <c:v>38</c:v>
                </c:pt>
                <c:pt idx="2">
                  <c:v>72</c:v>
                </c:pt>
                <c:pt idx="3">
                  <c:v>53</c:v>
                </c:pt>
                <c:pt idx="4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25-4C64-BC8B-F07D0B430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0260639"/>
        <c:axId val="630261887"/>
      </c:barChart>
      <c:catAx>
        <c:axId val="630260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30261887"/>
        <c:crosses val="autoZero"/>
        <c:auto val="1"/>
        <c:lblAlgn val="ctr"/>
        <c:lblOffset val="100"/>
        <c:noMultiLvlLbl val="0"/>
      </c:catAx>
      <c:valAx>
        <c:axId val="630261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30260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Hoja1!$B$66</c:f>
              <c:strCache>
                <c:ptCount val="1"/>
                <c:pt idx="0">
                  <c:v>TRATAMIENTO FARMACOLÓGICO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1C-4929-88F8-7F8CDCCA91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1C-4929-88F8-7F8CDCCA91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1C-4929-88F8-7F8CDCCA91D9}"/>
              </c:ext>
            </c:extLst>
          </c:dPt>
          <c:dLbls>
            <c:dLbl>
              <c:idx val="0"/>
              <c:layout>
                <c:manualLayout>
                  <c:x val="-9.4879420436614514E-2"/>
                  <c:y val="-0.145009481023367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1C-4929-88F8-7F8CDCCA91D9}"/>
                </c:ext>
              </c:extLst>
            </c:dLbl>
            <c:dLbl>
              <c:idx val="2"/>
              <c:layout>
                <c:manualLayout>
                  <c:x val="6.7440599065214699E-2"/>
                  <c:y val="0.122427725429563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1C-4929-88F8-7F8CDCCA91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Hoja1!$A$67:$A$69</c:f>
              <c:strCache>
                <c:ptCount val="3"/>
                <c:pt idx="0">
                  <c:v>CITISINA</c:v>
                </c:pt>
                <c:pt idx="1">
                  <c:v>TS NICOTINA</c:v>
                </c:pt>
                <c:pt idx="2">
                  <c:v>BUPROPION</c:v>
                </c:pt>
              </c:strCache>
            </c:strRef>
          </c:cat>
          <c:val>
            <c:numRef>
              <c:f>Hoja1!$B$67:$B$69</c:f>
              <c:numCache>
                <c:formatCode>0%</c:formatCode>
                <c:ptCount val="3"/>
                <c:pt idx="0">
                  <c:v>0.5</c:v>
                </c:pt>
                <c:pt idx="1">
                  <c:v>0.13</c:v>
                </c:pt>
                <c:pt idx="2" formatCode="0.00%">
                  <c:v>7.3999999999999996E-2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1C-4929-88F8-7F8CDCCA9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0.5605488086957976"/>
          <c:y val="0.27538959712943784"/>
          <c:w val="0.26807681397372946"/>
          <c:h val="0.37512296157997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Hoja1!$A$75:$A$79</cx:f>
        <cx:lvl ptCount="5">
          <cx:pt idx="0">15 DÍAS</cx:pt>
          <cx:pt idx="1">30 DÍAS</cx:pt>
          <cx:pt idx="2">90 DÍAS</cx:pt>
          <cx:pt idx="3">180 DÍAS</cx:pt>
          <cx:pt idx="4">365 DÍAS</cx:pt>
        </cx:lvl>
      </cx:strDim>
      <cx:numDim type="val">
        <cx:f>Hoja1!$B$75:$B$79</cx:f>
        <cx:lvl ptCount="5" formatCode="0%">
          <cx:pt idx="0">0.71999999999999997</cx:pt>
          <cx:pt idx="1">0.72999999999999998</cx:pt>
          <cx:pt idx="2">0.54000000000000004</cx:pt>
          <cx:pt idx="3">0.40000000000000002</cx:pt>
          <cx:pt idx="4">0.23000000000000001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s-ES" sz="14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Calibri" panose="020F0502020204030204"/>
          </a:endParaRPr>
        </a:p>
      </cx:txPr>
    </cx:title>
    <cx:plotArea>
      <cx:plotAreaRegion>
        <cx:series layoutId="funnel" uniqueId="{8AA35FAE-79E2-4FEA-BD12-AC93F0AF52DB}">
          <cx:tx>
            <cx:txData>
              <cx:f>Hoja1!$B$74</cx:f>
              <cx:v>TASA ABSTINENCIA</cx:v>
            </cx:txData>
          </cx:tx>
          <cx:dataLabels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187B-E68C-4FA6-B3F6-71904C7F144D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CD83F-4B87-41E8-BAFF-18AE475A02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473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CD83F-4B87-41E8-BAFF-18AE475A024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979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3.xml"/><Relationship Id="rId7" Type="http://schemas.microsoft.com/office/2014/relationships/chartEx" Target="../charts/chartEx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>
            <a:extLst>
              <a:ext uri="{FF2B5EF4-FFF2-40B4-BE49-F238E27FC236}">
                <a16:creationId xmlns:a16="http://schemas.microsoft.com/office/drawing/2014/main" id="{E6BE6EA9-CEFA-6E19-FE28-553D84344096}"/>
              </a:ext>
            </a:extLst>
          </p:cNvPr>
          <p:cNvSpPr/>
          <p:nvPr/>
        </p:nvSpPr>
        <p:spPr>
          <a:xfrm>
            <a:off x="8460432" y="4443958"/>
            <a:ext cx="936104" cy="6995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251FCC4-DFD9-E30C-31F7-CCD52DDD4049}"/>
              </a:ext>
            </a:extLst>
          </p:cNvPr>
          <p:cNvSpPr/>
          <p:nvPr/>
        </p:nvSpPr>
        <p:spPr>
          <a:xfrm>
            <a:off x="104757" y="1368683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INTRODUCCIÓN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E4815AED-21E0-719D-A061-512029DA7563}"/>
              </a:ext>
            </a:extLst>
          </p:cNvPr>
          <p:cNvSpPr/>
          <p:nvPr/>
        </p:nvSpPr>
        <p:spPr>
          <a:xfrm>
            <a:off x="125249" y="3542395"/>
            <a:ext cx="2464863" cy="2277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MATERIAL Y MÉTODOS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5EDD9071-9166-3C22-EC9E-23810E5C8241}"/>
              </a:ext>
            </a:extLst>
          </p:cNvPr>
          <p:cNvSpPr/>
          <p:nvPr/>
        </p:nvSpPr>
        <p:spPr>
          <a:xfrm>
            <a:off x="104758" y="2651879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OBJETIVO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40EEEAD6-516E-4832-8190-7D2818BFC76E}"/>
              </a:ext>
            </a:extLst>
          </p:cNvPr>
          <p:cNvSpPr txBox="1">
            <a:spLocks/>
          </p:cNvSpPr>
          <p:nvPr/>
        </p:nvSpPr>
        <p:spPr>
          <a:xfrm>
            <a:off x="1449694" y="108613"/>
            <a:ext cx="6675512" cy="505908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5"/>
              </a:spcBef>
            </a:pPr>
            <a:r>
              <a:rPr lang="es-ES" sz="1600" b="1" spc="-10" dirty="0">
                <a:latin typeface="Arial" panose="020B0604020202020204" pitchFamily="34" charset="0"/>
                <a:cs typeface="Arial" panose="020B0604020202020204" pitchFamily="34" charset="0"/>
              </a:rPr>
              <a:t>UN PASO HACIA LA ABSTINENCIA</a:t>
            </a:r>
            <a:r>
              <a:rPr lang="es-ES" sz="1600" b="1" spc="-20" dirty="0">
                <a:latin typeface="Arial" panose="020B0604020202020204" pitchFamily="34" charset="0"/>
                <a:cs typeface="Arial" panose="020B0604020202020204" pitchFamily="34" charset="0"/>
              </a:rPr>
              <a:t>: ANÁLISIS DESCRIPTIVO DE PACIENTES EN CONSULTA DE TABACO EN NUESTRO CENTRO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9603903-A81B-4ECD-A080-ACDC822E6EC8}"/>
              </a:ext>
            </a:extLst>
          </p:cNvPr>
          <p:cNvSpPr txBox="1"/>
          <p:nvPr/>
        </p:nvSpPr>
        <p:spPr>
          <a:xfrm>
            <a:off x="2272850" y="599557"/>
            <a:ext cx="50292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s-ES" sz="1000" spc="5" dirty="0">
                <a:cs typeface="Times New Roman"/>
              </a:rPr>
              <a:t>A. Vera Pila, J. Vázquez Domínguez, T. Mascarell Roda, J.M. Díez Piña, N. Reyes Núñez.</a:t>
            </a:r>
            <a:endParaRPr sz="1000" dirty="0"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s-ES" sz="1000" spc="-5" dirty="0">
                <a:cs typeface="Times New Roman"/>
              </a:rPr>
              <a:t>UGC Neumología. </a:t>
            </a:r>
            <a:r>
              <a:rPr sz="1000" spc="-5" dirty="0">
                <a:cs typeface="Times New Roman"/>
              </a:rPr>
              <a:t>Hospital </a:t>
            </a:r>
            <a:r>
              <a:rPr lang="es-ES" sz="1000" spc="-5" dirty="0">
                <a:cs typeface="Times New Roman"/>
              </a:rPr>
              <a:t>Universitario Virgen </a:t>
            </a:r>
            <a:r>
              <a:rPr sz="1000" dirty="0">
                <a:cs typeface="Times New Roman"/>
              </a:rPr>
              <a:t>de</a:t>
            </a:r>
            <a:r>
              <a:rPr sz="1000" spc="-10" dirty="0">
                <a:cs typeface="Times New Roman"/>
              </a:rPr>
              <a:t> </a:t>
            </a:r>
            <a:r>
              <a:rPr sz="1000" spc="-5" dirty="0">
                <a:cs typeface="Times New Roman"/>
              </a:rPr>
              <a:t>Valme.</a:t>
            </a:r>
            <a:r>
              <a:rPr sz="1000" spc="20" dirty="0">
                <a:cs typeface="Times New Roman"/>
              </a:rPr>
              <a:t> </a:t>
            </a:r>
            <a:r>
              <a:rPr sz="1000" spc="-5" dirty="0">
                <a:cs typeface="Times New Roman"/>
              </a:rPr>
              <a:t>Sevilla.</a:t>
            </a:r>
            <a:endParaRPr sz="1000" dirty="0">
              <a:cs typeface="Times New Roman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2FE48EB-03E8-4144-9D9D-19C3B8AB5E6D}"/>
              </a:ext>
            </a:extLst>
          </p:cNvPr>
          <p:cNvSpPr txBox="1"/>
          <p:nvPr/>
        </p:nvSpPr>
        <p:spPr>
          <a:xfrm>
            <a:off x="107504" y="2873955"/>
            <a:ext cx="4219288" cy="38472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86360" algn="just">
              <a:lnSpc>
                <a:spcPts val="1425"/>
              </a:lnSpc>
              <a:spcBef>
                <a:spcPts val="100"/>
              </a:spcBef>
            </a:pPr>
            <a:r>
              <a:rPr lang="es-ES" sz="1200" b="0" i="0" dirty="0">
                <a:solidFill>
                  <a:srgbClr val="222222"/>
                </a:solidFill>
                <a:effectLst/>
              </a:rPr>
              <a:t>Analizar las características basales de los pacientes que acuden </a:t>
            </a:r>
          </a:p>
          <a:p>
            <a:pPr marL="86360" algn="just">
              <a:lnSpc>
                <a:spcPts val="1425"/>
              </a:lnSpc>
              <a:spcBef>
                <a:spcPts val="100"/>
              </a:spcBef>
            </a:pPr>
            <a:r>
              <a:rPr lang="es-ES" sz="1200" b="0" i="0" dirty="0">
                <a:solidFill>
                  <a:srgbClr val="222222"/>
                </a:solidFill>
                <a:effectLst/>
              </a:rPr>
              <a:t>a la consulta de tabaquismo. </a:t>
            </a:r>
            <a:endParaRPr lang="es-ES" sz="1200" dirty="0">
              <a:cs typeface="Arial MT"/>
            </a:endParaRPr>
          </a:p>
        </p:txBody>
      </p:sp>
      <p:sp>
        <p:nvSpPr>
          <p:cNvPr id="9" name="object 12">
            <a:extLst>
              <a:ext uri="{FF2B5EF4-FFF2-40B4-BE49-F238E27FC236}">
                <a16:creationId xmlns:a16="http://schemas.microsoft.com/office/drawing/2014/main" id="{9BA714BF-38BB-4359-84E8-ECAF1D265330}"/>
              </a:ext>
            </a:extLst>
          </p:cNvPr>
          <p:cNvSpPr txBox="1"/>
          <p:nvPr/>
        </p:nvSpPr>
        <p:spPr>
          <a:xfrm>
            <a:off x="4860802" y="1422431"/>
            <a:ext cx="17792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u="heavy" spc="-5" dirty="0">
                <a:solidFill>
                  <a:srgbClr val="5F497A"/>
                </a:solidFill>
                <a:uFill>
                  <a:solidFill>
                    <a:srgbClr val="5F497A"/>
                  </a:solidFill>
                </a:uFill>
                <a:latin typeface="Arial"/>
                <a:cs typeface="Arial"/>
              </a:rPr>
              <a:t>Características</a:t>
            </a:r>
            <a:r>
              <a:rPr sz="1000" b="1" u="heavy" spc="-25" dirty="0">
                <a:solidFill>
                  <a:srgbClr val="5F497A"/>
                </a:solidFill>
                <a:uFill>
                  <a:solidFill>
                    <a:srgbClr val="5F497A"/>
                  </a:solidFill>
                </a:uFill>
                <a:latin typeface="Arial"/>
                <a:cs typeface="Arial"/>
              </a:rPr>
              <a:t> </a:t>
            </a:r>
            <a:r>
              <a:rPr sz="1000" b="1" u="heavy" spc="-5" dirty="0">
                <a:solidFill>
                  <a:srgbClr val="5F497A"/>
                </a:solidFill>
                <a:uFill>
                  <a:solidFill>
                    <a:srgbClr val="5F497A"/>
                  </a:solidFill>
                </a:uFill>
                <a:latin typeface="Arial"/>
                <a:cs typeface="Arial"/>
              </a:rPr>
              <a:t>de</a:t>
            </a:r>
            <a:r>
              <a:rPr sz="1000" b="1" u="heavy" spc="-30" dirty="0">
                <a:solidFill>
                  <a:srgbClr val="5F497A"/>
                </a:solidFill>
                <a:uFill>
                  <a:solidFill>
                    <a:srgbClr val="5F497A"/>
                  </a:solidFill>
                </a:uFill>
                <a:latin typeface="Arial"/>
                <a:cs typeface="Arial"/>
              </a:rPr>
              <a:t> </a:t>
            </a:r>
            <a:r>
              <a:rPr sz="1000" b="1" u="heavy" spc="-5" dirty="0">
                <a:solidFill>
                  <a:srgbClr val="5F497A"/>
                </a:solidFill>
                <a:uFill>
                  <a:solidFill>
                    <a:srgbClr val="5F497A"/>
                  </a:solidFill>
                </a:uFill>
                <a:latin typeface="Arial"/>
                <a:cs typeface="Arial"/>
              </a:rPr>
              <a:t>la</a:t>
            </a:r>
            <a:r>
              <a:rPr sz="1000" b="1" u="heavy" spc="-15" dirty="0">
                <a:solidFill>
                  <a:srgbClr val="5F497A"/>
                </a:solidFill>
                <a:uFill>
                  <a:solidFill>
                    <a:srgbClr val="5F497A"/>
                  </a:solidFill>
                </a:uFill>
                <a:latin typeface="Arial"/>
                <a:cs typeface="Arial"/>
              </a:rPr>
              <a:t> </a:t>
            </a:r>
            <a:r>
              <a:rPr sz="1000" b="1" u="heavy" spc="-5" dirty="0">
                <a:solidFill>
                  <a:srgbClr val="5F497A"/>
                </a:solidFill>
                <a:uFill>
                  <a:solidFill>
                    <a:srgbClr val="5F497A"/>
                  </a:solidFill>
                </a:uFill>
                <a:latin typeface="Arial"/>
                <a:cs typeface="Arial"/>
              </a:rPr>
              <a:t>muestra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1CF53DDF-2741-48C3-9738-7A997002D08F}"/>
              </a:ext>
            </a:extLst>
          </p:cNvPr>
          <p:cNvSpPr txBox="1"/>
          <p:nvPr/>
        </p:nvSpPr>
        <p:spPr>
          <a:xfrm>
            <a:off x="119336" y="3763585"/>
            <a:ext cx="4168140" cy="1149674"/>
          </a:xfrm>
          <a:prstGeom prst="rect">
            <a:avLst/>
          </a:prstGeom>
          <a:solidFill>
            <a:schemeClr val="bg1"/>
          </a:solidFill>
          <a:ln w="9525">
            <a:solidFill>
              <a:srgbClr val="B3A1C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r>
              <a:rPr lang="es-ES" sz="1200" b="0" i="0" dirty="0">
                <a:solidFill>
                  <a:srgbClr val="222222"/>
                </a:solidFill>
                <a:effectLst/>
              </a:rPr>
              <a:t>Estudio descriptivo retrospectivo en el que se analizaron datos demográficos, historia de tabaquismo, comorbilidades, motivación previa, fase de abandono en la que se encuentran y tratamiento farmacológico administrado en nuestra consulta desde enero de 2022 hasta septiembre 2024. Posteriormente se realiza un seguimiento a los 15, 30, 90, 180 días y al año.</a:t>
            </a:r>
            <a:endParaRPr sz="1200" dirty="0">
              <a:cs typeface="Arial MT"/>
            </a:endParaRPr>
          </a:p>
        </p:txBody>
      </p:sp>
      <p:sp>
        <p:nvSpPr>
          <p:cNvPr id="16" name="object 23">
            <a:extLst>
              <a:ext uri="{FF2B5EF4-FFF2-40B4-BE49-F238E27FC236}">
                <a16:creationId xmlns:a16="http://schemas.microsoft.com/office/drawing/2014/main" id="{A5962984-02E2-414C-BA48-685B1D004500}"/>
              </a:ext>
            </a:extLst>
          </p:cNvPr>
          <p:cNvSpPr txBox="1"/>
          <p:nvPr/>
        </p:nvSpPr>
        <p:spPr>
          <a:xfrm>
            <a:off x="7186937" y="3671758"/>
            <a:ext cx="1779911" cy="196849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335"/>
              </a:spcBef>
            </a:pPr>
            <a:r>
              <a:rPr sz="1000" b="1" spc="-10" dirty="0">
                <a:latin typeface="Arial"/>
                <a:cs typeface="Arial"/>
              </a:rPr>
              <a:t>UNIDAD</a:t>
            </a:r>
            <a:r>
              <a:rPr sz="1000" b="1" spc="2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DERIVADORA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9A9BA295-3B5F-4349-8553-8F7E0B51A501}"/>
              </a:ext>
            </a:extLst>
          </p:cNvPr>
          <p:cNvSpPr txBox="1"/>
          <p:nvPr/>
        </p:nvSpPr>
        <p:spPr>
          <a:xfrm>
            <a:off x="7186936" y="2284865"/>
            <a:ext cx="1779269" cy="196849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05740" algn="ctr">
              <a:lnSpc>
                <a:spcPct val="100000"/>
              </a:lnSpc>
              <a:spcBef>
                <a:spcPts val="335"/>
              </a:spcBef>
            </a:pPr>
            <a:r>
              <a:rPr sz="1000" b="1" spc="-15" dirty="0">
                <a:latin typeface="Arial"/>
                <a:cs typeface="Arial"/>
              </a:rPr>
              <a:t>EDAD</a:t>
            </a:r>
            <a:r>
              <a:rPr sz="1000" b="1" dirty="0">
                <a:latin typeface="Arial"/>
                <a:cs typeface="Arial"/>
              </a:rPr>
              <a:t> MEDIA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8" name="object 16">
            <a:extLst>
              <a:ext uri="{FF2B5EF4-FFF2-40B4-BE49-F238E27FC236}">
                <a16:creationId xmlns:a16="http://schemas.microsoft.com/office/drawing/2014/main" id="{B0F9B3E5-B97E-4975-AB1D-2BED72F912A1}"/>
              </a:ext>
            </a:extLst>
          </p:cNvPr>
          <p:cNvSpPr txBox="1"/>
          <p:nvPr/>
        </p:nvSpPr>
        <p:spPr>
          <a:xfrm>
            <a:off x="7390157" y="2479985"/>
            <a:ext cx="1465576" cy="196849"/>
          </a:xfrm>
          <a:prstGeom prst="rect">
            <a:avLst/>
          </a:prstGeom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40665" algn="ctr">
              <a:lnSpc>
                <a:spcPct val="100000"/>
              </a:lnSpc>
              <a:spcBef>
                <a:spcPts val="335"/>
              </a:spcBef>
            </a:pPr>
            <a:r>
              <a:rPr lang="es-ES" sz="1000" spc="-5" dirty="0">
                <a:latin typeface="Arial MT"/>
                <a:cs typeface="Arial MT"/>
              </a:rPr>
              <a:t>56</a:t>
            </a:r>
            <a:r>
              <a:rPr sz="1000" spc="-60" dirty="0">
                <a:latin typeface="Arial MT"/>
                <a:cs typeface="Arial MT"/>
              </a:rPr>
              <a:t>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± 9,9 </a:t>
            </a:r>
            <a:r>
              <a:rPr lang="es-ES" sz="1000" b="0" i="0" spc="-5" dirty="0">
                <a:solidFill>
                  <a:srgbClr val="222222"/>
                </a:solidFill>
                <a:effectLst/>
                <a:latin typeface="Arial MT"/>
              </a:rPr>
              <a:t>A</a:t>
            </a:r>
            <a:r>
              <a:rPr sz="1000" spc="-5" dirty="0" err="1">
                <a:latin typeface="Arial MT"/>
                <a:cs typeface="Arial MT"/>
              </a:rPr>
              <a:t>ños</a:t>
            </a:r>
            <a:endParaRPr sz="1000" dirty="0">
              <a:latin typeface="Arial MT"/>
              <a:cs typeface="Arial MT"/>
            </a:endParaRP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1B81EC10-DBF8-4C16-BB43-10E053868D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9963402"/>
              </p:ext>
            </p:extLst>
          </p:nvPr>
        </p:nvGraphicFramePr>
        <p:xfrm>
          <a:off x="4922548" y="1803514"/>
          <a:ext cx="2464863" cy="1614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object 15">
            <a:extLst>
              <a:ext uri="{FF2B5EF4-FFF2-40B4-BE49-F238E27FC236}">
                <a16:creationId xmlns:a16="http://schemas.microsoft.com/office/drawing/2014/main" id="{27CCAC1D-33C3-4AB9-872B-8FB9B0C00D40}"/>
              </a:ext>
            </a:extLst>
          </p:cNvPr>
          <p:cNvSpPr txBox="1"/>
          <p:nvPr/>
        </p:nvSpPr>
        <p:spPr>
          <a:xfrm>
            <a:off x="7186936" y="3022111"/>
            <a:ext cx="1779912" cy="196849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05740">
              <a:lnSpc>
                <a:spcPct val="100000"/>
              </a:lnSpc>
              <a:spcBef>
                <a:spcPts val="335"/>
              </a:spcBef>
            </a:pPr>
            <a:r>
              <a:rPr lang="es-ES" sz="1000" b="1" spc="-15" dirty="0">
                <a:latin typeface="Arial"/>
                <a:cs typeface="Arial"/>
              </a:rPr>
              <a:t>CONSUMO ACUMULADO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D88BDD1C-7D11-4FC6-8C06-475F0E11A273}"/>
              </a:ext>
            </a:extLst>
          </p:cNvPr>
          <p:cNvSpPr txBox="1"/>
          <p:nvPr/>
        </p:nvSpPr>
        <p:spPr>
          <a:xfrm>
            <a:off x="7390157" y="3218960"/>
            <a:ext cx="1465576" cy="196849"/>
          </a:xfrm>
          <a:prstGeom prst="rect">
            <a:avLst/>
          </a:prstGeom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335"/>
              </a:spcBef>
            </a:pPr>
            <a:r>
              <a:rPr lang="es-ES" sz="1000" spc="-5" dirty="0">
                <a:latin typeface="Arial MT"/>
                <a:cs typeface="Arial MT"/>
              </a:rPr>
              <a:t>46,5 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± 27,4 </a:t>
            </a:r>
            <a:r>
              <a:rPr lang="es-ES" sz="1000" spc="-5" dirty="0" err="1">
                <a:latin typeface="Arial MT"/>
                <a:cs typeface="Arial MT"/>
              </a:rPr>
              <a:t>paq</a:t>
            </a:r>
            <a:r>
              <a:rPr lang="es-ES" sz="1000" spc="-5" dirty="0">
                <a:latin typeface="Arial MT"/>
                <a:cs typeface="Arial MT"/>
              </a:rPr>
              <a:t>-año</a:t>
            </a:r>
            <a:endParaRPr sz="1000" dirty="0">
              <a:latin typeface="Arial MT"/>
              <a:cs typeface="Arial MT"/>
            </a:endParaRPr>
          </a:p>
        </p:txBody>
      </p:sp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5764FB6C-6E91-43E3-9C9E-614B711786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9651271"/>
              </p:ext>
            </p:extLst>
          </p:nvPr>
        </p:nvGraphicFramePr>
        <p:xfrm>
          <a:off x="4327512" y="3283415"/>
          <a:ext cx="2845851" cy="1975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object 16">
            <a:extLst>
              <a:ext uri="{FF2B5EF4-FFF2-40B4-BE49-F238E27FC236}">
                <a16:creationId xmlns:a16="http://schemas.microsoft.com/office/drawing/2014/main" id="{9F4BC5E9-12DD-4A76-B067-8A78F54F4F09}"/>
              </a:ext>
            </a:extLst>
          </p:cNvPr>
          <p:cNvSpPr txBox="1"/>
          <p:nvPr/>
        </p:nvSpPr>
        <p:spPr>
          <a:xfrm>
            <a:off x="7390157" y="3868607"/>
            <a:ext cx="1465576" cy="196849"/>
          </a:xfrm>
          <a:prstGeom prst="rect">
            <a:avLst/>
          </a:prstGeom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335"/>
              </a:spcBef>
            </a:pPr>
            <a:r>
              <a:rPr lang="es-ES" sz="1000" spc="-5" dirty="0">
                <a:latin typeface="Arial MT"/>
                <a:cs typeface="Arial MT"/>
              </a:rPr>
              <a:t>Neumología (49%)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12354BA2-31C5-5ED4-D163-407C23EBD8AB}"/>
              </a:ext>
            </a:extLst>
          </p:cNvPr>
          <p:cNvSpPr txBox="1"/>
          <p:nvPr/>
        </p:nvSpPr>
        <p:spPr>
          <a:xfrm>
            <a:off x="104758" y="1600231"/>
            <a:ext cx="4168140" cy="818814"/>
          </a:xfrm>
          <a:prstGeom prst="rect">
            <a:avLst/>
          </a:prstGeom>
          <a:ln w="9525">
            <a:solidFill>
              <a:srgbClr val="B3A1C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r>
              <a:rPr lang="es-ES" sz="1200" b="0" i="0" dirty="0">
                <a:solidFill>
                  <a:srgbClr val="222222"/>
                </a:solidFill>
                <a:effectLst/>
              </a:rPr>
              <a:t>El tabaquismo representa el principal problema de salud, enfermedad y muerte prematura prevenible en nuestro país. </a:t>
            </a:r>
          </a:p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r>
              <a:rPr lang="es-ES" sz="1200" b="0" i="0" dirty="0">
                <a:solidFill>
                  <a:srgbClr val="222222"/>
                </a:solidFill>
                <a:effectLst/>
              </a:rPr>
              <a:t>El tabaco es la sustancia psicoactiva más consumida en España entre la población de 15 a 64 años. </a:t>
            </a:r>
            <a:endParaRPr lang="es-ES" sz="1200" dirty="0">
              <a:cs typeface="Arial MT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4C1E2209-A536-7F29-3E60-126A9609796E}"/>
              </a:ext>
            </a:extLst>
          </p:cNvPr>
          <p:cNvSpPr/>
          <p:nvPr/>
        </p:nvSpPr>
        <p:spPr>
          <a:xfrm>
            <a:off x="4572000" y="1026037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RESULTADOS</a:t>
            </a:r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6BECFF7D-CD21-5A10-F53F-3FDB40C5F560}"/>
              </a:ext>
            </a:extLst>
          </p:cNvPr>
          <p:cNvSpPr txBox="1"/>
          <p:nvPr/>
        </p:nvSpPr>
        <p:spPr>
          <a:xfrm>
            <a:off x="6968936" y="1399125"/>
            <a:ext cx="1779269" cy="258404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05740" algn="ctr">
              <a:lnSpc>
                <a:spcPct val="100000"/>
              </a:lnSpc>
              <a:spcBef>
                <a:spcPts val="335"/>
              </a:spcBef>
            </a:pPr>
            <a:r>
              <a:rPr lang="es-ES" sz="1400" b="1" spc="-15" dirty="0">
                <a:latin typeface="Arial"/>
                <a:cs typeface="Arial"/>
              </a:rPr>
              <a:t>387 PACIENTES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1" name="object 15">
            <a:extLst>
              <a:ext uri="{FF2B5EF4-FFF2-40B4-BE49-F238E27FC236}">
                <a16:creationId xmlns:a16="http://schemas.microsoft.com/office/drawing/2014/main" id="{D328AD67-137E-4B99-8A02-9C48F8DBD483}"/>
              </a:ext>
            </a:extLst>
          </p:cNvPr>
          <p:cNvSpPr txBox="1"/>
          <p:nvPr/>
        </p:nvSpPr>
        <p:spPr>
          <a:xfrm>
            <a:off x="4967467" y="1756831"/>
            <a:ext cx="1779269" cy="196849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05740" algn="ctr">
              <a:lnSpc>
                <a:spcPct val="100000"/>
              </a:lnSpc>
              <a:spcBef>
                <a:spcPts val="335"/>
              </a:spcBef>
            </a:pPr>
            <a:r>
              <a:rPr lang="es-ES" sz="1000" b="1" spc="-15" dirty="0">
                <a:latin typeface="Arial"/>
                <a:cs typeface="Arial"/>
              </a:rPr>
              <a:t>SEXO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C15CDCAF-D27C-6660-2A31-04846371BBE5}"/>
              </a:ext>
            </a:extLst>
          </p:cNvPr>
          <p:cNvSpPr txBox="1"/>
          <p:nvPr/>
        </p:nvSpPr>
        <p:spPr>
          <a:xfrm>
            <a:off x="4967467" y="3192305"/>
            <a:ext cx="1779269" cy="196849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205740" algn="ctr">
              <a:lnSpc>
                <a:spcPct val="100000"/>
              </a:lnSpc>
              <a:spcBef>
                <a:spcPts val="335"/>
              </a:spcBef>
            </a:pPr>
            <a:r>
              <a:rPr lang="es-ES" sz="1000" b="1" spc="-15" dirty="0">
                <a:latin typeface="Arial"/>
                <a:cs typeface="Arial"/>
              </a:rPr>
              <a:t>COMORBILIDADES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22261071-350C-5B70-BA93-3E94C84EFFE4}"/>
              </a:ext>
            </a:extLst>
          </p:cNvPr>
          <p:cNvSpPr txBox="1"/>
          <p:nvPr/>
        </p:nvSpPr>
        <p:spPr>
          <a:xfrm>
            <a:off x="4572000" y="1263117"/>
            <a:ext cx="4464496" cy="3771770"/>
          </a:xfrm>
          <a:prstGeom prst="rect">
            <a:avLst/>
          </a:prstGeom>
          <a:ln w="9525">
            <a:solidFill>
              <a:srgbClr val="B3A1C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 algn="just">
              <a:lnSpc>
                <a:spcPct val="100000"/>
              </a:lnSpc>
              <a:spcBef>
                <a:spcPts val="325"/>
              </a:spcBef>
            </a:pPr>
            <a:endParaRPr lang="es-ES" sz="1200" dirty="0"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DDE1823B-747A-AD2E-ABD4-275636B7449C}"/>
              </a:ext>
            </a:extLst>
          </p:cNvPr>
          <p:cNvSpPr/>
          <p:nvPr/>
        </p:nvSpPr>
        <p:spPr>
          <a:xfrm>
            <a:off x="-828600" y="0"/>
            <a:ext cx="2892646" cy="1316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A8777529-A359-4BAD-B29B-D53FC6529B30}"/>
              </a:ext>
            </a:extLst>
          </p:cNvPr>
          <p:cNvSpPr txBox="1"/>
          <p:nvPr/>
        </p:nvSpPr>
        <p:spPr>
          <a:xfrm>
            <a:off x="100584" y="4049266"/>
            <a:ext cx="8371713" cy="10654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</p:spPr>
        <p:txBody>
          <a:bodyPr vert="horz" wrap="square" lIns="0" tIns="26034" rIns="0" bIns="0" rtlCol="0">
            <a:spAutoFit/>
          </a:bodyPr>
          <a:lstStyle/>
          <a:p>
            <a:pPr marL="90805" marR="81915">
              <a:lnSpc>
                <a:spcPct val="107500"/>
              </a:lnSpc>
              <a:spcBef>
                <a:spcPts val="204"/>
              </a:spcBef>
            </a:pPr>
            <a:r>
              <a:rPr lang="es-ES" sz="1200" dirty="0">
                <a:cs typeface="Arial MT"/>
              </a:rPr>
              <a:t>Los pacientes que acuden a la consulta de tabaquismo presentan alta motivación inicial, con buenas tasas de abstinencia a corto plazo similares a las descritas en la bibliografía. </a:t>
            </a:r>
          </a:p>
          <a:p>
            <a:pPr marL="90805" marR="81915">
              <a:lnSpc>
                <a:spcPct val="107500"/>
              </a:lnSpc>
              <a:spcBef>
                <a:spcPts val="204"/>
              </a:spcBef>
            </a:pPr>
            <a:r>
              <a:rPr lang="es-ES" sz="1200" dirty="0">
                <a:cs typeface="Arial MT"/>
              </a:rPr>
              <a:t>Realizar un seguimiento personalizado combinado con terapia cognitiva y tratamiento farmacológico contribuye a mejorar los resultados.</a:t>
            </a:r>
          </a:p>
          <a:p>
            <a:pPr marL="90805" marR="81915">
              <a:lnSpc>
                <a:spcPct val="107500"/>
              </a:lnSpc>
              <a:spcBef>
                <a:spcPts val="204"/>
              </a:spcBef>
            </a:pPr>
            <a:r>
              <a:rPr lang="es-ES" sz="1200" dirty="0">
                <a:cs typeface="Arial MT"/>
              </a:rPr>
              <a:t>La Citisina fue el tratamiento más empleado. 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FADDCA19-5211-4198-A317-196EA252DD77}"/>
              </a:ext>
            </a:extLst>
          </p:cNvPr>
          <p:cNvSpPr txBox="1"/>
          <p:nvPr/>
        </p:nvSpPr>
        <p:spPr>
          <a:xfrm>
            <a:off x="1159468" y="157353"/>
            <a:ext cx="3096641" cy="212238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335"/>
              </a:spcBef>
            </a:pPr>
            <a:r>
              <a:rPr sz="1100" b="1" spc="-10" dirty="0">
                <a:latin typeface="Arial"/>
                <a:cs typeface="Arial"/>
              </a:rPr>
              <a:t>SITUACIÓN</a:t>
            </a:r>
            <a:r>
              <a:rPr sz="1100" b="1" spc="3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PREVIA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AL</a:t>
            </a:r>
            <a:r>
              <a:rPr sz="1100" b="1" spc="3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TRATAMIENTO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6B9AC04-9266-4011-BFE5-E262CAE3B488}"/>
              </a:ext>
            </a:extLst>
          </p:cNvPr>
          <p:cNvSpPr txBox="1"/>
          <p:nvPr/>
        </p:nvSpPr>
        <p:spPr>
          <a:xfrm>
            <a:off x="2769441" y="2237662"/>
            <a:ext cx="1973580" cy="247015"/>
          </a:xfrm>
          <a:prstGeom prst="rect">
            <a:avLst/>
          </a:prstGeom>
          <a:solidFill>
            <a:srgbClr val="D6E3BC"/>
          </a:solidFill>
          <a:ln w="9525">
            <a:solidFill>
              <a:srgbClr val="00AF5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340"/>
              </a:spcBef>
            </a:pPr>
            <a:r>
              <a:rPr sz="1000" b="1" spc="-5" dirty="0">
                <a:latin typeface="Arial"/>
                <a:cs typeface="Arial"/>
              </a:rPr>
              <a:t>Motivación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medida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por </a:t>
            </a:r>
            <a:r>
              <a:rPr sz="1000" b="1" spc="-10" dirty="0">
                <a:latin typeface="Arial"/>
                <a:cs typeface="Arial"/>
              </a:rPr>
              <a:t>EVA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0D29EE5C-7BA7-457C-886E-2D601DE22523}"/>
              </a:ext>
            </a:extLst>
          </p:cNvPr>
          <p:cNvSpPr txBox="1"/>
          <p:nvPr/>
        </p:nvSpPr>
        <p:spPr>
          <a:xfrm>
            <a:off x="617723" y="553741"/>
            <a:ext cx="1876425" cy="247015"/>
          </a:xfrm>
          <a:prstGeom prst="rect">
            <a:avLst/>
          </a:prstGeom>
          <a:solidFill>
            <a:srgbClr val="D6E3BC"/>
          </a:solidFill>
          <a:ln w="9525">
            <a:solidFill>
              <a:srgbClr val="00AF5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340"/>
              </a:spcBef>
            </a:pPr>
            <a:r>
              <a:rPr sz="1000" b="1" spc="-5" dirty="0">
                <a:latin typeface="Arial"/>
                <a:cs typeface="Arial"/>
              </a:rPr>
              <a:t>Intento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de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abandono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previo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object 29">
            <a:extLst>
              <a:ext uri="{FF2B5EF4-FFF2-40B4-BE49-F238E27FC236}">
                <a16:creationId xmlns:a16="http://schemas.microsoft.com/office/drawing/2014/main" id="{905001F4-DBF7-42E5-B10C-A73808B5A097}"/>
              </a:ext>
            </a:extLst>
          </p:cNvPr>
          <p:cNvSpPr txBox="1"/>
          <p:nvPr/>
        </p:nvSpPr>
        <p:spPr>
          <a:xfrm>
            <a:off x="2707788" y="550459"/>
            <a:ext cx="1728470" cy="245745"/>
          </a:xfrm>
          <a:prstGeom prst="rect">
            <a:avLst/>
          </a:prstGeom>
          <a:solidFill>
            <a:srgbClr val="D6E3BC"/>
          </a:solidFill>
          <a:ln w="9525">
            <a:solidFill>
              <a:srgbClr val="00AF5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307340">
              <a:lnSpc>
                <a:spcPct val="100000"/>
              </a:lnSpc>
              <a:spcBef>
                <a:spcPts val="330"/>
              </a:spcBef>
            </a:pPr>
            <a:r>
              <a:rPr sz="1000" b="1" spc="-5" dirty="0">
                <a:latin typeface="Arial"/>
                <a:cs typeface="Arial"/>
              </a:rPr>
              <a:t>Fase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de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-5" dirty="0">
                <a:latin typeface="Arial"/>
                <a:cs typeface="Arial"/>
              </a:rPr>
              <a:t>abandono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object 61">
            <a:extLst>
              <a:ext uri="{FF2B5EF4-FFF2-40B4-BE49-F238E27FC236}">
                <a16:creationId xmlns:a16="http://schemas.microsoft.com/office/drawing/2014/main" id="{53E89754-82F7-4FC3-BACD-8E9CB471CBDB}"/>
              </a:ext>
            </a:extLst>
          </p:cNvPr>
          <p:cNvSpPr txBox="1"/>
          <p:nvPr/>
        </p:nvSpPr>
        <p:spPr>
          <a:xfrm>
            <a:off x="6276455" y="202559"/>
            <a:ext cx="1440160" cy="228909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19710">
              <a:lnSpc>
                <a:spcPct val="100000"/>
              </a:lnSpc>
              <a:spcBef>
                <a:spcPts val="345"/>
              </a:spcBef>
            </a:pPr>
            <a:r>
              <a:rPr sz="1200" b="1" spc="-5" dirty="0">
                <a:latin typeface="Arial"/>
                <a:cs typeface="Arial"/>
              </a:rPr>
              <a:t>TRATAMIENTO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3" name="object 85">
            <a:extLst>
              <a:ext uri="{FF2B5EF4-FFF2-40B4-BE49-F238E27FC236}">
                <a16:creationId xmlns:a16="http://schemas.microsoft.com/office/drawing/2014/main" id="{986745FF-34A9-4392-96CB-9B3AADFDA630}"/>
              </a:ext>
            </a:extLst>
          </p:cNvPr>
          <p:cNvSpPr txBox="1"/>
          <p:nvPr/>
        </p:nvSpPr>
        <p:spPr>
          <a:xfrm>
            <a:off x="6372201" y="2118359"/>
            <a:ext cx="1973580" cy="213520"/>
          </a:xfrm>
          <a:prstGeom prst="rect">
            <a:avLst/>
          </a:prstGeom>
          <a:solidFill>
            <a:srgbClr val="92D050"/>
          </a:solidFill>
          <a:ln w="12700">
            <a:solidFill>
              <a:srgbClr val="00AF5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345"/>
              </a:spcBef>
            </a:pPr>
            <a:r>
              <a:rPr sz="1100" b="1" spc="-10" dirty="0">
                <a:latin typeface="Arial"/>
                <a:cs typeface="Arial"/>
              </a:rPr>
              <a:t>TASA </a:t>
            </a:r>
            <a:r>
              <a:rPr sz="1100" b="1" spc="-5" dirty="0">
                <a:latin typeface="Arial"/>
                <a:cs typeface="Arial"/>
              </a:rPr>
              <a:t>DE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spc="-5" dirty="0">
                <a:latin typeface="Arial"/>
                <a:cs typeface="Arial"/>
              </a:rPr>
              <a:t>ABSTINENCIA</a:t>
            </a:r>
            <a:endParaRPr sz="1100" dirty="0">
              <a:latin typeface="Arial"/>
              <a:cs typeface="Arial"/>
            </a:endParaRP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2C2ADB8C-AE22-4089-9083-33A935BAB0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620268"/>
              </p:ext>
            </p:extLst>
          </p:nvPr>
        </p:nvGraphicFramePr>
        <p:xfrm>
          <a:off x="-493154" y="684071"/>
          <a:ext cx="3960440" cy="1814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2E494FD6-C351-45ED-92BB-5B75477954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797468"/>
              </p:ext>
            </p:extLst>
          </p:nvPr>
        </p:nvGraphicFramePr>
        <p:xfrm>
          <a:off x="2032085" y="756585"/>
          <a:ext cx="3408911" cy="154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93D21581-35B1-406D-B75E-010FB7336F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575116"/>
              </p:ext>
            </p:extLst>
          </p:nvPr>
        </p:nvGraphicFramePr>
        <p:xfrm>
          <a:off x="2445363" y="2591872"/>
          <a:ext cx="2895491" cy="1272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CB9AE9E9-312A-4CA8-A673-3590BEE2BD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601327"/>
              </p:ext>
            </p:extLst>
          </p:nvPr>
        </p:nvGraphicFramePr>
        <p:xfrm>
          <a:off x="6327243" y="445280"/>
          <a:ext cx="3408911" cy="171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9" name="Gráfico 18">
                <a:extLst>
                  <a:ext uri="{FF2B5EF4-FFF2-40B4-BE49-F238E27FC236}">
                    <a16:creationId xmlns:a16="http://schemas.microsoft.com/office/drawing/2014/main" id="{9B3646EA-1227-47BD-8AC2-ED862E234FD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291548"/>
                  </p:ext>
                </p:extLst>
              </p:nvPr>
            </p:nvGraphicFramePr>
            <p:xfrm>
              <a:off x="5346877" y="2068560"/>
              <a:ext cx="3785421" cy="19517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19" name="Gráfico 18">
                <a:extLst>
                  <a:ext uri="{FF2B5EF4-FFF2-40B4-BE49-F238E27FC236}">
                    <a16:creationId xmlns:a16="http://schemas.microsoft.com/office/drawing/2014/main" id="{9B3646EA-1227-47BD-8AC2-ED862E234FD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46877" y="2068560"/>
                <a:ext cx="3785421" cy="1951798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ángulo 1">
            <a:extLst>
              <a:ext uri="{FF2B5EF4-FFF2-40B4-BE49-F238E27FC236}">
                <a16:creationId xmlns:a16="http://schemas.microsoft.com/office/drawing/2014/main" id="{1A8844DE-559B-D708-5F06-C4A346A4DC32}"/>
              </a:ext>
            </a:extLst>
          </p:cNvPr>
          <p:cNvSpPr/>
          <p:nvPr/>
        </p:nvSpPr>
        <p:spPr>
          <a:xfrm>
            <a:off x="89355" y="362350"/>
            <a:ext cx="302176" cy="31936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RESULTADOS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2D68A56-CEDF-4943-ADD9-0C91C4455700}"/>
              </a:ext>
            </a:extLst>
          </p:cNvPr>
          <p:cNvSpPr/>
          <p:nvPr/>
        </p:nvSpPr>
        <p:spPr>
          <a:xfrm>
            <a:off x="100076" y="3831318"/>
            <a:ext cx="1941375" cy="2229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b="1" dirty="0"/>
              <a:t>CONCLUSIONES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8670C9E-7A52-1A26-7243-49F0C03D9B45}"/>
              </a:ext>
            </a:extLst>
          </p:cNvPr>
          <p:cNvSpPr/>
          <p:nvPr/>
        </p:nvSpPr>
        <p:spPr>
          <a:xfrm>
            <a:off x="920406" y="2537029"/>
            <a:ext cx="1237907" cy="20198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6,43</a:t>
            </a:r>
          </a:p>
        </p:txBody>
      </p:sp>
      <p:sp>
        <p:nvSpPr>
          <p:cNvPr id="23" name="object 8">
            <a:extLst>
              <a:ext uri="{FF2B5EF4-FFF2-40B4-BE49-F238E27FC236}">
                <a16:creationId xmlns:a16="http://schemas.microsoft.com/office/drawing/2014/main" id="{1B61602D-B6B3-5183-BC15-F0756E96075E}"/>
              </a:ext>
            </a:extLst>
          </p:cNvPr>
          <p:cNvSpPr txBox="1"/>
          <p:nvPr/>
        </p:nvSpPr>
        <p:spPr>
          <a:xfrm>
            <a:off x="617723" y="2267696"/>
            <a:ext cx="1843274" cy="197490"/>
          </a:xfrm>
          <a:prstGeom prst="rect">
            <a:avLst/>
          </a:prstGeom>
          <a:solidFill>
            <a:srgbClr val="D6E3BC"/>
          </a:solidFill>
          <a:ln w="9525">
            <a:solidFill>
              <a:srgbClr val="00AF5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lang="es-ES" sz="1000" b="1" spc="-10" dirty="0">
                <a:latin typeface="Arial"/>
                <a:cs typeface="Arial"/>
              </a:rPr>
              <a:t>FAGERSTRÖM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b="1" spc="-5" dirty="0">
                <a:latin typeface="Arial"/>
                <a:cs typeface="Arial"/>
              </a:rPr>
              <a:t>medio</a:t>
            </a:r>
            <a:endParaRPr lang="es-ES" sz="1000" dirty="0">
              <a:latin typeface="Arial"/>
              <a:cs typeface="Arial"/>
            </a:endParaRPr>
          </a:p>
        </p:txBody>
      </p:sp>
      <p:sp>
        <p:nvSpPr>
          <p:cNvPr id="24" name="object 8">
            <a:extLst>
              <a:ext uri="{FF2B5EF4-FFF2-40B4-BE49-F238E27FC236}">
                <a16:creationId xmlns:a16="http://schemas.microsoft.com/office/drawing/2014/main" id="{D346B760-27A7-EE31-D916-E7F1F7D66AD1}"/>
              </a:ext>
            </a:extLst>
          </p:cNvPr>
          <p:cNvSpPr txBox="1"/>
          <p:nvPr/>
        </p:nvSpPr>
        <p:spPr>
          <a:xfrm>
            <a:off x="5258873" y="1126566"/>
            <a:ext cx="1070364" cy="351378"/>
          </a:xfrm>
          <a:prstGeom prst="rect">
            <a:avLst/>
          </a:prstGeom>
          <a:solidFill>
            <a:srgbClr val="D6E3BC"/>
          </a:solidFill>
          <a:ln w="9525">
            <a:solidFill>
              <a:srgbClr val="00AF5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05410">
              <a:lnSpc>
                <a:spcPct val="100000"/>
              </a:lnSpc>
              <a:spcBef>
                <a:spcPts val="340"/>
              </a:spcBef>
            </a:pPr>
            <a:r>
              <a:rPr lang="es-ES" sz="1000" b="1" spc="-5" dirty="0">
                <a:latin typeface="Arial"/>
                <a:cs typeface="Arial"/>
              </a:rPr>
              <a:t> TERAPIA COGNITIVA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25" name="Signo más 24">
            <a:extLst>
              <a:ext uri="{FF2B5EF4-FFF2-40B4-BE49-F238E27FC236}">
                <a16:creationId xmlns:a16="http://schemas.microsoft.com/office/drawing/2014/main" id="{93FB6EB1-F2C6-F4B7-1735-174628D0DCE7}"/>
              </a:ext>
            </a:extLst>
          </p:cNvPr>
          <p:cNvSpPr/>
          <p:nvPr/>
        </p:nvSpPr>
        <p:spPr>
          <a:xfrm>
            <a:off x="6447497" y="1098941"/>
            <a:ext cx="409375" cy="397020"/>
          </a:xfrm>
          <a:prstGeom prst="mathPlu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295</Words>
  <Application>Microsoft Office PowerPoint</Application>
  <PresentationFormat>Presentación en pantalla (16:9)</PresentationFormat>
  <Paragraphs>47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MT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andrea vera</cp:lastModifiedBy>
  <cp:revision>27</cp:revision>
  <dcterms:created xsi:type="dcterms:W3CDTF">2024-02-05T13:08:18Z</dcterms:created>
  <dcterms:modified xsi:type="dcterms:W3CDTF">2025-03-02T11:35:02Z</dcterms:modified>
</cp:coreProperties>
</file>