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4DC5C6"/>
    <a:srgbClr val="CCC1DA"/>
    <a:srgbClr val="A4EDC9"/>
    <a:srgbClr val="96E29D"/>
    <a:srgbClr val="EEEEFF"/>
    <a:srgbClr val="C2F6DC"/>
    <a:srgbClr val="3B4170"/>
    <a:srgbClr val="1D8255"/>
    <a:srgbClr val="056E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83026"/>
  </p:normalViewPr>
  <p:slideViewPr>
    <p:cSldViewPr>
      <p:cViewPr varScale="1">
        <p:scale>
          <a:sx n="134" d="100"/>
          <a:sy n="134" d="100"/>
        </p:scale>
        <p:origin x="1240" y="17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Users/antoniojosegrc/Desktop/RESIDENCIA/R1/Libro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antoniojosegrc/Desktop/RESIDENCIA/R1/Libro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antoniojosegrc/Desktop/RESIDENCIA/R1/Libro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Users/antoniojosegrc/Desktop/RESIDENCIA/R1/Libro1.xlsx"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Hoja1!$A$2</c:f>
              <c:strCache>
                <c:ptCount val="1"/>
                <c:pt idx="0">
                  <c:v>Antigenuria +</c:v>
                </c:pt>
              </c:strCache>
            </c:strRef>
          </c:tx>
          <c:spPr>
            <a:solidFill>
              <a:schemeClr val="accent1"/>
            </a:solidFill>
            <a:ln>
              <a:noFill/>
            </a:ln>
            <a:effectLst/>
          </c:spPr>
          <c:invertIfNegative val="0"/>
          <c:dPt>
            <c:idx val="0"/>
            <c:invertIfNegative val="0"/>
            <c:bubble3D val="0"/>
            <c:spPr>
              <a:solidFill>
                <a:srgbClr val="CCC1DA"/>
              </a:solidFill>
              <a:ln>
                <a:noFill/>
              </a:ln>
              <a:effectLst/>
            </c:spPr>
            <c:extLst>
              <c:ext xmlns:c16="http://schemas.microsoft.com/office/drawing/2014/chart" uri="{C3380CC4-5D6E-409C-BE32-E72D297353CC}">
                <c16:uniqueId val="{00000001-17EF-EC4F-BBB5-D0CD1A8173A1}"/>
              </c:ext>
            </c:extLst>
          </c:dPt>
          <c:dPt>
            <c:idx val="1"/>
            <c:invertIfNegative val="0"/>
            <c:bubble3D val="0"/>
            <c:spPr>
              <a:solidFill>
                <a:srgbClr val="1F497D"/>
              </a:solidFill>
              <a:ln>
                <a:noFill/>
              </a:ln>
              <a:effectLst/>
            </c:spPr>
            <c:extLst>
              <c:ext xmlns:c16="http://schemas.microsoft.com/office/drawing/2014/chart" uri="{C3380CC4-5D6E-409C-BE32-E72D297353CC}">
                <c16:uniqueId val="{00000002-17EF-EC4F-BBB5-D0CD1A8173A1}"/>
              </c:ext>
            </c:extLst>
          </c:dPt>
          <c:cat>
            <c:strRef>
              <c:f>Hoja1!$B$1:$C$1</c:f>
              <c:strCache>
                <c:ptCount val="2"/>
                <c:pt idx="0">
                  <c:v>Tratamiento hospitalario</c:v>
                </c:pt>
                <c:pt idx="1">
                  <c:v>Tratamiento ambulatorio</c:v>
                </c:pt>
              </c:strCache>
            </c:strRef>
          </c:cat>
          <c:val>
            <c:numRef>
              <c:f>Hoja1!$B$2:$C$2</c:f>
              <c:numCache>
                <c:formatCode>0.00%</c:formatCode>
                <c:ptCount val="2"/>
                <c:pt idx="0">
                  <c:v>0.83589999999999998</c:v>
                </c:pt>
                <c:pt idx="1">
                  <c:v>0.16400000000000001</c:v>
                </c:pt>
              </c:numCache>
            </c:numRef>
          </c:val>
          <c:extLst>
            <c:ext xmlns:c16="http://schemas.microsoft.com/office/drawing/2014/chart" uri="{C3380CC4-5D6E-409C-BE32-E72D297353CC}">
              <c16:uniqueId val="{00000000-17EF-EC4F-BBB5-D0CD1A8173A1}"/>
            </c:ext>
          </c:extLst>
        </c:ser>
        <c:dLbls>
          <c:showLegendKey val="0"/>
          <c:showVal val="0"/>
          <c:showCatName val="0"/>
          <c:showSerName val="0"/>
          <c:showPercent val="0"/>
          <c:showBubbleSize val="0"/>
        </c:dLbls>
        <c:gapWidth val="33"/>
        <c:overlap val="-30"/>
        <c:axId val="280742608"/>
        <c:axId val="280827232"/>
      </c:barChart>
      <c:catAx>
        <c:axId val="2807426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80827232"/>
        <c:crosses val="autoZero"/>
        <c:auto val="1"/>
        <c:lblAlgn val="ctr"/>
        <c:lblOffset val="100"/>
        <c:noMultiLvlLbl val="0"/>
      </c:catAx>
      <c:valAx>
        <c:axId val="280827232"/>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2807426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Hoja1!$F$24</c:f>
              <c:strCache>
                <c:ptCount val="1"/>
                <c:pt idx="0">
                  <c:v>%</c:v>
                </c:pt>
              </c:strCache>
            </c:strRef>
          </c:tx>
          <c:dPt>
            <c:idx val="0"/>
            <c:bubble3D val="0"/>
            <c:spPr>
              <a:solidFill>
                <a:schemeClr val="accent4">
                  <a:lumMod val="40000"/>
                  <a:lumOff val="60000"/>
                </a:schemeClr>
              </a:solidFill>
              <a:ln>
                <a:noFill/>
              </a:ln>
              <a:effectLst/>
            </c:spPr>
            <c:extLst>
              <c:ext xmlns:c16="http://schemas.microsoft.com/office/drawing/2014/chart" uri="{C3380CC4-5D6E-409C-BE32-E72D297353CC}">
                <c16:uniqueId val="{00000001-AC7F-0D4E-8E62-A36E343423AC}"/>
              </c:ext>
            </c:extLst>
          </c:dPt>
          <c:dPt>
            <c:idx val="1"/>
            <c:bubble3D val="0"/>
            <c:spPr>
              <a:solidFill>
                <a:schemeClr val="accent1"/>
              </a:solidFill>
              <a:ln>
                <a:noFill/>
              </a:ln>
              <a:effectLst/>
            </c:spPr>
            <c:extLst>
              <c:ext xmlns:c16="http://schemas.microsoft.com/office/drawing/2014/chart" uri="{C3380CC4-5D6E-409C-BE32-E72D297353CC}">
                <c16:uniqueId val="{00000003-AC7F-0D4E-8E62-A36E343423AC}"/>
              </c:ext>
            </c:extLst>
          </c:dPt>
          <c:dPt>
            <c:idx val="2"/>
            <c:bubble3D val="0"/>
            <c:spPr>
              <a:solidFill>
                <a:schemeClr val="accent3">
                  <a:lumMod val="75000"/>
                </a:schemeClr>
              </a:solidFill>
              <a:ln>
                <a:noFill/>
              </a:ln>
              <a:effectLst/>
            </c:spPr>
            <c:extLst>
              <c:ext xmlns:c16="http://schemas.microsoft.com/office/drawing/2014/chart" uri="{C3380CC4-5D6E-409C-BE32-E72D297353CC}">
                <c16:uniqueId val="{00000005-AC7F-0D4E-8E62-A36E343423AC}"/>
              </c:ext>
            </c:extLst>
          </c:dPt>
          <c:dPt>
            <c:idx val="3"/>
            <c:bubble3D val="0"/>
            <c:spPr>
              <a:solidFill>
                <a:schemeClr val="tx2"/>
              </a:solidFill>
              <a:ln>
                <a:noFill/>
              </a:ln>
              <a:effectLst/>
            </c:spPr>
            <c:extLst>
              <c:ext xmlns:c16="http://schemas.microsoft.com/office/drawing/2014/chart" uri="{C3380CC4-5D6E-409C-BE32-E72D297353CC}">
                <c16:uniqueId val="{00000007-AC7F-0D4E-8E62-A36E343423AC}"/>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AC7F-0D4E-8E62-A36E343423AC}"/>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extLst>
              <c:ext xmlns:c16="http://schemas.microsoft.com/office/drawing/2014/chart" uri="{C3380CC4-5D6E-409C-BE32-E72D297353CC}">
                <c16:uniqueId val="{0000000B-AC7F-0D4E-8E62-A36E343423AC}"/>
              </c:ext>
            </c:extLst>
          </c:dPt>
          <c:dPt>
            <c:idx val="6"/>
            <c:bubble3D val="0"/>
            <c:spPr>
              <a:solidFill>
                <a:srgbClr val="C2F6DC"/>
              </a:solidFill>
              <a:ln>
                <a:noFill/>
              </a:ln>
              <a:effectLst/>
            </c:spPr>
            <c:extLst>
              <c:ext xmlns:c16="http://schemas.microsoft.com/office/drawing/2014/chart" uri="{C3380CC4-5D6E-409C-BE32-E72D297353CC}">
                <c16:uniqueId val="{0000000D-AC7F-0D4E-8E62-A36E343423AC}"/>
              </c:ext>
            </c:extLst>
          </c:dPt>
          <c:dPt>
            <c:idx val="7"/>
            <c:bubble3D val="0"/>
            <c:spPr>
              <a:solidFill>
                <a:schemeClr val="tx2">
                  <a:lumMod val="40000"/>
                  <a:lumOff val="60000"/>
                </a:schemeClr>
              </a:solidFill>
              <a:ln>
                <a:noFill/>
              </a:ln>
              <a:effectLst/>
            </c:spPr>
            <c:extLst>
              <c:ext xmlns:c16="http://schemas.microsoft.com/office/drawing/2014/chart" uri="{C3380CC4-5D6E-409C-BE32-E72D297353CC}">
                <c16:uniqueId val="{0000000F-AC7F-0D4E-8E62-A36E343423AC}"/>
              </c:ext>
            </c:extLst>
          </c:dPt>
          <c:dPt>
            <c:idx val="8"/>
            <c:bubble3D val="0"/>
            <c:spPr>
              <a:solidFill>
                <a:srgbClr val="3B4170"/>
              </a:solidFill>
              <a:ln>
                <a:noFill/>
              </a:ln>
              <a:effectLst/>
            </c:spPr>
            <c:extLst>
              <c:ext xmlns:c16="http://schemas.microsoft.com/office/drawing/2014/chart" uri="{C3380CC4-5D6E-409C-BE32-E72D297353CC}">
                <c16:uniqueId val="{00000011-AC7F-0D4E-8E62-A36E343423AC}"/>
              </c:ext>
            </c:extLst>
          </c:dPt>
          <c:dLbls>
            <c:delete val="1"/>
          </c:dLbls>
          <c:cat>
            <c:strRef>
              <c:f>Hoja1!$G$23:$O$23</c:f>
              <c:strCache>
                <c:ptCount val="7"/>
                <c:pt idx="0">
                  <c:v>c13</c:v>
                </c:pt>
                <c:pt idx="1">
                  <c:v>c13, c20</c:v>
                </c:pt>
                <c:pt idx="2">
                  <c:v>c13, c20, p23</c:v>
                </c:pt>
                <c:pt idx="3">
                  <c:v>c13, p23</c:v>
                </c:pt>
                <c:pt idx="4">
                  <c:v>c20</c:v>
                </c:pt>
                <c:pt idx="5">
                  <c:v>c20, c23</c:v>
                </c:pt>
                <c:pt idx="6">
                  <c:v>p23</c:v>
                </c:pt>
              </c:strCache>
            </c:strRef>
          </c:cat>
          <c:val>
            <c:numRef>
              <c:f>Hoja1!$G$24:$O$24</c:f>
              <c:numCache>
                <c:formatCode>0.00%</c:formatCode>
                <c:ptCount val="9"/>
                <c:pt idx="0">
                  <c:v>0.432</c:v>
                </c:pt>
                <c:pt idx="1">
                  <c:v>8.1000000000000003E-2</c:v>
                </c:pt>
                <c:pt idx="2">
                  <c:v>4.4999999999999998E-2</c:v>
                </c:pt>
                <c:pt idx="3">
                  <c:v>0.18</c:v>
                </c:pt>
                <c:pt idx="4">
                  <c:v>9.9000000000000005E-2</c:v>
                </c:pt>
                <c:pt idx="5">
                  <c:v>8.9999999999999993E-3</c:v>
                </c:pt>
                <c:pt idx="6">
                  <c:v>0.14399999999999999</c:v>
                </c:pt>
              </c:numCache>
            </c:numRef>
          </c:val>
          <c:extLst>
            <c:ext xmlns:c16="http://schemas.microsoft.com/office/drawing/2014/chart" uri="{C3380CC4-5D6E-409C-BE32-E72D297353CC}">
              <c16:uniqueId val="{00000012-AC7F-0D4E-8E62-A36E343423AC}"/>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b"/>
      <c:legendEntry>
        <c:idx val="7"/>
        <c:delete val="1"/>
      </c:legendEntry>
      <c:legendEntry>
        <c:idx val="8"/>
        <c:delete val="1"/>
      </c:legendEntry>
      <c:layout>
        <c:manualLayout>
          <c:xMode val="edge"/>
          <c:yMode val="edge"/>
          <c:x val="9.1264808074420344E-3"/>
          <c:y val="0.34393105345771896"/>
          <c:w val="0.24529127403149992"/>
          <c:h val="0.4273275172852980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Hoja1!$B$26</c:f>
              <c:strCache>
                <c:ptCount val="1"/>
                <c:pt idx="0">
                  <c:v>SÍ</c:v>
                </c:pt>
              </c:strCache>
            </c:strRef>
          </c:tx>
          <c:spPr>
            <a:solidFill>
              <a:srgbClr val="A4EDC9"/>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Hoja1!$A$27:$A$30</c:f>
              <c:strCache>
                <c:ptCount val="4"/>
                <c:pt idx="0">
                  <c:v>Fumador</c:v>
                </c:pt>
                <c:pt idx="1">
                  <c:v>EPOC</c:v>
                </c:pt>
                <c:pt idx="2">
                  <c:v>Asma</c:v>
                </c:pt>
                <c:pt idx="3">
                  <c:v>Vacunado</c:v>
                </c:pt>
              </c:strCache>
            </c:strRef>
          </c:cat>
          <c:val>
            <c:numRef>
              <c:f>Hoja1!$B$27:$B$30</c:f>
              <c:numCache>
                <c:formatCode>0.00%</c:formatCode>
                <c:ptCount val="4"/>
                <c:pt idx="0">
                  <c:v>0.6764</c:v>
                </c:pt>
                <c:pt idx="1">
                  <c:v>0.19350000000000001</c:v>
                </c:pt>
                <c:pt idx="2">
                  <c:v>6.4500000000000002E-2</c:v>
                </c:pt>
                <c:pt idx="3">
                  <c:v>0.48380000000000001</c:v>
                </c:pt>
              </c:numCache>
            </c:numRef>
          </c:val>
          <c:extLst>
            <c:ext xmlns:c16="http://schemas.microsoft.com/office/drawing/2014/chart" uri="{C3380CC4-5D6E-409C-BE32-E72D297353CC}">
              <c16:uniqueId val="{00000000-DC2E-E644-9B6B-DCDC19707AE7}"/>
            </c:ext>
          </c:extLst>
        </c:ser>
        <c:ser>
          <c:idx val="1"/>
          <c:order val="1"/>
          <c:tx>
            <c:strRef>
              <c:f>Hoja1!$C$26</c:f>
              <c:strCache>
                <c:ptCount val="1"/>
                <c:pt idx="0">
                  <c:v>NO</c:v>
                </c:pt>
              </c:strCache>
            </c:strRef>
          </c:tx>
          <c:spPr>
            <a:solidFill>
              <a:srgbClr val="1F497D"/>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Hoja1!$A$27:$A$30</c:f>
              <c:strCache>
                <c:ptCount val="4"/>
                <c:pt idx="0">
                  <c:v>Fumador</c:v>
                </c:pt>
                <c:pt idx="1">
                  <c:v>EPOC</c:v>
                </c:pt>
                <c:pt idx="2">
                  <c:v>Asma</c:v>
                </c:pt>
                <c:pt idx="3">
                  <c:v>Vacunado</c:v>
                </c:pt>
              </c:strCache>
            </c:strRef>
          </c:cat>
          <c:val>
            <c:numRef>
              <c:f>Hoja1!$C$27:$C$30</c:f>
              <c:numCache>
                <c:formatCode>0.00%</c:formatCode>
                <c:ptCount val="4"/>
                <c:pt idx="0">
                  <c:v>0.3236</c:v>
                </c:pt>
                <c:pt idx="1">
                  <c:v>0.80649999999999999</c:v>
                </c:pt>
                <c:pt idx="2">
                  <c:v>0.9355</c:v>
                </c:pt>
                <c:pt idx="3">
                  <c:v>0.51619999999999999</c:v>
                </c:pt>
              </c:numCache>
            </c:numRef>
          </c:val>
          <c:extLst>
            <c:ext xmlns:c16="http://schemas.microsoft.com/office/drawing/2014/chart" uri="{C3380CC4-5D6E-409C-BE32-E72D297353CC}">
              <c16:uniqueId val="{00000001-DC2E-E644-9B6B-DCDC19707AE7}"/>
            </c:ext>
          </c:extLst>
        </c:ser>
        <c:dLbls>
          <c:dLblPos val="outEnd"/>
          <c:showLegendKey val="0"/>
          <c:showVal val="1"/>
          <c:showCatName val="0"/>
          <c:showSerName val="0"/>
          <c:showPercent val="0"/>
          <c:showBubbleSize val="0"/>
        </c:dLbls>
        <c:gapWidth val="444"/>
        <c:overlap val="-90"/>
        <c:axId val="672511552"/>
        <c:axId val="672915440"/>
      </c:barChart>
      <c:catAx>
        <c:axId val="6725115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s-ES"/>
          </a:p>
        </c:txPr>
        <c:crossAx val="672915440"/>
        <c:crosses val="autoZero"/>
        <c:auto val="1"/>
        <c:lblAlgn val="ctr"/>
        <c:lblOffset val="100"/>
        <c:noMultiLvlLbl val="0"/>
      </c:catAx>
      <c:valAx>
        <c:axId val="672915440"/>
        <c:scaling>
          <c:orientation val="minMax"/>
        </c:scaling>
        <c:delete val="1"/>
        <c:axPos val="l"/>
        <c:numFmt formatCode="0.00%" sourceLinked="1"/>
        <c:majorTickMark val="none"/>
        <c:minorTickMark val="none"/>
        <c:tickLblPos val="nextTo"/>
        <c:crossAx val="672511552"/>
        <c:crosses val="autoZero"/>
        <c:crossBetween val="between"/>
      </c:valAx>
      <c:spPr>
        <a:noFill/>
        <a:ln>
          <a:noFill/>
        </a:ln>
        <a:effectLst/>
      </c:spPr>
    </c:plotArea>
    <c:legend>
      <c:legendPos val="t"/>
      <c:layout>
        <c:manualLayout>
          <c:xMode val="edge"/>
          <c:yMode val="edge"/>
          <c:x val="4.5605804482455291E-3"/>
          <c:y val="6.1421080682151231E-3"/>
          <c:w val="0.33708925831382891"/>
          <c:h val="0.1588691020378899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Hoja1!$B$33</c:f>
              <c:strCache>
                <c:ptCount val="1"/>
                <c:pt idx="0">
                  <c:v>SÍ</c:v>
                </c:pt>
              </c:strCache>
            </c:strRef>
          </c:tx>
          <c:spPr>
            <a:solidFill>
              <a:srgbClr val="CCC1DA"/>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Hoja1!$A$34:$A$37</c:f>
              <c:strCache>
                <c:ptCount val="4"/>
                <c:pt idx="0">
                  <c:v>Fumador</c:v>
                </c:pt>
                <c:pt idx="1">
                  <c:v>EPOC</c:v>
                </c:pt>
                <c:pt idx="2">
                  <c:v>Asma</c:v>
                </c:pt>
                <c:pt idx="3">
                  <c:v>Vacunado</c:v>
                </c:pt>
              </c:strCache>
            </c:strRef>
          </c:cat>
          <c:val>
            <c:numRef>
              <c:f>Hoja1!$B$34:$B$37</c:f>
              <c:numCache>
                <c:formatCode>0.00%</c:formatCode>
                <c:ptCount val="4"/>
                <c:pt idx="0">
                  <c:v>0.53159999999999996</c:v>
                </c:pt>
                <c:pt idx="1">
                  <c:v>0.19620000000000001</c:v>
                </c:pt>
                <c:pt idx="2">
                  <c:v>8.8599999999999998E-2</c:v>
                </c:pt>
                <c:pt idx="3">
                  <c:v>0.6139</c:v>
                </c:pt>
              </c:numCache>
            </c:numRef>
          </c:val>
          <c:extLst>
            <c:ext xmlns:c16="http://schemas.microsoft.com/office/drawing/2014/chart" uri="{C3380CC4-5D6E-409C-BE32-E72D297353CC}">
              <c16:uniqueId val="{00000000-E059-A24A-AFE8-CC7DF187CAA5}"/>
            </c:ext>
          </c:extLst>
        </c:ser>
        <c:ser>
          <c:idx val="1"/>
          <c:order val="1"/>
          <c:tx>
            <c:strRef>
              <c:f>Hoja1!$C$33</c:f>
              <c:strCache>
                <c:ptCount val="1"/>
                <c:pt idx="0">
                  <c:v>NO</c:v>
                </c:pt>
              </c:strCache>
            </c:strRef>
          </c:tx>
          <c:spPr>
            <a:solidFill>
              <a:srgbClr val="1F497D"/>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Hoja1!$A$34:$A$37</c:f>
              <c:strCache>
                <c:ptCount val="4"/>
                <c:pt idx="0">
                  <c:v>Fumador</c:v>
                </c:pt>
                <c:pt idx="1">
                  <c:v>EPOC</c:v>
                </c:pt>
                <c:pt idx="2">
                  <c:v>Asma</c:v>
                </c:pt>
                <c:pt idx="3">
                  <c:v>Vacunado</c:v>
                </c:pt>
              </c:strCache>
            </c:strRef>
          </c:cat>
          <c:val>
            <c:numRef>
              <c:f>Hoja1!$C$34:$C$37</c:f>
              <c:numCache>
                <c:formatCode>0.00%</c:formatCode>
                <c:ptCount val="4"/>
                <c:pt idx="0">
                  <c:v>0.46839999999999998</c:v>
                </c:pt>
                <c:pt idx="1">
                  <c:v>0.80379999999999996</c:v>
                </c:pt>
                <c:pt idx="2">
                  <c:v>0.91139999999999999</c:v>
                </c:pt>
                <c:pt idx="3">
                  <c:v>0.3861</c:v>
                </c:pt>
              </c:numCache>
            </c:numRef>
          </c:val>
          <c:extLst>
            <c:ext xmlns:c16="http://schemas.microsoft.com/office/drawing/2014/chart" uri="{C3380CC4-5D6E-409C-BE32-E72D297353CC}">
              <c16:uniqueId val="{00000001-E059-A24A-AFE8-CC7DF187CAA5}"/>
            </c:ext>
          </c:extLst>
        </c:ser>
        <c:dLbls>
          <c:dLblPos val="outEnd"/>
          <c:showLegendKey val="0"/>
          <c:showVal val="1"/>
          <c:showCatName val="0"/>
          <c:showSerName val="0"/>
          <c:showPercent val="0"/>
          <c:showBubbleSize val="0"/>
        </c:dLbls>
        <c:gapWidth val="444"/>
        <c:overlap val="-90"/>
        <c:axId val="672500144"/>
        <c:axId val="672828480"/>
      </c:barChart>
      <c:catAx>
        <c:axId val="6725001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s-ES"/>
          </a:p>
        </c:txPr>
        <c:crossAx val="672828480"/>
        <c:crosses val="autoZero"/>
        <c:auto val="1"/>
        <c:lblAlgn val="ctr"/>
        <c:lblOffset val="100"/>
        <c:noMultiLvlLbl val="0"/>
      </c:catAx>
      <c:valAx>
        <c:axId val="672828480"/>
        <c:scaling>
          <c:orientation val="minMax"/>
        </c:scaling>
        <c:delete val="1"/>
        <c:axPos val="l"/>
        <c:numFmt formatCode="0.00%" sourceLinked="1"/>
        <c:majorTickMark val="none"/>
        <c:minorTickMark val="none"/>
        <c:tickLblPos val="nextTo"/>
        <c:crossAx val="672500144"/>
        <c:crosses val="autoZero"/>
        <c:crossBetween val="between"/>
      </c:valAx>
      <c:spPr>
        <a:noFill/>
        <a:ln>
          <a:noFill/>
        </a:ln>
        <a:effectLst/>
      </c:spPr>
    </c:plotArea>
    <c:legend>
      <c:legendPos val="t"/>
      <c:layout>
        <c:manualLayout>
          <c:xMode val="edge"/>
          <c:yMode val="edge"/>
          <c:x val="5.0390619818816082E-2"/>
          <c:y val="4.9190487256952513E-2"/>
          <c:w val="0.19172602230976352"/>
          <c:h val="0.10373189247811604"/>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856937917863054E-2"/>
          <c:y val="0.29920531064777656"/>
          <c:w val="0.93902947316140251"/>
          <c:h val="0.51665599199159973"/>
        </c:manualLayout>
      </c:layout>
      <c:barChart>
        <c:barDir val="col"/>
        <c:grouping val="clustered"/>
        <c:varyColors val="0"/>
        <c:ser>
          <c:idx val="0"/>
          <c:order val="0"/>
          <c:tx>
            <c:strRef>
              <c:f>Hoja1!$A$42</c:f>
              <c:strCache>
                <c:ptCount val="1"/>
                <c:pt idx="0">
                  <c:v>Vacunados</c:v>
                </c:pt>
              </c:strCache>
            </c:strRef>
          </c:tx>
          <c:spPr>
            <a:solidFill>
              <a:srgbClr val="4DC5C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Hoja1!$B$41:$D$41</c:f>
              <c:strCache>
                <c:ptCount val="3"/>
                <c:pt idx="0">
                  <c:v>Infiltrado</c:v>
                </c:pt>
                <c:pt idx="1">
                  <c:v>Ingreso en UCI</c:v>
                </c:pt>
                <c:pt idx="2">
                  <c:v>Fallecimientos</c:v>
                </c:pt>
              </c:strCache>
            </c:strRef>
          </c:cat>
          <c:val>
            <c:numRef>
              <c:f>Hoja1!$B$42:$D$42</c:f>
              <c:numCache>
                <c:formatCode>0.00%</c:formatCode>
                <c:ptCount val="3"/>
                <c:pt idx="0">
                  <c:v>0.79379999999999995</c:v>
                </c:pt>
                <c:pt idx="1">
                  <c:v>6.1800000000000001E-2</c:v>
                </c:pt>
                <c:pt idx="2">
                  <c:v>0.14430000000000001</c:v>
                </c:pt>
              </c:numCache>
            </c:numRef>
          </c:val>
          <c:extLst>
            <c:ext xmlns:c16="http://schemas.microsoft.com/office/drawing/2014/chart" uri="{C3380CC4-5D6E-409C-BE32-E72D297353CC}">
              <c16:uniqueId val="{00000000-E6DE-D543-974B-5DFB7C384218}"/>
            </c:ext>
          </c:extLst>
        </c:ser>
        <c:ser>
          <c:idx val="1"/>
          <c:order val="1"/>
          <c:tx>
            <c:strRef>
              <c:f>Hoja1!$A$43</c:f>
              <c:strCache>
                <c:ptCount val="1"/>
                <c:pt idx="0">
                  <c:v>NO vacunados</c:v>
                </c:pt>
              </c:strCache>
            </c:strRef>
          </c:tx>
          <c:spPr>
            <a:solidFill>
              <a:srgbClr val="1F497D"/>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800" b="0" i="0" u="none" strike="noStrike" kern="1200" baseline="0">
                    <a:solidFill>
                      <a:schemeClr val="tx1">
                        <a:lumMod val="50000"/>
                        <a:lumOff val="50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Hoja1!$B$41:$D$41</c:f>
              <c:strCache>
                <c:ptCount val="3"/>
                <c:pt idx="0">
                  <c:v>Infiltrado</c:v>
                </c:pt>
                <c:pt idx="1">
                  <c:v>Ingreso en UCI</c:v>
                </c:pt>
                <c:pt idx="2">
                  <c:v>Fallecimientos</c:v>
                </c:pt>
              </c:strCache>
            </c:strRef>
          </c:cat>
          <c:val>
            <c:numRef>
              <c:f>Hoja1!$B$43:$D$43</c:f>
              <c:numCache>
                <c:formatCode>0.00%</c:formatCode>
                <c:ptCount val="3"/>
                <c:pt idx="0">
                  <c:v>0.72130000000000005</c:v>
                </c:pt>
                <c:pt idx="1">
                  <c:v>0.1147</c:v>
                </c:pt>
                <c:pt idx="2">
                  <c:v>0.1147</c:v>
                </c:pt>
              </c:numCache>
            </c:numRef>
          </c:val>
          <c:extLst>
            <c:ext xmlns:c16="http://schemas.microsoft.com/office/drawing/2014/chart" uri="{C3380CC4-5D6E-409C-BE32-E72D297353CC}">
              <c16:uniqueId val="{00000001-E6DE-D543-974B-5DFB7C384218}"/>
            </c:ext>
          </c:extLst>
        </c:ser>
        <c:dLbls>
          <c:dLblPos val="outEnd"/>
          <c:showLegendKey val="0"/>
          <c:showVal val="1"/>
          <c:showCatName val="0"/>
          <c:showSerName val="0"/>
          <c:showPercent val="0"/>
          <c:showBubbleSize val="0"/>
        </c:dLbls>
        <c:gapWidth val="444"/>
        <c:overlap val="-90"/>
        <c:axId val="138375472"/>
        <c:axId val="138266704"/>
      </c:barChart>
      <c:catAx>
        <c:axId val="1383754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es-ES"/>
          </a:p>
        </c:txPr>
        <c:crossAx val="138266704"/>
        <c:crosses val="autoZero"/>
        <c:auto val="1"/>
        <c:lblAlgn val="ctr"/>
        <c:lblOffset val="100"/>
        <c:noMultiLvlLbl val="0"/>
      </c:catAx>
      <c:valAx>
        <c:axId val="138266704"/>
        <c:scaling>
          <c:orientation val="minMax"/>
        </c:scaling>
        <c:delete val="1"/>
        <c:axPos val="l"/>
        <c:numFmt formatCode="0.00%" sourceLinked="1"/>
        <c:majorTickMark val="none"/>
        <c:minorTickMark val="none"/>
        <c:tickLblPos val="nextTo"/>
        <c:crossAx val="138375472"/>
        <c:crosses val="autoZero"/>
        <c:crossBetween val="between"/>
      </c:valAx>
      <c:spPr>
        <a:noFill/>
        <a:ln>
          <a:noFill/>
        </a:ln>
        <a:effectLst/>
      </c:spPr>
    </c:plotArea>
    <c:legend>
      <c:legendPos val="t"/>
      <c:layout>
        <c:manualLayout>
          <c:xMode val="edge"/>
          <c:yMode val="edge"/>
          <c:x val="0.48035357412015806"/>
          <c:y val="0.2277944967292771"/>
          <c:w val="0.47341789278796303"/>
          <c:h val="8.603185056095856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38C2BE-1CC1-8743-8B25-3E3BAAF9896E}" type="datetimeFigureOut">
              <a:rPr lang="es-ES" smtClean="0"/>
              <a:t>3/3/25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3DE4CC-CE9A-DA42-936F-AB85AEA5252F}" type="slidenum">
              <a:rPr lang="es-ES" smtClean="0"/>
              <a:t>‹Nº›</a:t>
            </a:fld>
            <a:endParaRPr lang="es-ES"/>
          </a:p>
        </p:txBody>
      </p:sp>
    </p:spTree>
    <p:extLst>
      <p:ext uri="{BB962C8B-B14F-4D97-AF65-F5344CB8AC3E}">
        <p14:creationId xmlns:p14="http://schemas.microsoft.com/office/powerpoint/2010/main" val="2460095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F3DE4CC-CE9A-DA42-936F-AB85AEA5252F}" type="slidenum">
              <a:rPr lang="es-ES" smtClean="0"/>
              <a:t>1</a:t>
            </a:fld>
            <a:endParaRPr lang="es-ES"/>
          </a:p>
        </p:txBody>
      </p:sp>
    </p:spTree>
    <p:extLst>
      <p:ext uri="{BB962C8B-B14F-4D97-AF65-F5344CB8AC3E}">
        <p14:creationId xmlns:p14="http://schemas.microsoft.com/office/powerpoint/2010/main" val="3980246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F3DE4CC-CE9A-DA42-936F-AB85AEA5252F}" type="slidenum">
              <a:rPr lang="es-ES" smtClean="0"/>
              <a:t>2</a:t>
            </a:fld>
            <a:endParaRPr lang="es-ES"/>
          </a:p>
        </p:txBody>
      </p:sp>
    </p:spTree>
    <p:extLst>
      <p:ext uri="{BB962C8B-B14F-4D97-AF65-F5344CB8AC3E}">
        <p14:creationId xmlns:p14="http://schemas.microsoft.com/office/powerpoint/2010/main" val="1515180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3/3/25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ángulo redondeado 21">
            <a:extLst>
              <a:ext uri="{FF2B5EF4-FFF2-40B4-BE49-F238E27FC236}">
                <a16:creationId xmlns:a16="http://schemas.microsoft.com/office/drawing/2014/main" id="{739C0C55-BA1C-E0C1-E6CD-0A14540CB0C3}"/>
              </a:ext>
            </a:extLst>
          </p:cNvPr>
          <p:cNvSpPr/>
          <p:nvPr/>
        </p:nvSpPr>
        <p:spPr>
          <a:xfrm>
            <a:off x="4615857" y="1633474"/>
            <a:ext cx="4459738" cy="1442332"/>
          </a:xfrm>
          <a:prstGeom prst="roundRect">
            <a:avLst/>
          </a:prstGeom>
          <a:solidFill>
            <a:srgbClr val="EEEE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3546C7D6-904A-418E-C88C-2785619B3C6F}"/>
              </a:ext>
            </a:extLst>
          </p:cNvPr>
          <p:cNvSpPr/>
          <p:nvPr/>
        </p:nvSpPr>
        <p:spPr>
          <a:xfrm>
            <a:off x="1835696" y="0"/>
            <a:ext cx="7308304" cy="1254147"/>
          </a:xfrm>
          <a:prstGeom prst="rect">
            <a:avLst/>
          </a:prstGeom>
          <a:solidFill>
            <a:srgbClr val="3B41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B23707AD-C239-B5C7-FD68-D79BC7F7E829}"/>
              </a:ext>
            </a:extLst>
          </p:cNvPr>
          <p:cNvSpPr txBox="1"/>
          <p:nvPr/>
        </p:nvSpPr>
        <p:spPr>
          <a:xfrm>
            <a:off x="1888521" y="55011"/>
            <a:ext cx="7160383" cy="830997"/>
          </a:xfrm>
          <a:prstGeom prst="rect">
            <a:avLst/>
          </a:prstGeom>
          <a:noFill/>
        </p:spPr>
        <p:txBody>
          <a:bodyPr wrap="square" rtlCol="0">
            <a:spAutoFit/>
          </a:bodyPr>
          <a:lstStyle/>
          <a:p>
            <a:pPr algn="ctr"/>
            <a:r>
              <a:rPr lang="es-ES" sz="1600" b="1" u="none" strike="noStrike" dirty="0">
                <a:solidFill>
                  <a:schemeClr val="bg1"/>
                </a:solidFill>
                <a:effectLst/>
                <a:latin typeface="Arial" panose="020B0604020202020204" pitchFamily="34" charset="0"/>
                <a:ea typeface="Tahoma" panose="020B0604030504040204" pitchFamily="34" charset="0"/>
                <a:cs typeface="Arial" panose="020B0604020202020204" pitchFamily="34" charset="0"/>
              </a:rPr>
              <a:t>ESTUDIO EPIDEMIOLÓGICO DE LOS PACIENTES CON ANTIGENURIAS POSITIVAS TRATADOS EN EL SERVICIO DE URGENCIAS DEL HOSPITAL UNIVERSITARIO DE PUERTO REAL</a:t>
            </a:r>
            <a:endParaRPr lang="es-ES" sz="1600" b="1" dirty="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
        <p:nvSpPr>
          <p:cNvPr id="6" name="Rectángulo 5">
            <a:extLst>
              <a:ext uri="{FF2B5EF4-FFF2-40B4-BE49-F238E27FC236}">
                <a16:creationId xmlns:a16="http://schemas.microsoft.com/office/drawing/2014/main" id="{6495401F-138A-FB85-1AEB-FE07F59CFB13}"/>
              </a:ext>
            </a:extLst>
          </p:cNvPr>
          <p:cNvSpPr/>
          <p:nvPr/>
        </p:nvSpPr>
        <p:spPr>
          <a:xfrm>
            <a:off x="57883" y="1370867"/>
            <a:ext cx="4471383" cy="2160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7DF72661-1F9E-9928-69C2-D876BD4788B5}"/>
              </a:ext>
            </a:extLst>
          </p:cNvPr>
          <p:cNvSpPr txBox="1"/>
          <p:nvPr/>
        </p:nvSpPr>
        <p:spPr>
          <a:xfrm>
            <a:off x="57883" y="1335129"/>
            <a:ext cx="4454013" cy="276999"/>
          </a:xfrm>
          <a:prstGeom prst="rect">
            <a:avLst/>
          </a:prstGeom>
          <a:noFill/>
        </p:spPr>
        <p:txBody>
          <a:bodyPr wrap="square" rtlCol="0">
            <a:spAutoFit/>
          </a:bodyPr>
          <a:lstStyle/>
          <a:p>
            <a:pPr algn="ctr"/>
            <a:r>
              <a:rPr lang="es-ES" sz="1200" b="1" dirty="0">
                <a:solidFill>
                  <a:schemeClr val="accent4">
                    <a:lumMod val="50000"/>
                  </a:schemeClr>
                </a:solidFill>
              </a:rPr>
              <a:t>INTRODUCCIÓN</a:t>
            </a:r>
          </a:p>
        </p:txBody>
      </p:sp>
      <p:sp>
        <p:nvSpPr>
          <p:cNvPr id="8" name="CuadroTexto 7">
            <a:extLst>
              <a:ext uri="{FF2B5EF4-FFF2-40B4-BE49-F238E27FC236}">
                <a16:creationId xmlns:a16="http://schemas.microsoft.com/office/drawing/2014/main" id="{961DA1CF-06DF-1AA6-C00F-302D6F65260B}"/>
              </a:ext>
            </a:extLst>
          </p:cNvPr>
          <p:cNvSpPr txBox="1"/>
          <p:nvPr/>
        </p:nvSpPr>
        <p:spPr>
          <a:xfrm>
            <a:off x="9551" y="1576390"/>
            <a:ext cx="4514601" cy="707886"/>
          </a:xfrm>
          <a:prstGeom prst="rect">
            <a:avLst/>
          </a:prstGeom>
          <a:noFill/>
        </p:spPr>
        <p:txBody>
          <a:bodyPr wrap="square" rtlCol="0">
            <a:spAutoFit/>
          </a:bodyPr>
          <a:lstStyle/>
          <a:p>
            <a:pPr algn="just" rtl="0"/>
            <a:r>
              <a:rPr lang="es-ES" sz="1000" b="0" i="0" u="none" strike="noStrike" dirty="0">
                <a:solidFill>
                  <a:srgbClr val="000000"/>
                </a:solidFill>
                <a:effectLst/>
              </a:rPr>
              <a:t>El </a:t>
            </a:r>
            <a:r>
              <a:rPr lang="es-ES" sz="1000" b="0" i="1" u="none" strike="noStrike" dirty="0" err="1">
                <a:solidFill>
                  <a:srgbClr val="000000"/>
                </a:solidFill>
                <a:effectLst/>
              </a:rPr>
              <a:t>Streptococcus</a:t>
            </a:r>
            <a:r>
              <a:rPr lang="es-ES" sz="1000" b="0" i="1" u="none" strike="noStrike" dirty="0">
                <a:solidFill>
                  <a:srgbClr val="000000"/>
                </a:solidFill>
                <a:effectLst/>
              </a:rPr>
              <a:t> </a:t>
            </a:r>
            <a:r>
              <a:rPr lang="es-ES" sz="1000" b="0" i="1" u="none" strike="noStrike" dirty="0" err="1">
                <a:solidFill>
                  <a:srgbClr val="000000"/>
                </a:solidFill>
                <a:effectLst/>
              </a:rPr>
              <a:t>pneumoniae</a:t>
            </a:r>
            <a:r>
              <a:rPr lang="es-ES" sz="1000" b="0" i="0" u="none" strike="noStrike" dirty="0">
                <a:solidFill>
                  <a:srgbClr val="000000"/>
                </a:solidFill>
                <a:effectLst/>
              </a:rPr>
              <a:t> es la principal causa de neumonía adquirida en la comunidad (NAC). Su rápida detección permite un tratamiento precoz. La vacunación, especialmente en grupos vulnerables, previene  las infecciones neumocócicas graves, reduciendo la morbimortalidad asociada. </a:t>
            </a:r>
          </a:p>
        </p:txBody>
      </p:sp>
      <p:sp>
        <p:nvSpPr>
          <p:cNvPr id="9" name="Rectángulo 8">
            <a:extLst>
              <a:ext uri="{FF2B5EF4-FFF2-40B4-BE49-F238E27FC236}">
                <a16:creationId xmlns:a16="http://schemas.microsoft.com/office/drawing/2014/main" id="{22B1162A-DF78-7918-F8CE-4238D215534D}"/>
              </a:ext>
            </a:extLst>
          </p:cNvPr>
          <p:cNvSpPr/>
          <p:nvPr/>
        </p:nvSpPr>
        <p:spPr>
          <a:xfrm>
            <a:off x="63390" y="2329370"/>
            <a:ext cx="4452686" cy="2160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82639F5C-B6F2-5C02-1EC2-91A4063CFC4A}"/>
              </a:ext>
            </a:extLst>
          </p:cNvPr>
          <p:cNvSpPr txBox="1"/>
          <p:nvPr/>
        </p:nvSpPr>
        <p:spPr>
          <a:xfrm>
            <a:off x="66239" y="2293564"/>
            <a:ext cx="4457342" cy="276999"/>
          </a:xfrm>
          <a:prstGeom prst="rect">
            <a:avLst/>
          </a:prstGeom>
          <a:noFill/>
        </p:spPr>
        <p:txBody>
          <a:bodyPr wrap="square" rtlCol="0">
            <a:spAutoFit/>
          </a:bodyPr>
          <a:lstStyle/>
          <a:p>
            <a:pPr algn="ctr"/>
            <a:r>
              <a:rPr lang="es-ES" sz="1200" b="1" dirty="0">
                <a:solidFill>
                  <a:schemeClr val="accent4">
                    <a:lumMod val="50000"/>
                  </a:schemeClr>
                </a:solidFill>
              </a:rPr>
              <a:t>MATERIAL Y MÉTODOS</a:t>
            </a:r>
          </a:p>
        </p:txBody>
      </p:sp>
      <p:sp>
        <p:nvSpPr>
          <p:cNvPr id="11" name="CuadroTexto 10">
            <a:extLst>
              <a:ext uri="{FF2B5EF4-FFF2-40B4-BE49-F238E27FC236}">
                <a16:creationId xmlns:a16="http://schemas.microsoft.com/office/drawing/2014/main" id="{BCFE40AC-2700-2F05-B971-202878A998C7}"/>
              </a:ext>
            </a:extLst>
          </p:cNvPr>
          <p:cNvSpPr txBox="1"/>
          <p:nvPr/>
        </p:nvSpPr>
        <p:spPr>
          <a:xfrm>
            <a:off x="9551" y="2579851"/>
            <a:ext cx="4452686" cy="553998"/>
          </a:xfrm>
          <a:prstGeom prst="rect">
            <a:avLst/>
          </a:prstGeom>
          <a:noFill/>
        </p:spPr>
        <p:txBody>
          <a:bodyPr wrap="square" rtlCol="0">
            <a:spAutoFit/>
          </a:bodyPr>
          <a:lstStyle/>
          <a:p>
            <a:pPr algn="just" rtl="0">
              <a:spcBef>
                <a:spcPts val="1200"/>
              </a:spcBef>
              <a:spcAft>
                <a:spcPts val="1200"/>
              </a:spcAft>
            </a:pPr>
            <a:r>
              <a:rPr lang="es-ES" sz="1000" b="0" i="0" u="none" strike="noStrike" dirty="0">
                <a:solidFill>
                  <a:srgbClr val="000000"/>
                </a:solidFill>
                <a:effectLst/>
              </a:rPr>
              <a:t>Estudio descriptivo-retrospectivo realizado en el HUPR entre octubre y noviembre de 2023, con 189 pacientes con </a:t>
            </a:r>
            <a:r>
              <a:rPr lang="es-ES" sz="1000" b="0" i="0" u="none" strike="noStrike" dirty="0" err="1">
                <a:solidFill>
                  <a:srgbClr val="000000"/>
                </a:solidFill>
                <a:effectLst/>
              </a:rPr>
              <a:t>antigenuria</a:t>
            </a:r>
            <a:r>
              <a:rPr lang="es-ES" sz="1000" b="0" i="0" u="none" strike="noStrike" dirty="0">
                <a:solidFill>
                  <a:srgbClr val="000000"/>
                </a:solidFill>
                <a:effectLst/>
              </a:rPr>
              <a:t> positiva para neumococo. Se analizaron edad, sexo, comorbilidades, infiltrados, ingresos y vacunación.</a:t>
            </a:r>
          </a:p>
        </p:txBody>
      </p:sp>
      <p:sp>
        <p:nvSpPr>
          <p:cNvPr id="12" name="Rectángulo 11">
            <a:extLst>
              <a:ext uri="{FF2B5EF4-FFF2-40B4-BE49-F238E27FC236}">
                <a16:creationId xmlns:a16="http://schemas.microsoft.com/office/drawing/2014/main" id="{6EE839A1-913E-C1DA-2CA0-345764C92B96}"/>
              </a:ext>
            </a:extLst>
          </p:cNvPr>
          <p:cNvSpPr/>
          <p:nvPr/>
        </p:nvSpPr>
        <p:spPr>
          <a:xfrm>
            <a:off x="4608352" y="1374498"/>
            <a:ext cx="4463532" cy="2160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CuadroTexto 12">
            <a:extLst>
              <a:ext uri="{FF2B5EF4-FFF2-40B4-BE49-F238E27FC236}">
                <a16:creationId xmlns:a16="http://schemas.microsoft.com/office/drawing/2014/main" id="{2918DF83-9A36-9714-FFB2-26281DBAB745}"/>
              </a:ext>
            </a:extLst>
          </p:cNvPr>
          <p:cNvSpPr txBox="1"/>
          <p:nvPr/>
        </p:nvSpPr>
        <p:spPr>
          <a:xfrm>
            <a:off x="4619851" y="1345500"/>
            <a:ext cx="4455744" cy="276999"/>
          </a:xfrm>
          <a:prstGeom prst="rect">
            <a:avLst/>
          </a:prstGeom>
          <a:noFill/>
        </p:spPr>
        <p:txBody>
          <a:bodyPr wrap="square" rtlCol="0">
            <a:spAutoFit/>
          </a:bodyPr>
          <a:lstStyle/>
          <a:p>
            <a:pPr algn="ctr"/>
            <a:r>
              <a:rPr lang="es-ES" sz="1200" b="1" dirty="0">
                <a:solidFill>
                  <a:schemeClr val="accent4">
                    <a:lumMod val="50000"/>
                  </a:schemeClr>
                </a:solidFill>
              </a:rPr>
              <a:t>OBJETIVOS</a:t>
            </a:r>
          </a:p>
        </p:txBody>
      </p:sp>
      <p:sp>
        <p:nvSpPr>
          <p:cNvPr id="15" name="CuadroTexto 14">
            <a:extLst>
              <a:ext uri="{FF2B5EF4-FFF2-40B4-BE49-F238E27FC236}">
                <a16:creationId xmlns:a16="http://schemas.microsoft.com/office/drawing/2014/main" id="{612DD64D-5163-A292-FF79-DF9536989BC7}"/>
              </a:ext>
            </a:extLst>
          </p:cNvPr>
          <p:cNvSpPr txBox="1"/>
          <p:nvPr/>
        </p:nvSpPr>
        <p:spPr>
          <a:xfrm>
            <a:off x="4600036" y="1787252"/>
            <a:ext cx="4515575" cy="1169551"/>
          </a:xfrm>
          <a:prstGeom prst="rect">
            <a:avLst/>
          </a:prstGeom>
          <a:noFill/>
        </p:spPr>
        <p:txBody>
          <a:bodyPr wrap="square" rtlCol="0">
            <a:spAutoFit/>
          </a:bodyPr>
          <a:lstStyle/>
          <a:p>
            <a:pPr marL="171450" indent="-171450" algn="just">
              <a:buFont typeface="Arial" panose="020B0604020202020204" pitchFamily="34" charset="0"/>
              <a:buChar char="•"/>
            </a:pPr>
            <a:r>
              <a:rPr lang="es-ES" sz="1000" dirty="0"/>
              <a:t>Estudiar los pacientes que acudieron a Urgencias por sospecha de infección respiratoria y presentaron </a:t>
            </a:r>
            <a:r>
              <a:rPr lang="es-ES" sz="1000" dirty="0" err="1"/>
              <a:t>antigenuria</a:t>
            </a:r>
            <a:r>
              <a:rPr lang="es-ES" sz="1000" dirty="0"/>
              <a:t> positiva.</a:t>
            </a:r>
          </a:p>
          <a:p>
            <a:pPr marL="171450" indent="-171450" algn="just">
              <a:buFont typeface="Arial" panose="020B0604020202020204" pitchFamily="34" charset="0"/>
              <a:buChar char="•"/>
            </a:pPr>
            <a:r>
              <a:rPr lang="es-ES" sz="1000" dirty="0"/>
              <a:t>Analizar la necesidad de ingreso hospitalario frente al manejo ambulatorio.</a:t>
            </a:r>
          </a:p>
          <a:p>
            <a:pPr marL="171450" indent="-171450" algn="just">
              <a:buFont typeface="Arial" panose="020B0604020202020204" pitchFamily="34" charset="0"/>
              <a:buChar char="•"/>
            </a:pPr>
            <a:r>
              <a:rPr lang="es-ES" sz="1000" dirty="0"/>
              <a:t>Describir características generales, incluyendo comorbilidades y estado de vacunación.</a:t>
            </a:r>
          </a:p>
          <a:p>
            <a:pPr marL="171450" indent="-171450" algn="just">
              <a:buFont typeface="Arial" panose="020B0604020202020204" pitchFamily="34" charset="0"/>
              <a:buChar char="•"/>
            </a:pPr>
            <a:r>
              <a:rPr lang="es-ES" sz="1000" dirty="0"/>
              <a:t>Examinar la presencia de infiltrado neumónicos, necesidad de UCI y mortalidad en vacunados y no vacunados</a:t>
            </a:r>
          </a:p>
        </p:txBody>
      </p:sp>
      <p:sp>
        <p:nvSpPr>
          <p:cNvPr id="23" name="Rectángulo 22">
            <a:extLst>
              <a:ext uri="{FF2B5EF4-FFF2-40B4-BE49-F238E27FC236}">
                <a16:creationId xmlns:a16="http://schemas.microsoft.com/office/drawing/2014/main" id="{D8D087B8-2B1E-D90F-AF9B-39B07F87F380}"/>
              </a:ext>
            </a:extLst>
          </p:cNvPr>
          <p:cNvSpPr/>
          <p:nvPr/>
        </p:nvSpPr>
        <p:spPr>
          <a:xfrm>
            <a:off x="71500" y="3321412"/>
            <a:ext cx="8987530" cy="2160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4" name="CuadroTexto 23">
            <a:extLst>
              <a:ext uri="{FF2B5EF4-FFF2-40B4-BE49-F238E27FC236}">
                <a16:creationId xmlns:a16="http://schemas.microsoft.com/office/drawing/2014/main" id="{5A63B636-B776-6474-276B-4A9806E268A5}"/>
              </a:ext>
            </a:extLst>
          </p:cNvPr>
          <p:cNvSpPr txBox="1"/>
          <p:nvPr/>
        </p:nvSpPr>
        <p:spPr>
          <a:xfrm>
            <a:off x="-5228" y="3290924"/>
            <a:ext cx="9149228" cy="276999"/>
          </a:xfrm>
          <a:prstGeom prst="rect">
            <a:avLst/>
          </a:prstGeom>
          <a:noFill/>
        </p:spPr>
        <p:txBody>
          <a:bodyPr wrap="square" rtlCol="0">
            <a:spAutoFit/>
          </a:bodyPr>
          <a:lstStyle/>
          <a:p>
            <a:pPr algn="ctr"/>
            <a:r>
              <a:rPr lang="es-ES" sz="1200" b="1" dirty="0">
                <a:solidFill>
                  <a:schemeClr val="accent4">
                    <a:lumMod val="50000"/>
                  </a:schemeClr>
                </a:solidFill>
              </a:rPr>
              <a:t>RESULTADOS</a:t>
            </a:r>
          </a:p>
        </p:txBody>
      </p:sp>
      <p:sp>
        <p:nvSpPr>
          <p:cNvPr id="28" name="CuadroTexto 27">
            <a:extLst>
              <a:ext uri="{FF2B5EF4-FFF2-40B4-BE49-F238E27FC236}">
                <a16:creationId xmlns:a16="http://schemas.microsoft.com/office/drawing/2014/main" id="{7D7F4F77-A527-2C70-A36C-BE263D7CFCAA}"/>
              </a:ext>
            </a:extLst>
          </p:cNvPr>
          <p:cNvSpPr txBox="1"/>
          <p:nvPr/>
        </p:nvSpPr>
        <p:spPr>
          <a:xfrm>
            <a:off x="323528" y="3978592"/>
            <a:ext cx="3528156" cy="461665"/>
          </a:xfrm>
          <a:prstGeom prst="rect">
            <a:avLst/>
          </a:prstGeom>
          <a:noFill/>
        </p:spPr>
        <p:txBody>
          <a:bodyPr wrap="square">
            <a:spAutoFit/>
          </a:bodyPr>
          <a:lstStyle/>
          <a:p>
            <a:pPr algn="ctr" rtl="0">
              <a:defRPr sz="1400" b="0" i="0" u="none" strike="noStrike" kern="1200" spc="0" baseline="0">
                <a:solidFill>
                  <a:prstClr val="black">
                    <a:lumMod val="65000"/>
                    <a:lumOff val="35000"/>
                  </a:prstClr>
                </a:solidFill>
                <a:latin typeface="+mn-lt"/>
                <a:ea typeface="+mn-ea"/>
                <a:cs typeface="+mn-cs"/>
              </a:defRPr>
            </a:pPr>
            <a:r>
              <a:rPr lang="en-US" sz="1200" b="1" dirty="0">
                <a:solidFill>
                  <a:srgbClr val="002060"/>
                </a:solidFill>
              </a:rPr>
              <a:t>1. </a:t>
            </a:r>
            <a:r>
              <a:rPr lang="en-US" sz="1200" b="1" dirty="0" err="1">
                <a:solidFill>
                  <a:srgbClr val="002060"/>
                </a:solidFill>
              </a:rPr>
              <a:t>Relación</a:t>
            </a:r>
            <a:r>
              <a:rPr lang="en-US" sz="1200" b="1" dirty="0">
                <a:solidFill>
                  <a:srgbClr val="002060"/>
                </a:solidFill>
              </a:rPr>
              <a:t> entre </a:t>
            </a:r>
            <a:r>
              <a:rPr lang="en-US" sz="1200" b="1" dirty="0" err="1">
                <a:solidFill>
                  <a:srgbClr val="002060"/>
                </a:solidFill>
              </a:rPr>
              <a:t>tratamiento</a:t>
            </a:r>
            <a:r>
              <a:rPr lang="en-US" sz="1200" b="1" dirty="0">
                <a:solidFill>
                  <a:srgbClr val="002060"/>
                </a:solidFill>
              </a:rPr>
              <a:t> </a:t>
            </a:r>
            <a:r>
              <a:rPr lang="en-US" sz="1200" b="1" dirty="0" err="1">
                <a:solidFill>
                  <a:srgbClr val="002060"/>
                </a:solidFill>
              </a:rPr>
              <a:t>hospitalario</a:t>
            </a:r>
            <a:r>
              <a:rPr lang="en-US" sz="1200" b="1" dirty="0">
                <a:solidFill>
                  <a:srgbClr val="002060"/>
                </a:solidFill>
              </a:rPr>
              <a:t> vs </a:t>
            </a:r>
            <a:r>
              <a:rPr lang="en-US" sz="1200" b="1" dirty="0" err="1">
                <a:solidFill>
                  <a:srgbClr val="002060"/>
                </a:solidFill>
              </a:rPr>
              <a:t>ambulatorio</a:t>
            </a:r>
            <a:r>
              <a:rPr lang="en-US" sz="1200" b="1" dirty="0">
                <a:solidFill>
                  <a:srgbClr val="002060"/>
                </a:solidFill>
              </a:rPr>
              <a:t> </a:t>
            </a:r>
            <a:r>
              <a:rPr lang="en-US" sz="1200" b="1" dirty="0" err="1">
                <a:solidFill>
                  <a:srgbClr val="002060"/>
                </a:solidFill>
              </a:rPr>
              <a:t>en</a:t>
            </a:r>
            <a:r>
              <a:rPr lang="en-US" sz="1200" b="1" dirty="0">
                <a:solidFill>
                  <a:srgbClr val="002060"/>
                </a:solidFill>
              </a:rPr>
              <a:t> </a:t>
            </a:r>
            <a:r>
              <a:rPr lang="en-US" sz="1200" b="1" dirty="0" err="1">
                <a:solidFill>
                  <a:srgbClr val="002060"/>
                </a:solidFill>
              </a:rPr>
              <a:t>pacientes</a:t>
            </a:r>
            <a:r>
              <a:rPr lang="en-US" sz="1200" b="1" dirty="0">
                <a:solidFill>
                  <a:srgbClr val="002060"/>
                </a:solidFill>
              </a:rPr>
              <a:t> con </a:t>
            </a:r>
            <a:r>
              <a:rPr lang="en-US" sz="1200" b="1" dirty="0" err="1">
                <a:solidFill>
                  <a:srgbClr val="002060"/>
                </a:solidFill>
              </a:rPr>
              <a:t>antigenurias</a:t>
            </a:r>
            <a:r>
              <a:rPr lang="en-US" sz="1200" b="1" dirty="0">
                <a:solidFill>
                  <a:srgbClr val="002060"/>
                </a:solidFill>
              </a:rPr>
              <a:t> </a:t>
            </a:r>
            <a:r>
              <a:rPr lang="en-US" sz="1200" b="1" dirty="0" err="1">
                <a:solidFill>
                  <a:srgbClr val="002060"/>
                </a:solidFill>
              </a:rPr>
              <a:t>positivas</a:t>
            </a:r>
            <a:endParaRPr lang="en-US" sz="1200" b="1" dirty="0">
              <a:solidFill>
                <a:srgbClr val="002060"/>
              </a:solidFill>
            </a:endParaRPr>
          </a:p>
        </p:txBody>
      </p:sp>
      <p:sp>
        <p:nvSpPr>
          <p:cNvPr id="2" name="CuadroTexto 1">
            <a:extLst>
              <a:ext uri="{FF2B5EF4-FFF2-40B4-BE49-F238E27FC236}">
                <a16:creationId xmlns:a16="http://schemas.microsoft.com/office/drawing/2014/main" id="{7488F058-9604-F9F7-A9F1-6F9C291AC660}"/>
              </a:ext>
            </a:extLst>
          </p:cNvPr>
          <p:cNvSpPr txBox="1"/>
          <p:nvPr/>
        </p:nvSpPr>
        <p:spPr>
          <a:xfrm>
            <a:off x="1843415" y="814417"/>
            <a:ext cx="7160383" cy="430887"/>
          </a:xfrm>
          <a:prstGeom prst="rect">
            <a:avLst/>
          </a:prstGeom>
          <a:noFill/>
        </p:spPr>
        <p:txBody>
          <a:bodyPr wrap="square" rtlCol="0">
            <a:spAutoFit/>
          </a:bodyPr>
          <a:lstStyle/>
          <a:p>
            <a:r>
              <a:rPr lang="es-ES" sz="1050" dirty="0">
                <a:solidFill>
                  <a:schemeClr val="bg1"/>
                </a:solidFill>
              </a:rPr>
              <a:t>Autores: Antonio José García Muñoz, Mercedes Sánchez </a:t>
            </a:r>
            <a:r>
              <a:rPr lang="es-ES" sz="1050" dirty="0" err="1">
                <a:solidFill>
                  <a:schemeClr val="bg1"/>
                </a:solidFill>
              </a:rPr>
              <a:t>Bommatty</a:t>
            </a:r>
            <a:r>
              <a:rPr lang="es-ES" sz="1050" dirty="0">
                <a:solidFill>
                  <a:schemeClr val="bg1"/>
                </a:solidFill>
              </a:rPr>
              <a:t>, Amaranta Ortiz-Bermúdez, J.D.D. Jordán </a:t>
            </a:r>
            <a:r>
              <a:rPr lang="es-ES" sz="1050" dirty="0" err="1">
                <a:solidFill>
                  <a:schemeClr val="bg1"/>
                </a:solidFill>
              </a:rPr>
              <a:t>Chavez</a:t>
            </a:r>
            <a:r>
              <a:rPr lang="es-ES" sz="1050" dirty="0">
                <a:solidFill>
                  <a:schemeClr val="bg1"/>
                </a:solidFill>
              </a:rPr>
              <a:t>, Mercedes Sánchez Benítez, Gonzalo José González Mendoza, Luis Asencio Monteagudo.</a:t>
            </a:r>
          </a:p>
        </p:txBody>
      </p:sp>
      <p:graphicFrame>
        <p:nvGraphicFramePr>
          <p:cNvPr id="3" name="Gráfico 2" descr="Tipo de gráfico: Barras agrupadas. 'Antigenuria +'&#10;&#10;Descripción generada automáticamente">
            <a:extLst>
              <a:ext uri="{FF2B5EF4-FFF2-40B4-BE49-F238E27FC236}">
                <a16:creationId xmlns:a16="http://schemas.microsoft.com/office/drawing/2014/main" id="{410DFD55-6DDD-4382-3F4C-32D6CCA80BFB}"/>
              </a:ext>
            </a:extLst>
          </p:cNvPr>
          <p:cNvGraphicFramePr>
            <a:graphicFrameLocks/>
          </p:cNvGraphicFramePr>
          <p:nvPr>
            <p:extLst>
              <p:ext uri="{D42A27DB-BD31-4B8C-83A1-F6EECF244321}">
                <p14:modId xmlns:p14="http://schemas.microsoft.com/office/powerpoint/2010/main" val="1177923916"/>
              </p:ext>
            </p:extLst>
          </p:nvPr>
        </p:nvGraphicFramePr>
        <p:xfrm>
          <a:off x="3995936" y="3704710"/>
          <a:ext cx="4104456" cy="124874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7F19D166-74A5-CDE7-10B1-09AB12FE9A4C}"/>
              </a:ext>
            </a:extLst>
          </p:cNvPr>
          <p:cNvSpPr txBox="1"/>
          <p:nvPr/>
        </p:nvSpPr>
        <p:spPr>
          <a:xfrm>
            <a:off x="-55243" y="2517419"/>
            <a:ext cx="3296652" cy="415498"/>
          </a:xfrm>
          <a:prstGeom prst="rect">
            <a:avLst/>
          </a:prstGeom>
          <a:noFill/>
        </p:spPr>
        <p:txBody>
          <a:bodyPr wrap="square">
            <a:spAutoFit/>
          </a:bodyPr>
          <a:lstStyle/>
          <a:p>
            <a:pPr algn="ctr" rtl="0">
              <a:defRPr sz="1400" b="0" i="0" u="none" strike="noStrike" kern="1200" spc="0" baseline="0">
                <a:solidFill>
                  <a:prstClr val="black">
                    <a:lumMod val="65000"/>
                    <a:lumOff val="35000"/>
                  </a:prstClr>
                </a:solidFill>
                <a:latin typeface="+mn-lt"/>
                <a:ea typeface="+mn-ea"/>
                <a:cs typeface="+mn-cs"/>
              </a:defRPr>
            </a:pPr>
            <a:r>
              <a:rPr lang="en-US" sz="1050" b="1" dirty="0">
                <a:solidFill>
                  <a:srgbClr val="002060"/>
                </a:solidFill>
              </a:rPr>
              <a:t>3. </a:t>
            </a:r>
            <a:r>
              <a:rPr lang="en-US" sz="1050" b="1" dirty="0" err="1">
                <a:solidFill>
                  <a:srgbClr val="002060"/>
                </a:solidFill>
              </a:rPr>
              <a:t>Perfil</a:t>
            </a:r>
            <a:r>
              <a:rPr lang="en-US" sz="1050" b="1" dirty="0">
                <a:solidFill>
                  <a:srgbClr val="002060"/>
                </a:solidFill>
              </a:rPr>
              <a:t> de </a:t>
            </a:r>
            <a:r>
              <a:rPr lang="en-US" sz="1050" b="1" dirty="0" err="1">
                <a:solidFill>
                  <a:srgbClr val="002060"/>
                </a:solidFill>
              </a:rPr>
              <a:t>los</a:t>
            </a:r>
            <a:r>
              <a:rPr lang="en-US" sz="1050" b="1" dirty="0">
                <a:solidFill>
                  <a:srgbClr val="002060"/>
                </a:solidFill>
              </a:rPr>
              <a:t> </a:t>
            </a:r>
            <a:r>
              <a:rPr lang="en-US" sz="1050" b="1" dirty="0" err="1">
                <a:solidFill>
                  <a:srgbClr val="002060"/>
                </a:solidFill>
              </a:rPr>
              <a:t>pacientes</a:t>
            </a:r>
            <a:r>
              <a:rPr lang="en-US" sz="1050" b="1" baseline="0" dirty="0">
                <a:solidFill>
                  <a:srgbClr val="002060"/>
                </a:solidFill>
              </a:rPr>
              <a:t> </a:t>
            </a:r>
            <a:r>
              <a:rPr lang="en-US" sz="1050" b="1" baseline="0" dirty="0" err="1">
                <a:solidFill>
                  <a:srgbClr val="002060"/>
                </a:solidFill>
              </a:rPr>
              <a:t>tratados</a:t>
            </a:r>
            <a:endParaRPr lang="en-US" sz="1050" b="1" baseline="0" dirty="0">
              <a:solidFill>
                <a:srgbClr val="002060"/>
              </a:solidFill>
            </a:endParaRPr>
          </a:p>
          <a:p>
            <a:pPr algn="ctr" rtl="0">
              <a:defRPr sz="1400" b="0" i="0" u="none" strike="noStrike" kern="1200" spc="0" baseline="0">
                <a:solidFill>
                  <a:prstClr val="black">
                    <a:lumMod val="65000"/>
                    <a:lumOff val="35000"/>
                  </a:prstClr>
                </a:solidFill>
                <a:latin typeface="+mn-lt"/>
                <a:ea typeface="+mn-ea"/>
                <a:cs typeface="+mn-cs"/>
              </a:defRPr>
            </a:pPr>
            <a:r>
              <a:rPr lang="en-US" sz="1050" b="1" baseline="0" dirty="0">
                <a:solidFill>
                  <a:srgbClr val="002060"/>
                </a:solidFill>
              </a:rPr>
              <a:t>de forma </a:t>
            </a:r>
            <a:r>
              <a:rPr lang="en-US" sz="1050" b="1" baseline="0" dirty="0" err="1">
                <a:solidFill>
                  <a:srgbClr val="002060"/>
                </a:solidFill>
              </a:rPr>
              <a:t>ambulatoria</a:t>
            </a:r>
            <a:endParaRPr lang="en-US" sz="1050" b="1" dirty="0">
              <a:solidFill>
                <a:srgbClr val="002060"/>
              </a:solidFill>
            </a:endParaRPr>
          </a:p>
        </p:txBody>
      </p:sp>
      <p:sp>
        <p:nvSpPr>
          <p:cNvPr id="8" name="CuadroTexto 7">
            <a:extLst>
              <a:ext uri="{FF2B5EF4-FFF2-40B4-BE49-F238E27FC236}">
                <a16:creationId xmlns:a16="http://schemas.microsoft.com/office/drawing/2014/main" id="{FA50816F-2F5A-4E40-4B24-7EF421B70C84}"/>
              </a:ext>
            </a:extLst>
          </p:cNvPr>
          <p:cNvSpPr txBox="1"/>
          <p:nvPr/>
        </p:nvSpPr>
        <p:spPr>
          <a:xfrm>
            <a:off x="3287603" y="2512316"/>
            <a:ext cx="2625173" cy="430887"/>
          </a:xfrm>
          <a:prstGeom prst="rect">
            <a:avLst/>
          </a:prstGeom>
          <a:noFill/>
        </p:spPr>
        <p:txBody>
          <a:bodyPr wrap="square">
            <a:spAutoFit/>
          </a:bodyPr>
          <a:lstStyle/>
          <a:p>
            <a:pPr algn="ctr" rtl="0">
              <a:defRPr sz="1400" b="0" i="0" u="none" strike="noStrike" kern="1200" spc="0" baseline="0">
                <a:solidFill>
                  <a:prstClr val="black">
                    <a:lumMod val="65000"/>
                    <a:lumOff val="35000"/>
                  </a:prstClr>
                </a:solidFill>
                <a:latin typeface="+mn-lt"/>
                <a:ea typeface="+mn-ea"/>
                <a:cs typeface="+mn-cs"/>
              </a:defRPr>
            </a:pPr>
            <a:r>
              <a:rPr lang="en-US" sz="1100" b="1" dirty="0">
                <a:solidFill>
                  <a:srgbClr val="002060"/>
                </a:solidFill>
              </a:rPr>
              <a:t>4. </a:t>
            </a:r>
            <a:r>
              <a:rPr lang="en-US" sz="1100" b="1" dirty="0" err="1">
                <a:solidFill>
                  <a:srgbClr val="002060"/>
                </a:solidFill>
              </a:rPr>
              <a:t>Perfil</a:t>
            </a:r>
            <a:r>
              <a:rPr lang="en-US" sz="1100" b="1" dirty="0">
                <a:solidFill>
                  <a:srgbClr val="002060"/>
                </a:solidFill>
              </a:rPr>
              <a:t> de </a:t>
            </a:r>
            <a:r>
              <a:rPr lang="en-US" sz="1100" b="1" dirty="0" err="1">
                <a:solidFill>
                  <a:srgbClr val="002060"/>
                </a:solidFill>
              </a:rPr>
              <a:t>los</a:t>
            </a:r>
            <a:r>
              <a:rPr lang="en-US" sz="1100" b="1" dirty="0">
                <a:solidFill>
                  <a:srgbClr val="002060"/>
                </a:solidFill>
              </a:rPr>
              <a:t> </a:t>
            </a:r>
            <a:r>
              <a:rPr lang="en-US" sz="1100" b="1" dirty="0" err="1">
                <a:solidFill>
                  <a:srgbClr val="002060"/>
                </a:solidFill>
              </a:rPr>
              <a:t>pacientes</a:t>
            </a:r>
            <a:r>
              <a:rPr lang="en-US" sz="1100" b="1" baseline="0" dirty="0">
                <a:solidFill>
                  <a:srgbClr val="002060"/>
                </a:solidFill>
              </a:rPr>
              <a:t> </a:t>
            </a:r>
            <a:r>
              <a:rPr lang="en-US" sz="1100" b="1" dirty="0">
                <a:solidFill>
                  <a:srgbClr val="002060"/>
                </a:solidFill>
              </a:rPr>
              <a:t>con</a:t>
            </a:r>
          </a:p>
          <a:p>
            <a:pPr algn="ctr" rtl="0">
              <a:defRPr sz="1400" b="0" i="0" u="none" strike="noStrike" kern="1200" spc="0" baseline="0">
                <a:solidFill>
                  <a:prstClr val="black">
                    <a:lumMod val="65000"/>
                    <a:lumOff val="35000"/>
                  </a:prstClr>
                </a:solidFill>
                <a:latin typeface="+mn-lt"/>
                <a:ea typeface="+mn-ea"/>
                <a:cs typeface="+mn-cs"/>
              </a:defRPr>
            </a:pPr>
            <a:r>
              <a:rPr lang="en-US" sz="1100" b="1" dirty="0" err="1">
                <a:solidFill>
                  <a:srgbClr val="002060"/>
                </a:solidFill>
              </a:rPr>
              <a:t>tratamiento</a:t>
            </a:r>
            <a:r>
              <a:rPr lang="en-US" sz="1100" b="1" dirty="0">
                <a:solidFill>
                  <a:srgbClr val="002060"/>
                </a:solidFill>
              </a:rPr>
              <a:t> </a:t>
            </a:r>
            <a:r>
              <a:rPr lang="en-US" sz="1100" b="1" dirty="0" err="1">
                <a:solidFill>
                  <a:srgbClr val="002060"/>
                </a:solidFill>
              </a:rPr>
              <a:t>hospitalario</a:t>
            </a:r>
            <a:endParaRPr lang="en-US" sz="1100" b="1" dirty="0">
              <a:solidFill>
                <a:srgbClr val="002060"/>
              </a:solidFill>
            </a:endParaRPr>
          </a:p>
        </p:txBody>
      </p:sp>
      <p:sp>
        <p:nvSpPr>
          <p:cNvPr id="9" name="Rectángulo 8">
            <a:extLst>
              <a:ext uri="{FF2B5EF4-FFF2-40B4-BE49-F238E27FC236}">
                <a16:creationId xmlns:a16="http://schemas.microsoft.com/office/drawing/2014/main" id="{F0C36C35-51A4-F160-9B82-A574C1284FC1}"/>
              </a:ext>
            </a:extLst>
          </p:cNvPr>
          <p:cNvSpPr/>
          <p:nvPr/>
        </p:nvSpPr>
        <p:spPr>
          <a:xfrm>
            <a:off x="6013337" y="2431149"/>
            <a:ext cx="3015720" cy="21602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CuadroTexto 9">
            <a:extLst>
              <a:ext uri="{FF2B5EF4-FFF2-40B4-BE49-F238E27FC236}">
                <a16:creationId xmlns:a16="http://schemas.microsoft.com/office/drawing/2014/main" id="{591E4522-306F-0C6B-E843-44D093F54FF3}"/>
              </a:ext>
            </a:extLst>
          </p:cNvPr>
          <p:cNvSpPr txBox="1"/>
          <p:nvPr/>
        </p:nvSpPr>
        <p:spPr>
          <a:xfrm>
            <a:off x="6013338" y="2396543"/>
            <a:ext cx="3015719" cy="276999"/>
          </a:xfrm>
          <a:prstGeom prst="rect">
            <a:avLst/>
          </a:prstGeom>
          <a:noFill/>
        </p:spPr>
        <p:txBody>
          <a:bodyPr wrap="square" rtlCol="0">
            <a:spAutoFit/>
          </a:bodyPr>
          <a:lstStyle/>
          <a:p>
            <a:pPr algn="ctr"/>
            <a:r>
              <a:rPr lang="es-ES" sz="1200" b="1" dirty="0">
                <a:solidFill>
                  <a:schemeClr val="accent4">
                    <a:lumMod val="50000"/>
                  </a:schemeClr>
                </a:solidFill>
              </a:rPr>
              <a:t>CONCLUSIONES</a:t>
            </a:r>
          </a:p>
        </p:txBody>
      </p:sp>
      <p:graphicFrame>
        <p:nvGraphicFramePr>
          <p:cNvPr id="13" name="Gráfico 12" descr="Tipo de gráfico: Circular. '%'&#10;&#10;Descripción generada automáticamente">
            <a:extLst>
              <a:ext uri="{FF2B5EF4-FFF2-40B4-BE49-F238E27FC236}">
                <a16:creationId xmlns:a16="http://schemas.microsoft.com/office/drawing/2014/main" id="{D9895707-16FB-8E64-8327-102039E792D5}"/>
              </a:ext>
            </a:extLst>
          </p:cNvPr>
          <p:cNvGraphicFramePr>
            <a:graphicFrameLocks/>
          </p:cNvGraphicFramePr>
          <p:nvPr>
            <p:extLst>
              <p:ext uri="{D42A27DB-BD31-4B8C-83A1-F6EECF244321}">
                <p14:modId xmlns:p14="http://schemas.microsoft.com/office/powerpoint/2010/main" val="2768520663"/>
              </p:ext>
            </p:extLst>
          </p:nvPr>
        </p:nvGraphicFramePr>
        <p:xfrm>
          <a:off x="1907704" y="72625"/>
          <a:ext cx="4608512" cy="2715149"/>
        </p:xfrm>
        <a:graphic>
          <a:graphicData uri="http://schemas.openxmlformats.org/drawingml/2006/chart">
            <c:chart xmlns:c="http://schemas.openxmlformats.org/drawingml/2006/chart" xmlns:r="http://schemas.openxmlformats.org/officeDocument/2006/relationships" r:id="rId3"/>
          </a:graphicData>
        </a:graphic>
      </p:graphicFrame>
      <p:sp>
        <p:nvSpPr>
          <p:cNvPr id="14" name="CuadroTexto 13">
            <a:extLst>
              <a:ext uri="{FF2B5EF4-FFF2-40B4-BE49-F238E27FC236}">
                <a16:creationId xmlns:a16="http://schemas.microsoft.com/office/drawing/2014/main" id="{5FBD20FA-017F-E1E0-D977-E545F1DE188C}"/>
              </a:ext>
            </a:extLst>
          </p:cNvPr>
          <p:cNvSpPr txBox="1"/>
          <p:nvPr/>
        </p:nvSpPr>
        <p:spPr>
          <a:xfrm>
            <a:off x="1644804" y="133798"/>
            <a:ext cx="1559044" cy="430887"/>
          </a:xfrm>
          <a:prstGeom prst="rect">
            <a:avLst/>
          </a:prstGeom>
          <a:noFill/>
        </p:spPr>
        <p:txBody>
          <a:bodyPr wrap="square" rtlCol="0">
            <a:spAutoFit/>
          </a:bodyPr>
          <a:lstStyle/>
          <a:p>
            <a:pPr algn="ctr"/>
            <a:r>
              <a:rPr lang="es-ES" sz="1100" b="1" dirty="0">
                <a:solidFill>
                  <a:srgbClr val="002060"/>
                </a:solidFill>
              </a:rPr>
              <a:t>2. Recuento del tipo de vacuna</a:t>
            </a:r>
          </a:p>
        </p:txBody>
      </p:sp>
      <p:sp>
        <p:nvSpPr>
          <p:cNvPr id="15" name="CuadroTexto 14">
            <a:extLst>
              <a:ext uri="{FF2B5EF4-FFF2-40B4-BE49-F238E27FC236}">
                <a16:creationId xmlns:a16="http://schemas.microsoft.com/office/drawing/2014/main" id="{0551A70E-331D-46AA-B48B-40CA14DDB187}"/>
              </a:ext>
            </a:extLst>
          </p:cNvPr>
          <p:cNvSpPr txBox="1"/>
          <p:nvPr/>
        </p:nvSpPr>
        <p:spPr>
          <a:xfrm>
            <a:off x="5978707" y="2708148"/>
            <a:ext cx="3015720" cy="2062103"/>
          </a:xfrm>
          <a:prstGeom prst="rect">
            <a:avLst/>
          </a:prstGeom>
          <a:noFill/>
        </p:spPr>
        <p:txBody>
          <a:bodyPr wrap="square" rtlCol="0">
            <a:spAutoFit/>
          </a:bodyPr>
          <a:lstStyle/>
          <a:p>
            <a:pPr marL="171450" indent="-171450" algn="just" rtl="0" fontAlgn="base">
              <a:buFont typeface="Arial" panose="020B0604020202020204" pitchFamily="34" charset="0"/>
              <a:buChar char="•"/>
            </a:pPr>
            <a:r>
              <a:rPr lang="es-ES" sz="1000" b="0" i="0" u="none" strike="noStrike" dirty="0">
                <a:solidFill>
                  <a:srgbClr val="000000"/>
                </a:solidFill>
                <a:effectLst/>
                <a:latin typeface="+mj-lt"/>
              </a:rPr>
              <a:t>La infección respiratoria neumocócica es causa frecuente de asistencia a Urgencias e ingreso hospitalario siendo más frecuente en hombres y en fumadores.</a:t>
            </a:r>
          </a:p>
          <a:p>
            <a:pPr marL="171450" indent="-171450" algn="just" rtl="0" fontAlgn="base">
              <a:buFont typeface="Arial" panose="020B0604020202020204" pitchFamily="34" charset="0"/>
              <a:buChar char="•"/>
            </a:pPr>
            <a:endParaRPr lang="es-ES" sz="400" b="0" i="0" u="none" strike="noStrike" dirty="0">
              <a:solidFill>
                <a:srgbClr val="000000"/>
              </a:solidFill>
              <a:effectLst/>
              <a:latin typeface="+mj-lt"/>
            </a:endParaRPr>
          </a:p>
          <a:p>
            <a:pPr marL="171450" indent="-171450" algn="just" rtl="0" fontAlgn="base">
              <a:buFont typeface="Arial" panose="020B0604020202020204" pitchFamily="34" charset="0"/>
              <a:buChar char="•"/>
            </a:pPr>
            <a:r>
              <a:rPr lang="es-ES" sz="1000" b="0" i="0" u="none" strike="noStrike" dirty="0">
                <a:solidFill>
                  <a:srgbClr val="000000"/>
                </a:solidFill>
                <a:effectLst/>
                <a:latin typeface="+mj-lt"/>
              </a:rPr>
              <a:t>Los pacientes tratados de forma ambulatoria presentan mayor proporción de tabaquismo activo o previo, mientras que los hospitalizados tienen más comorbilidades y mayor prevalencia de vacunación.</a:t>
            </a:r>
          </a:p>
          <a:p>
            <a:pPr algn="just" rtl="0" fontAlgn="base"/>
            <a:endParaRPr lang="es-ES" sz="400" b="0" i="0" u="none" strike="noStrike" dirty="0">
              <a:solidFill>
                <a:srgbClr val="000000"/>
              </a:solidFill>
              <a:effectLst/>
              <a:latin typeface="+mj-lt"/>
            </a:endParaRPr>
          </a:p>
          <a:p>
            <a:pPr marL="171450" indent="-171450" algn="just" rtl="0" fontAlgn="base">
              <a:buFont typeface="Arial" panose="020B0604020202020204" pitchFamily="34" charset="0"/>
              <a:buChar char="•"/>
            </a:pPr>
            <a:r>
              <a:rPr lang="es-ES" sz="1000" b="0" i="0" u="none" strike="noStrike" dirty="0">
                <a:solidFill>
                  <a:srgbClr val="000000"/>
                </a:solidFill>
                <a:effectLst/>
                <a:latin typeface="+mj-lt"/>
              </a:rPr>
              <a:t>La vacunación antineumocócica parece reducir la gravedad de la enfermedad al asociarse con menor ingreso en UCI.</a:t>
            </a:r>
          </a:p>
        </p:txBody>
      </p:sp>
      <p:sp>
        <p:nvSpPr>
          <p:cNvPr id="16" name="CuadroTexto 15">
            <a:extLst>
              <a:ext uri="{FF2B5EF4-FFF2-40B4-BE49-F238E27FC236}">
                <a16:creationId xmlns:a16="http://schemas.microsoft.com/office/drawing/2014/main" id="{C35AE076-E0EF-7ABE-BBCE-644BB359A2A0}"/>
              </a:ext>
            </a:extLst>
          </p:cNvPr>
          <p:cNvSpPr txBox="1"/>
          <p:nvPr/>
        </p:nvSpPr>
        <p:spPr>
          <a:xfrm>
            <a:off x="6404051" y="72625"/>
            <a:ext cx="2071999" cy="430887"/>
          </a:xfrm>
          <a:prstGeom prst="rect">
            <a:avLst/>
          </a:prstGeom>
          <a:noFill/>
        </p:spPr>
        <p:txBody>
          <a:bodyPr wrap="square">
            <a:spAutoFit/>
          </a:bodyPr>
          <a:lstStyle/>
          <a:p>
            <a:pPr algn="ctr" rtl="0">
              <a:defRPr sz="1400" b="0" i="0" u="none" strike="noStrike" kern="1200" spc="0" baseline="0">
                <a:solidFill>
                  <a:prstClr val="black">
                    <a:lumMod val="65000"/>
                    <a:lumOff val="35000"/>
                  </a:prstClr>
                </a:solidFill>
                <a:latin typeface="+mn-lt"/>
                <a:ea typeface="+mn-ea"/>
                <a:cs typeface="+mn-cs"/>
              </a:defRPr>
            </a:pPr>
            <a:r>
              <a:rPr lang="en-US" sz="1100" b="1" dirty="0">
                <a:solidFill>
                  <a:srgbClr val="002060"/>
                </a:solidFill>
              </a:rPr>
              <a:t>5. </a:t>
            </a:r>
            <a:r>
              <a:rPr lang="en-US" sz="1100" b="1" dirty="0" err="1">
                <a:solidFill>
                  <a:srgbClr val="002060"/>
                </a:solidFill>
              </a:rPr>
              <a:t>Complicaciones</a:t>
            </a:r>
            <a:r>
              <a:rPr lang="en-US" sz="1100" b="1" dirty="0">
                <a:solidFill>
                  <a:srgbClr val="002060"/>
                </a:solidFill>
              </a:rPr>
              <a:t> </a:t>
            </a:r>
            <a:r>
              <a:rPr lang="en-US" sz="1100" b="1" dirty="0" err="1">
                <a:solidFill>
                  <a:srgbClr val="002060"/>
                </a:solidFill>
              </a:rPr>
              <a:t>en</a:t>
            </a:r>
            <a:r>
              <a:rPr lang="en-US" sz="1100" b="1" dirty="0">
                <a:solidFill>
                  <a:srgbClr val="002060"/>
                </a:solidFill>
              </a:rPr>
              <a:t> </a:t>
            </a:r>
            <a:r>
              <a:rPr lang="en-US" sz="1100" b="1" dirty="0" err="1">
                <a:solidFill>
                  <a:srgbClr val="002060"/>
                </a:solidFill>
              </a:rPr>
              <a:t>pacientes</a:t>
            </a:r>
            <a:r>
              <a:rPr lang="en-US" sz="1100" b="1" dirty="0">
                <a:solidFill>
                  <a:srgbClr val="002060"/>
                </a:solidFill>
              </a:rPr>
              <a:t> </a:t>
            </a:r>
            <a:r>
              <a:rPr lang="en-US" sz="1100" b="1" dirty="0" err="1">
                <a:solidFill>
                  <a:srgbClr val="002060"/>
                </a:solidFill>
              </a:rPr>
              <a:t>vacunados</a:t>
            </a:r>
            <a:r>
              <a:rPr lang="en-US" sz="1100" b="1" dirty="0">
                <a:solidFill>
                  <a:srgbClr val="002060"/>
                </a:solidFill>
              </a:rPr>
              <a:t> vs no </a:t>
            </a:r>
            <a:r>
              <a:rPr lang="en-US" sz="1100" b="1" dirty="0" err="1">
                <a:solidFill>
                  <a:srgbClr val="002060"/>
                </a:solidFill>
              </a:rPr>
              <a:t>vacunados</a:t>
            </a:r>
            <a:endParaRPr lang="en-US" sz="1100" b="1" dirty="0">
              <a:solidFill>
                <a:srgbClr val="002060"/>
              </a:solidFill>
            </a:endParaRPr>
          </a:p>
        </p:txBody>
      </p:sp>
      <p:graphicFrame>
        <p:nvGraphicFramePr>
          <p:cNvPr id="2" name="Gráfico 1" descr="Tipo de gráfico: Columnas agrupadas. 'SÍ', 'NO' by 'Campo1'&#10;&#10;Descripción generada automáticamente">
            <a:extLst>
              <a:ext uri="{FF2B5EF4-FFF2-40B4-BE49-F238E27FC236}">
                <a16:creationId xmlns:a16="http://schemas.microsoft.com/office/drawing/2014/main" id="{2DBF33F1-FCD4-D09B-D70A-E21B39C9B1B4}"/>
              </a:ext>
            </a:extLst>
          </p:cNvPr>
          <p:cNvGraphicFramePr>
            <a:graphicFrameLocks/>
          </p:cNvGraphicFramePr>
          <p:nvPr>
            <p:extLst>
              <p:ext uri="{D42A27DB-BD31-4B8C-83A1-F6EECF244321}">
                <p14:modId xmlns:p14="http://schemas.microsoft.com/office/powerpoint/2010/main" val="3772457094"/>
              </p:ext>
            </p:extLst>
          </p:nvPr>
        </p:nvGraphicFramePr>
        <p:xfrm>
          <a:off x="37452" y="2943203"/>
          <a:ext cx="3026688" cy="220029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 name="Gráfico 2" descr="Tipo de gráfico: Columnas agrupadas. 'SÍ', 'NO' by 'Campo1'&#10;&#10;Descripción generada automáticamente">
            <a:extLst>
              <a:ext uri="{FF2B5EF4-FFF2-40B4-BE49-F238E27FC236}">
                <a16:creationId xmlns:a16="http://schemas.microsoft.com/office/drawing/2014/main" id="{26438F91-AF7C-7E12-09B4-00C91338289F}"/>
              </a:ext>
            </a:extLst>
          </p:cNvPr>
          <p:cNvGraphicFramePr>
            <a:graphicFrameLocks/>
          </p:cNvGraphicFramePr>
          <p:nvPr>
            <p:extLst>
              <p:ext uri="{D42A27DB-BD31-4B8C-83A1-F6EECF244321}">
                <p14:modId xmlns:p14="http://schemas.microsoft.com/office/powerpoint/2010/main" val="4193766732"/>
              </p:ext>
            </p:extLst>
          </p:nvPr>
        </p:nvGraphicFramePr>
        <p:xfrm>
          <a:off x="3064140" y="2943203"/>
          <a:ext cx="3015720" cy="2200297"/>
        </p:xfrm>
        <a:graphic>
          <a:graphicData uri="http://schemas.openxmlformats.org/drawingml/2006/chart">
            <c:chart xmlns:c="http://schemas.openxmlformats.org/drawingml/2006/chart" xmlns:r="http://schemas.openxmlformats.org/officeDocument/2006/relationships" r:id="rId5"/>
          </a:graphicData>
        </a:graphic>
      </p:graphicFrame>
      <p:sp>
        <p:nvSpPr>
          <p:cNvPr id="5" name="CuadroTexto 4">
            <a:extLst>
              <a:ext uri="{FF2B5EF4-FFF2-40B4-BE49-F238E27FC236}">
                <a16:creationId xmlns:a16="http://schemas.microsoft.com/office/drawing/2014/main" id="{2F03D962-3786-97EB-C75A-8A193025A0E6}"/>
              </a:ext>
            </a:extLst>
          </p:cNvPr>
          <p:cNvSpPr txBox="1"/>
          <p:nvPr/>
        </p:nvSpPr>
        <p:spPr>
          <a:xfrm>
            <a:off x="4537354" y="1046249"/>
            <a:ext cx="409086" cy="246221"/>
          </a:xfrm>
          <a:prstGeom prst="rect">
            <a:avLst/>
          </a:prstGeom>
          <a:noFill/>
        </p:spPr>
        <p:txBody>
          <a:bodyPr wrap="none" rtlCol="0">
            <a:spAutoFit/>
          </a:bodyPr>
          <a:lstStyle/>
          <a:p>
            <a:r>
              <a:rPr lang="es-ES" sz="1000" b="1" dirty="0"/>
              <a:t>44%</a:t>
            </a:r>
          </a:p>
        </p:txBody>
      </p:sp>
      <p:sp>
        <p:nvSpPr>
          <p:cNvPr id="17" name="CuadroTexto 16">
            <a:extLst>
              <a:ext uri="{FF2B5EF4-FFF2-40B4-BE49-F238E27FC236}">
                <a16:creationId xmlns:a16="http://schemas.microsoft.com/office/drawing/2014/main" id="{45969F1E-DF5F-27D4-EAEF-5DD0AFF026B5}"/>
              </a:ext>
            </a:extLst>
          </p:cNvPr>
          <p:cNvSpPr txBox="1"/>
          <p:nvPr/>
        </p:nvSpPr>
        <p:spPr>
          <a:xfrm>
            <a:off x="3704985" y="564685"/>
            <a:ext cx="409086" cy="246221"/>
          </a:xfrm>
          <a:prstGeom prst="rect">
            <a:avLst/>
          </a:prstGeom>
          <a:noFill/>
        </p:spPr>
        <p:txBody>
          <a:bodyPr wrap="none" rtlCol="0">
            <a:spAutoFit/>
          </a:bodyPr>
          <a:lstStyle/>
          <a:p>
            <a:r>
              <a:rPr lang="es-ES" sz="1000" b="1" dirty="0"/>
              <a:t>15%</a:t>
            </a:r>
          </a:p>
        </p:txBody>
      </p:sp>
      <p:sp>
        <p:nvSpPr>
          <p:cNvPr id="18" name="CuadroTexto 17">
            <a:extLst>
              <a:ext uri="{FF2B5EF4-FFF2-40B4-BE49-F238E27FC236}">
                <a16:creationId xmlns:a16="http://schemas.microsoft.com/office/drawing/2014/main" id="{AA194134-EDE5-F80A-EC75-CA808E8F3C18}"/>
              </a:ext>
            </a:extLst>
          </p:cNvPr>
          <p:cNvSpPr txBox="1"/>
          <p:nvPr/>
        </p:nvSpPr>
        <p:spPr>
          <a:xfrm>
            <a:off x="3478656" y="1533062"/>
            <a:ext cx="409086" cy="246221"/>
          </a:xfrm>
          <a:prstGeom prst="rect">
            <a:avLst/>
          </a:prstGeom>
          <a:noFill/>
        </p:spPr>
        <p:txBody>
          <a:bodyPr wrap="none" rtlCol="0">
            <a:spAutoFit/>
          </a:bodyPr>
          <a:lstStyle/>
          <a:p>
            <a:r>
              <a:rPr lang="es-ES" sz="1000" b="1" dirty="0">
                <a:solidFill>
                  <a:schemeClr val="bg1"/>
                </a:solidFill>
              </a:rPr>
              <a:t>18%</a:t>
            </a:r>
          </a:p>
        </p:txBody>
      </p:sp>
      <p:graphicFrame>
        <p:nvGraphicFramePr>
          <p:cNvPr id="19" name="Gráfico 18" descr="Tipo de gráfico: Columnas agrupadas. 'Vacunados', 'NO vacunados' by 'Campo1'&#10;&#10;Descripción generada automáticamente">
            <a:extLst>
              <a:ext uri="{FF2B5EF4-FFF2-40B4-BE49-F238E27FC236}">
                <a16:creationId xmlns:a16="http://schemas.microsoft.com/office/drawing/2014/main" id="{38EBB1E0-7B18-2C58-C484-59D5224E7166}"/>
              </a:ext>
            </a:extLst>
          </p:cNvPr>
          <p:cNvGraphicFramePr>
            <a:graphicFrameLocks/>
          </p:cNvGraphicFramePr>
          <p:nvPr>
            <p:extLst>
              <p:ext uri="{D42A27DB-BD31-4B8C-83A1-F6EECF244321}">
                <p14:modId xmlns:p14="http://schemas.microsoft.com/office/powerpoint/2010/main" val="676046779"/>
              </p:ext>
            </p:extLst>
          </p:nvPr>
        </p:nvGraphicFramePr>
        <p:xfrm>
          <a:off x="5798899" y="-122990"/>
          <a:ext cx="3444596" cy="2715149"/>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227</TotalTime>
  <Words>323</Words>
  <Application>Microsoft Macintosh PowerPoint</Application>
  <PresentationFormat>Presentación en pantalla (16:9)</PresentationFormat>
  <Paragraphs>30</Paragraphs>
  <Slides>2</Slides>
  <Notes>2</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Antonio J García Muñoz</cp:lastModifiedBy>
  <cp:revision>11</cp:revision>
  <dcterms:created xsi:type="dcterms:W3CDTF">2024-02-05T13:08:18Z</dcterms:created>
  <dcterms:modified xsi:type="dcterms:W3CDTF">2025-03-03T15:19:48Z</dcterms:modified>
</cp:coreProperties>
</file>