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72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578" y="47625"/>
            <a:ext cx="9048750" cy="506610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51964" y="223901"/>
            <a:ext cx="7042784" cy="62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0040" y="1381760"/>
            <a:ext cx="2049780" cy="226060"/>
          </a:xfrm>
          <a:prstGeom prst="rect">
            <a:avLst/>
          </a:prstGeom>
          <a:solidFill>
            <a:srgbClr val="5E0079"/>
          </a:solidFill>
        </p:spPr>
        <p:txBody>
          <a:bodyPr vert="horz" wrap="square" lIns="0" tIns="349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7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INTRODUCCIÓN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1379" y="2580639"/>
            <a:ext cx="4452621" cy="22612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5600" y="3939540"/>
            <a:ext cx="340359" cy="3860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2579" y="4533900"/>
            <a:ext cx="576580" cy="4368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25320" y="3939540"/>
            <a:ext cx="236219" cy="46990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25320" y="4538979"/>
            <a:ext cx="256539" cy="45212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2265" y="1595755"/>
            <a:ext cx="8209280" cy="9231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20500"/>
              </a:lnSpc>
              <a:spcBef>
                <a:spcPts val="95"/>
              </a:spcBef>
            </a:pPr>
            <a:r>
              <a:rPr sz="1000" dirty="0">
                <a:latin typeface="Arial MT"/>
                <a:cs typeface="Arial MT"/>
              </a:rPr>
              <a:t>Las</a:t>
            </a:r>
            <a:r>
              <a:rPr sz="1000" spc="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bronquiectasias</a:t>
            </a:r>
            <a:r>
              <a:rPr sz="1000" spc="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no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debidas</a:t>
            </a:r>
            <a:r>
              <a:rPr sz="1000" spc="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fibrosis</a:t>
            </a:r>
            <a:r>
              <a:rPr sz="1000" spc="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quísticas</a:t>
            </a:r>
            <a:r>
              <a:rPr sz="1000" spc="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(BQ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no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FQ)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son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una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enfermedad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respiratoria</a:t>
            </a:r>
            <a:r>
              <a:rPr sz="1000" spc="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muy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frecuente,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caracterizada</a:t>
            </a:r>
            <a:r>
              <a:rPr sz="1000" spc="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por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dificultad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para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eliminar</a:t>
            </a:r>
            <a:r>
              <a:rPr sz="1000" spc="8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las </a:t>
            </a:r>
            <a:r>
              <a:rPr sz="1000" dirty="0">
                <a:latin typeface="Arial MT"/>
                <a:cs typeface="Arial MT"/>
              </a:rPr>
              <a:t>secreciones</a:t>
            </a:r>
            <a:r>
              <a:rPr sz="1000" spc="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respiratorias,</a:t>
            </a:r>
            <a:r>
              <a:rPr sz="1000" spc="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favoreciendo</a:t>
            </a:r>
            <a:r>
              <a:rPr sz="1000" spc="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infección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bronquial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crónica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(IBC).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</a:t>
            </a:r>
            <a:r>
              <a:rPr sz="1000" spc="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tratamiento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elección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para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</a:t>
            </a:r>
            <a:r>
              <a:rPr sz="1000" spc="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IBC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va</a:t>
            </a:r>
            <a:r>
              <a:rPr sz="1000" spc="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ser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antibióticos</a:t>
            </a:r>
            <a:r>
              <a:rPr sz="1000" spc="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inhalados,</a:t>
            </a:r>
            <a:r>
              <a:rPr sz="1000" spc="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además</a:t>
            </a:r>
            <a:r>
              <a:rPr sz="1000" spc="8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de </a:t>
            </a:r>
            <a:r>
              <a:rPr sz="1000" dirty="0">
                <a:latin typeface="Arial MT"/>
                <a:cs typeface="Arial MT"/>
              </a:rPr>
              <a:t>herramientas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mucolíticas</a:t>
            </a:r>
            <a:r>
              <a:rPr sz="1000" spc="-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como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suero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salino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hipertónico+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ácido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hialurónico</a:t>
            </a:r>
            <a:r>
              <a:rPr sz="1000" spc="-10" dirty="0">
                <a:latin typeface="Arial MT"/>
                <a:cs typeface="Arial MT"/>
              </a:rPr>
              <a:t> (Hyaneb).</a:t>
            </a:r>
            <a:endParaRPr sz="1000" dirty="0">
              <a:latin typeface="Arial MT"/>
              <a:cs typeface="Arial MT"/>
            </a:endParaRPr>
          </a:p>
          <a:p>
            <a:pPr marL="12700" marR="6350" algn="just">
              <a:lnSpc>
                <a:spcPct val="120400"/>
              </a:lnSpc>
            </a:pPr>
            <a:r>
              <a:rPr sz="1000" b="1" dirty="0">
                <a:latin typeface="Arial"/>
                <a:cs typeface="Arial"/>
              </a:rPr>
              <a:t>Objetivo:</a:t>
            </a:r>
            <a:r>
              <a:rPr sz="1000" b="1" spc="155" dirty="0">
                <a:latin typeface="Arial"/>
                <a:cs typeface="Arial"/>
              </a:rPr>
              <a:t> </a:t>
            </a:r>
            <a:r>
              <a:rPr sz="1000" dirty="0">
                <a:latin typeface="Arial MT"/>
                <a:cs typeface="Arial MT"/>
              </a:rPr>
              <a:t>describir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las</a:t>
            </a:r>
            <a:r>
              <a:rPr sz="1000" spc="1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características</a:t>
            </a:r>
            <a:r>
              <a:rPr sz="1000" spc="1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1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</a:t>
            </a:r>
            <a:r>
              <a:rPr sz="1000" spc="1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grupo</a:t>
            </a:r>
            <a:r>
              <a:rPr sz="1000" spc="1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BQ</a:t>
            </a:r>
            <a:r>
              <a:rPr sz="1000" spc="1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no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FQ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IBC</a:t>
            </a:r>
            <a:r>
              <a:rPr sz="1000" spc="1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y</a:t>
            </a:r>
            <a:r>
              <a:rPr sz="1000" spc="1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determinar</a:t>
            </a:r>
            <a:r>
              <a:rPr sz="1000" spc="1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si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existen</a:t>
            </a:r>
            <a:r>
              <a:rPr sz="1000" spc="1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diferencias</a:t>
            </a:r>
            <a:r>
              <a:rPr sz="1000" spc="1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según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uso</a:t>
            </a:r>
            <a:r>
              <a:rPr sz="1000" spc="1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Hyaneb</a:t>
            </a:r>
            <a:r>
              <a:rPr sz="1000" spc="1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1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los</a:t>
            </a:r>
            <a:r>
              <a:rPr sz="1000" spc="18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tratamientos </a:t>
            </a:r>
            <a:r>
              <a:rPr sz="1000" dirty="0">
                <a:latin typeface="Arial MT"/>
                <a:cs typeface="Arial MT"/>
              </a:rPr>
              <a:t>antibióticos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inhalados.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0144" y="527684"/>
            <a:ext cx="113030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b="1" spc="-2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7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65" y="2824480"/>
            <a:ext cx="434911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400"/>
              </a:lnSpc>
              <a:spcBef>
                <a:spcPts val="100"/>
              </a:spcBef>
            </a:pPr>
            <a:r>
              <a:rPr sz="1000" dirty="0">
                <a:latin typeface="Arial MT"/>
                <a:cs typeface="Arial MT"/>
              </a:rPr>
              <a:t>Estudio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descriptivo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retrospectivo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pacientes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BQ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no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FQ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seguimiento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1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la</a:t>
            </a:r>
            <a:r>
              <a:rPr sz="1000" spc="1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consulta</a:t>
            </a:r>
            <a:r>
              <a:rPr sz="1000" spc="1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monográfica</a:t>
            </a:r>
            <a:r>
              <a:rPr sz="1000" spc="1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1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BQ</a:t>
            </a:r>
            <a:r>
              <a:rPr sz="1000" spc="114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del</a:t>
            </a:r>
            <a:r>
              <a:rPr sz="1000" spc="1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HUVM</a:t>
            </a:r>
            <a:r>
              <a:rPr sz="1000" spc="1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1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los</a:t>
            </a:r>
            <a:r>
              <a:rPr sz="1000" spc="14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que</a:t>
            </a:r>
            <a:r>
              <a:rPr sz="1000" spc="1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</a:t>
            </a:r>
            <a:r>
              <a:rPr sz="1000" spc="1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haya</a:t>
            </a:r>
            <a:r>
              <a:rPr sz="1000" spc="13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iniciado </a:t>
            </a:r>
            <a:r>
              <a:rPr sz="1000" dirty="0">
                <a:latin typeface="Arial MT"/>
                <a:cs typeface="Arial MT"/>
              </a:rPr>
              <a:t>tratamiento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antibiótico</a:t>
            </a:r>
            <a:r>
              <a:rPr sz="1000" spc="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inhalado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contexto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una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IBC</a:t>
            </a:r>
            <a:r>
              <a:rPr sz="1000" spc="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entre</a:t>
            </a:r>
            <a:r>
              <a:rPr sz="1000" spc="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enero</a:t>
            </a:r>
            <a:r>
              <a:rPr sz="1000" spc="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30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2018 </a:t>
            </a:r>
            <a:r>
              <a:rPr sz="1000" dirty="0">
                <a:latin typeface="Arial MT"/>
                <a:cs typeface="Arial MT"/>
              </a:rPr>
              <a:t>y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abril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2024.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recogieron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variables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clínicas,</a:t>
            </a:r>
            <a:r>
              <a:rPr sz="1000" spc="-5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demográficas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y</a:t>
            </a:r>
            <a:r>
              <a:rPr sz="1000" spc="-10" dirty="0">
                <a:latin typeface="Arial MT"/>
                <a:cs typeface="Arial MT"/>
              </a:rPr>
              <a:t> funcionales.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520" y="2580639"/>
            <a:ext cx="2042160" cy="231140"/>
          </a:xfrm>
          <a:prstGeom prst="rect">
            <a:avLst/>
          </a:prstGeom>
          <a:solidFill>
            <a:srgbClr val="5E0079"/>
          </a:solidFill>
        </p:spPr>
        <p:txBody>
          <a:bodyPr vert="horz" wrap="square" lIns="0" tIns="6985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5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METODOLOGÍA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40359" y="3662679"/>
            <a:ext cx="1976120" cy="208279"/>
          </a:xfrm>
          <a:prstGeom prst="rect">
            <a:avLst/>
          </a:prstGeom>
          <a:solidFill>
            <a:srgbClr val="5E0079"/>
          </a:solidFill>
        </p:spPr>
        <p:txBody>
          <a:bodyPr vert="horz" wrap="square" lIns="0" tIns="3175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25"/>
              </a:spcBef>
            </a:pP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RESULTADOS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7582" y="4070667"/>
            <a:ext cx="67754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85</a:t>
            </a:r>
            <a:r>
              <a:rPr sz="900" spc="5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pacientes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213991" y="4090352"/>
            <a:ext cx="695325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74%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mujeres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29005" y="4679315"/>
            <a:ext cx="941069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Arial MT"/>
                <a:cs typeface="Arial MT"/>
              </a:rPr>
              <a:t>72,94±12,97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spc="-20" dirty="0">
                <a:latin typeface="Arial MT"/>
                <a:cs typeface="Arial MT"/>
              </a:rPr>
              <a:t>años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75839" y="4560554"/>
            <a:ext cx="1395095" cy="35687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</a:pPr>
            <a:r>
              <a:rPr sz="900" dirty="0">
                <a:latin typeface="Arial MT"/>
                <a:cs typeface="Arial MT"/>
              </a:rPr>
              <a:t>40%</a:t>
            </a:r>
            <a:r>
              <a:rPr sz="900" spc="-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hábito</a:t>
            </a:r>
            <a:r>
              <a:rPr sz="900" spc="-20" dirty="0">
                <a:latin typeface="Arial MT"/>
                <a:cs typeface="Arial MT"/>
              </a:rPr>
              <a:t> </a:t>
            </a:r>
            <a:r>
              <a:rPr sz="900" spc="-10" dirty="0">
                <a:latin typeface="Arial MT"/>
                <a:cs typeface="Arial MT"/>
              </a:rPr>
              <a:t>tabáquico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900" dirty="0">
                <a:latin typeface="Arial MT"/>
                <a:cs typeface="Arial MT"/>
              </a:rPr>
              <a:t>29,46±30,20</a:t>
            </a:r>
            <a:r>
              <a:rPr sz="900" spc="-35" dirty="0">
                <a:latin typeface="Arial MT"/>
                <a:cs typeface="Arial MT"/>
              </a:rPr>
              <a:t> </a:t>
            </a:r>
            <a:r>
              <a:rPr sz="900" dirty="0">
                <a:latin typeface="Arial MT"/>
                <a:cs typeface="Arial MT"/>
              </a:rPr>
              <a:t>paquetes-</a:t>
            </a:r>
            <a:r>
              <a:rPr sz="900" spc="-25" dirty="0">
                <a:latin typeface="Arial MT"/>
                <a:cs typeface="Arial MT"/>
              </a:rPr>
              <a:t>año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77800">
              <a:lnSpc>
                <a:spcPct val="100000"/>
              </a:lnSpc>
              <a:spcBef>
                <a:spcPts val="110"/>
              </a:spcBef>
            </a:pPr>
            <a:r>
              <a:rPr spc="-10" dirty="0"/>
              <a:t>ANTIBIÓTICOS</a:t>
            </a:r>
            <a:r>
              <a:rPr spc="-50" dirty="0"/>
              <a:t> </a:t>
            </a:r>
            <a:r>
              <a:rPr dirty="0"/>
              <a:t>INHALADOS</a:t>
            </a:r>
            <a:r>
              <a:rPr spc="-40" dirty="0"/>
              <a:t> </a:t>
            </a:r>
            <a:r>
              <a:rPr dirty="0"/>
              <a:t>EN</a:t>
            </a:r>
            <a:r>
              <a:rPr spc="-10" dirty="0"/>
              <a:t> </a:t>
            </a:r>
            <a:r>
              <a:rPr spc="-20" dirty="0"/>
              <a:t>BRONQUIECTASIAS </a:t>
            </a:r>
            <a:r>
              <a:rPr dirty="0"/>
              <a:t>NO</a:t>
            </a:r>
            <a:r>
              <a:rPr spc="-25" dirty="0"/>
              <a:t> </a:t>
            </a:r>
            <a:r>
              <a:rPr spc="-10" dirty="0"/>
              <a:t>DEBIDAS</a:t>
            </a:r>
            <a:r>
              <a:rPr spc="-60" dirty="0"/>
              <a:t> </a:t>
            </a:r>
            <a:r>
              <a:rPr spc="-50" dirty="0"/>
              <a:t>A </a:t>
            </a:r>
            <a:r>
              <a:rPr dirty="0"/>
              <a:t>FIBROSIS</a:t>
            </a:r>
            <a:r>
              <a:rPr spc="-30" dirty="0"/>
              <a:t> </a:t>
            </a:r>
            <a:r>
              <a:rPr dirty="0"/>
              <a:t>QUÍSTICA</a:t>
            </a:r>
            <a:r>
              <a:rPr spc="-30" dirty="0"/>
              <a:t> </a:t>
            </a:r>
            <a:r>
              <a:rPr dirty="0"/>
              <a:t>E</a:t>
            </a:r>
            <a:r>
              <a:rPr spc="-35" dirty="0"/>
              <a:t> </a:t>
            </a:r>
            <a:r>
              <a:rPr spc="-30" dirty="0"/>
              <a:t>IMPACTO</a:t>
            </a:r>
            <a:r>
              <a:rPr spc="-45" dirty="0"/>
              <a:t> </a:t>
            </a:r>
            <a:r>
              <a:rPr dirty="0"/>
              <a:t>DEL</a:t>
            </a:r>
            <a:r>
              <a:rPr spc="-55" dirty="0"/>
              <a:t> </a:t>
            </a:r>
            <a:r>
              <a:rPr dirty="0"/>
              <a:t>USO</a:t>
            </a:r>
            <a:r>
              <a:rPr spc="-45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25" dirty="0"/>
              <a:t>HYANEB</a:t>
            </a:r>
            <a:r>
              <a:rPr spc="-75" dirty="0"/>
              <a:t> </a:t>
            </a:r>
            <a:r>
              <a:rPr dirty="0"/>
              <a:t>EN</a:t>
            </a:r>
            <a:r>
              <a:rPr spc="-30" dirty="0"/>
              <a:t> </a:t>
            </a:r>
            <a:r>
              <a:rPr dirty="0"/>
              <a:t>SU</a:t>
            </a:r>
            <a:r>
              <a:rPr spc="-20" dirty="0"/>
              <a:t> </a:t>
            </a:r>
            <a:r>
              <a:rPr spc="-10" dirty="0"/>
              <a:t>MANEJO.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2995295" y="903604"/>
            <a:ext cx="45408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4200" marR="17780" indent="-1829435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latin typeface="Calibri"/>
                <a:cs typeface="Calibri"/>
              </a:rPr>
              <a:t>M.</a:t>
            </a:r>
            <a:r>
              <a:rPr sz="800" spc="-3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G.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Hurtado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Gañán</a:t>
            </a:r>
            <a:r>
              <a:rPr sz="800" spc="10" dirty="0">
                <a:latin typeface="Calibri"/>
                <a:cs typeface="Calibri"/>
              </a:rPr>
              <a:t> </a:t>
            </a:r>
            <a:r>
              <a:rPr sz="825" baseline="25252" dirty="0">
                <a:latin typeface="Calibri"/>
                <a:cs typeface="Calibri"/>
              </a:rPr>
              <a:t>1</a:t>
            </a:r>
            <a:r>
              <a:rPr sz="800" dirty="0">
                <a:latin typeface="Calibri"/>
                <a:cs typeface="Calibri"/>
              </a:rPr>
              <a:t>,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T.M.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Guerrero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García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25" baseline="25252" dirty="0">
                <a:latin typeface="Calibri"/>
                <a:cs typeface="Calibri"/>
              </a:rPr>
              <a:t>1</a:t>
            </a:r>
            <a:r>
              <a:rPr sz="800" dirty="0">
                <a:latin typeface="Calibri"/>
                <a:cs typeface="Calibri"/>
              </a:rPr>
              <a:t>,</a:t>
            </a:r>
            <a:r>
              <a:rPr sz="800" spc="-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C.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Sánchez</a:t>
            </a:r>
            <a:r>
              <a:rPr sz="800" spc="-10" dirty="0">
                <a:latin typeface="Calibri"/>
                <a:cs typeface="Calibri"/>
              </a:rPr>
              <a:t> Villar,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25" baseline="25252" dirty="0">
                <a:latin typeface="Calibri"/>
                <a:cs typeface="Calibri"/>
              </a:rPr>
              <a:t>1</a:t>
            </a:r>
            <a:r>
              <a:rPr sz="825" spc="52" baseline="25252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R.</a:t>
            </a:r>
            <a:r>
              <a:rPr sz="800" spc="-15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Ayerbe</a:t>
            </a:r>
            <a:r>
              <a:rPr sz="800" spc="-1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García</a:t>
            </a:r>
            <a:r>
              <a:rPr sz="800" spc="5" dirty="0">
                <a:latin typeface="Calibri"/>
                <a:cs typeface="Calibri"/>
              </a:rPr>
              <a:t> </a:t>
            </a:r>
            <a:r>
              <a:rPr sz="825" baseline="25252" dirty="0">
                <a:latin typeface="Calibri"/>
                <a:cs typeface="Calibri"/>
              </a:rPr>
              <a:t>1</a:t>
            </a:r>
            <a:r>
              <a:rPr sz="800" dirty="0">
                <a:latin typeface="Calibri"/>
                <a:cs typeface="Calibri"/>
              </a:rPr>
              <a:t>,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V.</a:t>
            </a:r>
            <a:r>
              <a:rPr sz="800" spc="-30" dirty="0">
                <a:latin typeface="Calibri"/>
                <a:cs typeface="Calibri"/>
              </a:rPr>
              <a:t> </a:t>
            </a:r>
            <a:r>
              <a:rPr sz="800" dirty="0">
                <a:latin typeface="Calibri"/>
                <a:cs typeface="Calibri"/>
              </a:rPr>
              <a:t>Almadana</a:t>
            </a:r>
            <a:r>
              <a:rPr sz="800" spc="3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Pacheco</a:t>
            </a:r>
            <a:r>
              <a:rPr sz="800" spc="-40" dirty="0">
                <a:latin typeface="Calibri"/>
                <a:cs typeface="Calibri"/>
              </a:rPr>
              <a:t> </a:t>
            </a:r>
            <a:r>
              <a:rPr sz="825" spc="-37" baseline="25252" dirty="0">
                <a:latin typeface="Calibri"/>
                <a:cs typeface="Calibri"/>
              </a:rPr>
              <a:t>1</a:t>
            </a:r>
            <a:r>
              <a:rPr sz="800" spc="-25" dirty="0">
                <a:latin typeface="Calibri"/>
                <a:cs typeface="Calibri"/>
              </a:rPr>
              <a:t>.</a:t>
            </a:r>
            <a:r>
              <a:rPr sz="800" spc="500" dirty="0">
                <a:latin typeface="Calibri"/>
                <a:cs typeface="Calibri"/>
              </a:rPr>
              <a:t> </a:t>
            </a:r>
            <a:r>
              <a:rPr sz="800" spc="-10" dirty="0">
                <a:latin typeface="Calibri"/>
                <a:cs typeface="Calibri"/>
              </a:rPr>
              <a:t>Neumología,</a:t>
            </a:r>
            <a:r>
              <a:rPr sz="800" spc="55" dirty="0">
                <a:latin typeface="Calibri"/>
                <a:cs typeface="Calibri"/>
              </a:rPr>
              <a:t> </a:t>
            </a:r>
            <a:r>
              <a:rPr sz="800" spc="-20" dirty="0">
                <a:latin typeface="Calibri"/>
                <a:cs typeface="Calibri"/>
              </a:rPr>
              <a:t>HUVM.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0339" y="1275080"/>
            <a:ext cx="5222240" cy="3632200"/>
            <a:chOff x="180339" y="1275080"/>
            <a:chExt cx="5222240" cy="3632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339" y="1275080"/>
              <a:ext cx="5097780" cy="36322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06999" y="1630680"/>
              <a:ext cx="195579" cy="157480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34659" y="614680"/>
            <a:ext cx="736600" cy="74422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5620639" y="2274110"/>
            <a:ext cx="3364229" cy="254691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0489" marR="7620" indent="-98425" algn="just">
              <a:lnSpc>
                <a:spcPct val="120500"/>
              </a:lnSpc>
              <a:spcBef>
                <a:spcPts val="105"/>
              </a:spcBef>
              <a:buChar char="•"/>
              <a:tabLst>
                <a:tab pos="111760" algn="l"/>
              </a:tabLst>
            </a:pPr>
            <a:r>
              <a:rPr sz="1000" dirty="0">
                <a:latin typeface="Arial MT"/>
                <a:cs typeface="Arial MT"/>
              </a:rPr>
              <a:t>Microorganismo</a:t>
            </a:r>
            <a:r>
              <a:rPr sz="1000" spc="175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responsable</a:t>
            </a:r>
            <a:r>
              <a:rPr sz="1000" spc="180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175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IBC</a:t>
            </a:r>
            <a:r>
              <a:rPr sz="1000" spc="180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más</a:t>
            </a:r>
            <a:r>
              <a:rPr sz="1000" spc="185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frecuente</a:t>
            </a:r>
            <a:r>
              <a:rPr sz="1000" spc="180" dirty="0">
                <a:latin typeface="Arial MT"/>
                <a:cs typeface="Arial MT"/>
              </a:rPr>
              <a:t>  </a:t>
            </a:r>
            <a:r>
              <a:rPr sz="1000" spc="-25" dirty="0">
                <a:latin typeface="Arial MT"/>
                <a:cs typeface="Arial MT"/>
              </a:rPr>
              <a:t>es 	</a:t>
            </a:r>
            <a:r>
              <a:rPr sz="1000" dirty="0">
                <a:latin typeface="Arial MT"/>
                <a:cs typeface="Arial MT"/>
              </a:rPr>
              <a:t>Pseudomonas</a:t>
            </a:r>
            <a:r>
              <a:rPr sz="1000" spc="2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aeruginosa.</a:t>
            </a:r>
            <a:r>
              <a:rPr sz="1000" spc="30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2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ellos</a:t>
            </a:r>
            <a:r>
              <a:rPr sz="1000" spc="30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</a:t>
            </a:r>
            <a:r>
              <a:rPr sz="1000" spc="29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observa</a:t>
            </a:r>
            <a:r>
              <a:rPr sz="1000" spc="29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una</a:t>
            </a:r>
            <a:r>
              <a:rPr sz="1000" spc="290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mayor 	</a:t>
            </a:r>
            <a:r>
              <a:rPr sz="1000" dirty="0">
                <a:latin typeface="Arial MT"/>
                <a:cs typeface="Arial MT"/>
              </a:rPr>
              <a:t>utilización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Colistina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respecto</a:t>
            </a:r>
            <a:r>
              <a:rPr sz="1000" spc="-3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otros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antibióticos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inhalados.</a:t>
            </a:r>
            <a:endParaRPr sz="1000" dirty="0">
              <a:latin typeface="Arial MT"/>
              <a:cs typeface="Arial MT"/>
            </a:endParaRPr>
          </a:p>
          <a:p>
            <a:pPr marL="111760" indent="-99060" algn="just">
              <a:lnSpc>
                <a:spcPct val="100000"/>
              </a:lnSpc>
              <a:spcBef>
                <a:spcPts val="219"/>
              </a:spcBef>
              <a:buChar char="•"/>
              <a:tabLst>
                <a:tab pos="111760" algn="l"/>
              </a:tabLst>
            </a:pPr>
            <a:r>
              <a:rPr sz="1000" dirty="0">
                <a:latin typeface="Arial MT"/>
                <a:cs typeface="Arial MT"/>
              </a:rPr>
              <a:t>Buen</a:t>
            </a:r>
            <a:r>
              <a:rPr sz="1000" spc="47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perfil</a:t>
            </a:r>
            <a:r>
              <a:rPr sz="1000" spc="459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46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seguridad,</a:t>
            </a:r>
            <a:r>
              <a:rPr sz="1000" spc="4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objetivándose</a:t>
            </a:r>
            <a:r>
              <a:rPr sz="1000" spc="48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escasos</a:t>
            </a:r>
            <a:r>
              <a:rPr sz="1000" spc="47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efectos</a:t>
            </a:r>
            <a:endParaRPr sz="1000" dirty="0">
              <a:latin typeface="Arial MT"/>
              <a:cs typeface="Arial MT"/>
            </a:endParaRPr>
          </a:p>
          <a:p>
            <a:pPr marL="111760" algn="just">
              <a:lnSpc>
                <a:spcPct val="100000"/>
              </a:lnSpc>
              <a:spcBef>
                <a:spcPts val="219"/>
              </a:spcBef>
            </a:pPr>
            <a:r>
              <a:rPr sz="1000" dirty="0">
                <a:latin typeface="Arial MT"/>
                <a:cs typeface="Arial MT"/>
              </a:rPr>
              <a:t>adversos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significativos</a:t>
            </a:r>
            <a:r>
              <a:rPr sz="1000" spc="-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nuestra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muestra.</a:t>
            </a:r>
            <a:endParaRPr sz="1000" dirty="0">
              <a:latin typeface="Arial MT"/>
              <a:cs typeface="Arial MT"/>
            </a:endParaRPr>
          </a:p>
          <a:p>
            <a:pPr marL="111760" marR="5080" indent="-99695" algn="just">
              <a:lnSpc>
                <a:spcPct val="120400"/>
              </a:lnSpc>
              <a:buChar char="•"/>
              <a:tabLst>
                <a:tab pos="111760" algn="l"/>
              </a:tabLst>
            </a:pPr>
            <a:r>
              <a:rPr sz="1000" dirty="0">
                <a:latin typeface="Arial MT"/>
                <a:cs typeface="Arial MT"/>
              </a:rPr>
              <a:t>En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aquellos</a:t>
            </a:r>
            <a:r>
              <a:rPr sz="1000" spc="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casos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que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añade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el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tratamiento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Hyaneb,</a:t>
            </a:r>
            <a:r>
              <a:rPr sz="1000" spc="25" dirty="0">
                <a:latin typeface="Arial MT"/>
                <a:cs typeface="Arial MT"/>
              </a:rPr>
              <a:t> </a:t>
            </a:r>
            <a:r>
              <a:rPr sz="1000" spc="-35" dirty="0">
                <a:latin typeface="Arial MT"/>
                <a:cs typeface="Arial MT"/>
              </a:rPr>
              <a:t>se </a:t>
            </a:r>
            <a:r>
              <a:rPr sz="1000" dirty="0">
                <a:latin typeface="Arial MT"/>
                <a:cs typeface="Arial MT"/>
              </a:rPr>
              <a:t>ha</a:t>
            </a:r>
            <a:r>
              <a:rPr sz="1000" spc="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observado</a:t>
            </a:r>
            <a:r>
              <a:rPr sz="1000" spc="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mejor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control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sintomático</a:t>
            </a:r>
            <a:r>
              <a:rPr sz="1000" spc="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</a:t>
            </a:r>
            <a:r>
              <a:rPr sz="1000" spc="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menor</a:t>
            </a:r>
            <a:r>
              <a:rPr sz="1000" spc="20" dirty="0">
                <a:latin typeface="Arial MT"/>
                <a:cs typeface="Arial MT"/>
              </a:rPr>
              <a:t> </a:t>
            </a:r>
            <a:r>
              <a:rPr sz="1000" spc="-20" dirty="0">
                <a:latin typeface="Arial MT"/>
                <a:cs typeface="Arial MT"/>
              </a:rPr>
              <a:t>grado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3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disnea,</a:t>
            </a:r>
            <a:r>
              <a:rPr sz="1000" spc="3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30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menos</a:t>
            </a:r>
            <a:r>
              <a:rPr sz="1000" spc="3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aislamientos</a:t>
            </a:r>
            <a:r>
              <a:rPr sz="1000" spc="3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microbiológicos</a:t>
            </a:r>
            <a:r>
              <a:rPr sz="1000" spc="3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en</a:t>
            </a:r>
            <a:r>
              <a:rPr sz="1000" spc="30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los </a:t>
            </a:r>
            <a:r>
              <a:rPr sz="1000" dirty="0">
                <a:latin typeface="Arial MT"/>
                <a:cs typeface="Arial MT"/>
              </a:rPr>
              <a:t>últimos</a:t>
            </a:r>
            <a:r>
              <a:rPr sz="1000" spc="-2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controles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esputo,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con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un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pronóstico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más favorable</a:t>
            </a:r>
            <a:r>
              <a:rPr sz="1000" spc="-10" dirty="0">
                <a:latin typeface="Arial MT"/>
                <a:cs typeface="Arial MT"/>
              </a:rPr>
              <a:t> </a:t>
            </a:r>
            <a:r>
              <a:rPr sz="1000" spc="-25" dirty="0">
                <a:latin typeface="Arial MT"/>
                <a:cs typeface="Arial MT"/>
              </a:rPr>
              <a:t>al </a:t>
            </a:r>
            <a:r>
              <a:rPr sz="1000" dirty="0">
                <a:latin typeface="Arial MT"/>
                <a:cs typeface="Arial MT"/>
              </a:rPr>
              <a:t>presentar</a:t>
            </a:r>
            <a:r>
              <a:rPr sz="1000" spc="35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menos</a:t>
            </a:r>
            <a:r>
              <a:rPr sz="1000" spc="38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proporción</a:t>
            </a:r>
            <a:r>
              <a:rPr sz="1000" spc="3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37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agudizaciones</a:t>
            </a:r>
            <a:r>
              <a:rPr sz="1000" spc="36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moderadas- </a:t>
            </a:r>
            <a:r>
              <a:rPr sz="1000" dirty="0">
                <a:latin typeface="Arial MT"/>
                <a:cs typeface="Arial MT"/>
              </a:rPr>
              <a:t>severas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y unas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menores</a:t>
            </a:r>
            <a:r>
              <a:rPr sz="1000" spc="-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tasas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de</a:t>
            </a:r>
            <a:r>
              <a:rPr sz="1000" spc="-15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fallecimiento.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51500" y="1943100"/>
            <a:ext cx="2057400" cy="274320"/>
          </a:xfrm>
          <a:prstGeom prst="rect">
            <a:avLst/>
          </a:prstGeom>
          <a:solidFill>
            <a:srgbClr val="5E0079"/>
          </a:solidFill>
        </p:spPr>
        <p:txBody>
          <a:bodyPr vert="horz" wrap="square" lIns="0" tIns="33655" rIns="0" bIns="0" rtlCol="0">
            <a:spAutoFit/>
          </a:bodyPr>
          <a:lstStyle/>
          <a:p>
            <a:pPr marL="127000">
              <a:lnSpc>
                <a:spcPct val="100000"/>
              </a:lnSpc>
              <a:spcBef>
                <a:spcPts val="265"/>
              </a:spcBef>
            </a:pPr>
            <a:r>
              <a:rPr sz="1200" spc="-10" dirty="0">
                <a:solidFill>
                  <a:srgbClr val="FFFFFF"/>
                </a:solidFill>
              </a:rPr>
              <a:t>CONCLUSIONES</a:t>
            </a:r>
            <a:endParaRPr sz="1200"/>
          </a:p>
        </p:txBody>
      </p:sp>
      <p:sp>
        <p:nvSpPr>
          <p:cNvPr id="8" name="object 8"/>
          <p:cNvSpPr txBox="1"/>
          <p:nvPr/>
        </p:nvSpPr>
        <p:spPr>
          <a:xfrm>
            <a:off x="6361429" y="662939"/>
            <a:ext cx="2442845" cy="7344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0400"/>
              </a:lnSpc>
              <a:spcBef>
                <a:spcPts val="100"/>
              </a:spcBef>
            </a:pPr>
            <a:r>
              <a:rPr sz="1000" dirty="0">
                <a:latin typeface="Arial MT"/>
                <a:cs typeface="Arial MT"/>
              </a:rPr>
              <a:t>El</a:t>
            </a:r>
            <a:r>
              <a:rPr sz="1000" spc="350" dirty="0">
                <a:latin typeface="Arial MT"/>
                <a:cs typeface="Arial MT"/>
              </a:rPr>
              <a:t> </a:t>
            </a:r>
            <a:r>
              <a:rPr sz="1000" b="1" dirty="0" smtClean="0">
                <a:latin typeface="Arial"/>
                <a:cs typeface="Arial"/>
              </a:rPr>
              <a:t>32%</a:t>
            </a:r>
            <a:r>
              <a:rPr lang="es-ES" sz="1000" b="1" dirty="0" smtClean="0">
                <a:latin typeface="Arial"/>
                <a:cs typeface="Arial"/>
              </a:rPr>
              <a:t> </a:t>
            </a:r>
            <a:r>
              <a:rPr sz="1000" b="1" dirty="0" err="1" smtClean="0">
                <a:latin typeface="Arial"/>
                <a:cs typeface="Arial"/>
              </a:rPr>
              <a:t>presentaron</a:t>
            </a:r>
            <a:r>
              <a:rPr sz="1000" b="1" spc="345" dirty="0" smtClean="0">
                <a:latin typeface="Arial"/>
                <a:cs typeface="Arial"/>
              </a:rPr>
              <a:t> </a:t>
            </a:r>
            <a:r>
              <a:rPr sz="1000" b="1" dirty="0">
                <a:latin typeface="Arial"/>
                <a:cs typeface="Arial"/>
              </a:rPr>
              <a:t>efectos</a:t>
            </a:r>
            <a:r>
              <a:rPr sz="1000" b="1" spc="345" dirty="0">
                <a:latin typeface="Arial"/>
                <a:cs typeface="Arial"/>
              </a:rPr>
              <a:t> </a:t>
            </a:r>
            <a:r>
              <a:rPr sz="1000" b="1" spc="-10" dirty="0">
                <a:latin typeface="Arial"/>
                <a:cs typeface="Arial"/>
              </a:rPr>
              <a:t>adversos </a:t>
            </a:r>
            <a:r>
              <a:rPr sz="1000" dirty="0">
                <a:latin typeface="Arial MT"/>
                <a:cs typeface="Arial MT"/>
              </a:rPr>
              <a:t>derivados</a:t>
            </a:r>
            <a:r>
              <a:rPr sz="1000" spc="204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del</a:t>
            </a:r>
            <a:r>
              <a:rPr sz="1000" spc="200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uso</a:t>
            </a:r>
            <a:r>
              <a:rPr sz="1000" spc="200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del</a:t>
            </a:r>
            <a:r>
              <a:rPr sz="1000" spc="195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mismo,</a:t>
            </a:r>
            <a:r>
              <a:rPr sz="1000" spc="204" dirty="0">
                <a:latin typeface="Arial MT"/>
                <a:cs typeface="Arial MT"/>
              </a:rPr>
              <a:t>  </a:t>
            </a:r>
            <a:r>
              <a:rPr sz="1000" dirty="0">
                <a:latin typeface="Arial MT"/>
                <a:cs typeface="Arial MT"/>
              </a:rPr>
              <a:t>los</a:t>
            </a:r>
            <a:r>
              <a:rPr sz="1000" spc="204" dirty="0">
                <a:latin typeface="Arial MT"/>
                <a:cs typeface="Arial MT"/>
              </a:rPr>
              <a:t>  </a:t>
            </a:r>
            <a:r>
              <a:rPr sz="1000" spc="-25" dirty="0">
                <a:latin typeface="Arial MT"/>
                <a:cs typeface="Arial MT"/>
              </a:rPr>
              <a:t>más </a:t>
            </a:r>
            <a:r>
              <a:rPr sz="1000" dirty="0">
                <a:latin typeface="Arial MT"/>
                <a:cs typeface="Arial MT"/>
              </a:rPr>
              <a:t>frecuentes</a:t>
            </a:r>
            <a:r>
              <a:rPr sz="1000" spc="1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fueron:</a:t>
            </a:r>
            <a:r>
              <a:rPr sz="1000" spc="1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tos</a:t>
            </a:r>
            <a:r>
              <a:rPr sz="1000" spc="135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7%,</a:t>
            </a:r>
            <a:r>
              <a:rPr sz="1000" spc="14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hemoptisis</a:t>
            </a:r>
            <a:r>
              <a:rPr sz="1000" spc="160" dirty="0">
                <a:latin typeface="Arial MT"/>
                <a:cs typeface="Arial MT"/>
              </a:rPr>
              <a:t> </a:t>
            </a:r>
            <a:r>
              <a:rPr sz="1000" dirty="0">
                <a:latin typeface="Arial MT"/>
                <a:cs typeface="Arial MT"/>
              </a:rPr>
              <a:t>4,7%</a:t>
            </a:r>
            <a:r>
              <a:rPr sz="1000" spc="145" dirty="0">
                <a:latin typeface="Arial MT"/>
                <a:cs typeface="Arial MT"/>
              </a:rPr>
              <a:t> </a:t>
            </a:r>
            <a:r>
              <a:rPr sz="1000" spc="-50" dirty="0">
                <a:latin typeface="Arial MT"/>
                <a:cs typeface="Arial MT"/>
              </a:rPr>
              <a:t>y</a:t>
            </a:r>
            <a:r>
              <a:rPr sz="1000" dirty="0">
                <a:latin typeface="Arial MT"/>
                <a:cs typeface="Arial MT"/>
              </a:rPr>
              <a:t> disnea</a:t>
            </a:r>
            <a:r>
              <a:rPr sz="1000" spc="-20" dirty="0">
                <a:latin typeface="Arial MT"/>
                <a:cs typeface="Arial MT"/>
              </a:rPr>
              <a:t> </a:t>
            </a:r>
            <a:r>
              <a:rPr sz="1000" spc="-10" dirty="0">
                <a:latin typeface="Arial MT"/>
                <a:cs typeface="Arial MT"/>
              </a:rPr>
              <a:t>3,5%.</a:t>
            </a:r>
            <a:endParaRPr sz="1000" dirty="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17159" y="2499360"/>
            <a:ext cx="195579" cy="16001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04459" y="3032760"/>
            <a:ext cx="195579" cy="157479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42559" y="4516120"/>
            <a:ext cx="195579" cy="1600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251</Words>
  <Application>Microsoft Office PowerPoint</Application>
  <PresentationFormat>Presentación en pantalla (16:9)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 MT</vt:lpstr>
      <vt:lpstr>Calibri</vt:lpstr>
      <vt:lpstr>Office Theme</vt:lpstr>
      <vt:lpstr>ANTIBIÓTICOS INHALADOS EN BRONQUIECTASIAS NO DEBIDAS A FIBROSIS QUÍSTICA E IMPACTO DEL USO DE HYANEB EN SU MANEJO.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guadalupe hurtado gañan</cp:lastModifiedBy>
  <cp:revision>1</cp:revision>
  <dcterms:created xsi:type="dcterms:W3CDTF">2025-02-27T16:49:02Z</dcterms:created>
  <dcterms:modified xsi:type="dcterms:W3CDTF">2025-02-27T16:52:39Z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2025-02-27T00:00:00Z</vt:filetime>
  </property>
  <property fmtid="{D5CDD505-2E9C-101B-9397-08002B2CF9AE}" pid="5" name="Producer">
    <vt:lpwstr>Microsoft® PowerPoint® 2016</vt:lpwstr>
  </property>
</Properties>
</file>