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272"/>
    <p:restoredTop sz="94607"/>
  </p:normalViewPr>
  <p:slideViewPr>
    <p:cSldViewPr>
      <p:cViewPr varScale="1">
        <p:scale>
          <a:sx n="91" d="100"/>
          <a:sy n="91" d="100"/>
        </p:scale>
        <p:origin x="192" y="8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24/2/25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24/2/25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24/2/25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24/2/25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24/2/25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24/2/25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24/2/25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24/2/25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24/2/25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24/2/25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pPr/>
              <a:t>24/2/25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pPr/>
              <a:t>24/2/25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730120" y="1480030"/>
            <a:ext cx="7683760" cy="1102519"/>
          </a:xfrm>
        </p:spPr>
        <p:txBody>
          <a:bodyPr>
            <a:noAutofit/>
          </a:bodyPr>
          <a:lstStyle/>
          <a:p>
            <a:r>
              <a:rPr lang="es-ES" sz="2500" b="1" i="0" u="none" strike="noStrike" dirty="0">
                <a:solidFill>
                  <a:srgbClr val="222222"/>
                </a:solidFill>
                <a:effectLst/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Relación entre linfocitos y neutrófilos en el lavado broncoalveolar: implicaciones pronósticas en la enfermedad pulmonar intersticial difusa</a:t>
            </a:r>
            <a:endParaRPr lang="es-ES" sz="2500" b="1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s-ES" sz="1500" dirty="0"/>
              <a:t>J. López Martínez, E. Novoa Bolivar, A. Minguela Puras, J.A. Ros Lucas, E. Martínez Orenes, J.M. Ruiz Amat, M. Fernández Granja, L. Fernández Mula, E. Solana Martínez</a:t>
            </a:r>
          </a:p>
          <a:p>
            <a:r>
              <a:rPr lang="es-ES" sz="1500" dirty="0"/>
              <a:t>Hospital Clínico Universitario Virgen de la Arrixaca</a:t>
            </a:r>
          </a:p>
        </p:txBody>
      </p:sp>
      <p:sp>
        <p:nvSpPr>
          <p:cNvPr id="4" name="Rectángulo redondeado 3">
            <a:extLst>
              <a:ext uri="{FF2B5EF4-FFF2-40B4-BE49-F238E27FC236}">
                <a16:creationId xmlns:a16="http://schemas.microsoft.com/office/drawing/2014/main" id="{41569016-9BD7-682E-DEC8-AC46AEC5F21C}"/>
              </a:ext>
            </a:extLst>
          </p:cNvPr>
          <p:cNvSpPr/>
          <p:nvPr/>
        </p:nvSpPr>
        <p:spPr>
          <a:xfrm>
            <a:off x="1243608" y="2787774"/>
            <a:ext cx="6656784" cy="1224136"/>
          </a:xfrm>
          <a:prstGeom prst="roundRect">
            <a:avLst/>
          </a:prstGeom>
          <a:solidFill>
            <a:schemeClr val="accent4">
              <a:lumMod val="75000"/>
              <a:alpha val="39499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redondeado 1">
            <a:extLst>
              <a:ext uri="{FF2B5EF4-FFF2-40B4-BE49-F238E27FC236}">
                <a16:creationId xmlns:a16="http://schemas.microsoft.com/office/drawing/2014/main" id="{704612A1-EB03-5AC6-9204-D937B1F1107C}"/>
              </a:ext>
            </a:extLst>
          </p:cNvPr>
          <p:cNvSpPr/>
          <p:nvPr/>
        </p:nvSpPr>
        <p:spPr>
          <a:xfrm>
            <a:off x="1982519" y="405838"/>
            <a:ext cx="7164288" cy="504056"/>
          </a:xfrm>
          <a:prstGeom prst="roundRect">
            <a:avLst/>
          </a:prstGeom>
          <a:solidFill>
            <a:schemeClr val="accent4">
              <a:lumMod val="75000"/>
              <a:alpha val="39499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5C50FB7F-D82D-10A1-98B0-8EACBD53667B}"/>
              </a:ext>
            </a:extLst>
          </p:cNvPr>
          <p:cNvSpPr txBox="1"/>
          <p:nvPr/>
        </p:nvSpPr>
        <p:spPr>
          <a:xfrm>
            <a:off x="2123728" y="405838"/>
            <a:ext cx="223224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500" dirty="0">
                <a:latin typeface="Calibri" panose="020F0502020204030204" pitchFamily="34" charset="0"/>
                <a:cs typeface="Calibri" panose="020F0502020204030204" pitchFamily="34" charset="0"/>
              </a:rPr>
              <a:t>Introducción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3355F14-F91D-706E-6AEF-4CD95913857C}"/>
              </a:ext>
            </a:extLst>
          </p:cNvPr>
          <p:cNvSpPr txBox="1"/>
          <p:nvPr/>
        </p:nvSpPr>
        <p:spPr>
          <a:xfrm>
            <a:off x="539552" y="1779662"/>
            <a:ext cx="791437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s-ES" b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EPID</a:t>
            </a:r>
            <a:r>
              <a:rPr lang="es-ES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: grupo heterogéneo de enfermedades con manifestaciones clínicas, radiográficas e histopatológicas superpuestas</a:t>
            </a:r>
          </a:p>
          <a:p>
            <a:pPr marL="285750" indent="-285750" algn="just"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es-E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s-ES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La </a:t>
            </a:r>
            <a:r>
              <a:rPr lang="es-ES" b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fibrosis pulmonar </a:t>
            </a:r>
            <a:r>
              <a:rPr lang="es-ES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puede aparecer como consecuencia de procesos de reparación, siendo progresiva en algunos casos</a:t>
            </a:r>
          </a:p>
          <a:p>
            <a:pPr marL="285750" indent="-285750" algn="just">
              <a:buClr>
                <a:schemeClr val="tx1"/>
              </a:buClr>
              <a:buFont typeface="Arial" panose="020B0604020202020204" pitchFamily="34" charset="0"/>
              <a:buChar char="•"/>
            </a:pPr>
            <a:endParaRPr lang="es-E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 algn="just"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lang="es-ES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Recientes estudios han propuesto que los linfocitos y los neutrófilos desempeñan papeles opuestos en el desarrollo de la fibrosis</a:t>
            </a:r>
          </a:p>
        </p:txBody>
      </p:sp>
    </p:spTree>
    <p:extLst>
      <p:ext uri="{BB962C8B-B14F-4D97-AF65-F5344CB8AC3E}">
        <p14:creationId xmlns:p14="http://schemas.microsoft.com/office/powerpoint/2010/main" val="26844041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redondeado 1">
            <a:extLst>
              <a:ext uri="{FF2B5EF4-FFF2-40B4-BE49-F238E27FC236}">
                <a16:creationId xmlns:a16="http://schemas.microsoft.com/office/drawing/2014/main" id="{F4F74B96-CCD5-C56E-48E2-80739EAD3C0E}"/>
              </a:ext>
            </a:extLst>
          </p:cNvPr>
          <p:cNvSpPr/>
          <p:nvPr/>
        </p:nvSpPr>
        <p:spPr>
          <a:xfrm>
            <a:off x="490791" y="1707654"/>
            <a:ext cx="8162417" cy="1944216"/>
          </a:xfrm>
          <a:prstGeom prst="roundRect">
            <a:avLst/>
          </a:prstGeom>
          <a:solidFill>
            <a:schemeClr val="accent4">
              <a:lumMod val="75000"/>
              <a:alpha val="24042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50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El objetivo de nuestro estudio es analizar la relación de linfocitos y neutrófilos en el lavado broncoalveolar (BAL) de pacientes con EPID</a:t>
            </a:r>
          </a:p>
        </p:txBody>
      </p:sp>
    </p:spTree>
    <p:extLst>
      <p:ext uri="{BB962C8B-B14F-4D97-AF65-F5344CB8AC3E}">
        <p14:creationId xmlns:p14="http://schemas.microsoft.com/office/powerpoint/2010/main" val="31225867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redondeado 1">
            <a:extLst>
              <a:ext uri="{FF2B5EF4-FFF2-40B4-BE49-F238E27FC236}">
                <a16:creationId xmlns:a16="http://schemas.microsoft.com/office/drawing/2014/main" id="{81095FF7-B53F-D96A-4522-54ABD3C43F67}"/>
              </a:ext>
            </a:extLst>
          </p:cNvPr>
          <p:cNvSpPr/>
          <p:nvPr/>
        </p:nvSpPr>
        <p:spPr>
          <a:xfrm>
            <a:off x="1982519" y="405838"/>
            <a:ext cx="7164288" cy="504056"/>
          </a:xfrm>
          <a:prstGeom prst="roundRect">
            <a:avLst/>
          </a:prstGeom>
          <a:solidFill>
            <a:schemeClr val="accent4">
              <a:lumMod val="75000"/>
              <a:alpha val="39499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7FD85D3-4496-31F6-EC74-761A409372A3}"/>
              </a:ext>
            </a:extLst>
          </p:cNvPr>
          <p:cNvSpPr txBox="1"/>
          <p:nvPr/>
        </p:nvSpPr>
        <p:spPr>
          <a:xfrm>
            <a:off x="2123728" y="405838"/>
            <a:ext cx="352839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500" dirty="0"/>
              <a:t>Material y métodos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D637ED6-D2D7-360D-7BBE-4E9E539151B8}"/>
              </a:ext>
            </a:extLst>
          </p:cNvPr>
          <p:cNvSpPr txBox="1"/>
          <p:nvPr/>
        </p:nvSpPr>
        <p:spPr>
          <a:xfrm>
            <a:off x="503548" y="1491630"/>
            <a:ext cx="8136904" cy="31727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es-ES" sz="1500" dirty="0">
                <a:latin typeface="Calibri" panose="020F0502020204030204" pitchFamily="34" charset="0"/>
                <a:cs typeface="Calibri" panose="020F0502020204030204" pitchFamily="34" charset="0"/>
              </a:rPr>
              <a:t>E</a:t>
            </a:r>
            <a:r>
              <a:rPr lang="es-ES" sz="15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studio observacional retrospectivo 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es-ES" sz="15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Análisis 723 muestras de BAL mediante citometría de flujo </a:t>
            </a:r>
            <a:endParaRPr lang="es-ES" sz="15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es-ES" sz="15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Pacientes con EPID atendidos en hospitales públicos de la Región de Murcia entre 2000 y 2008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es-ES" sz="15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Puntos de corte (curvas ROC) en la cantidad de neutrófilos y linfocitos en el BAL 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es-ES" sz="1500" dirty="0">
                <a:latin typeface="Calibri" panose="020F0502020204030204" pitchFamily="34" charset="0"/>
                <a:cs typeface="Calibri" panose="020F0502020204030204" pitchFamily="34" charset="0"/>
              </a:rPr>
              <a:t>Se </a:t>
            </a:r>
            <a:r>
              <a:rPr lang="es-ES" sz="15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estimó la supervivencia en el seguimiento hasta el 2023 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es-ES" sz="15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La supervivencia se comparó con una cohorte de pacientes con GMSI, con supervivencia similar a la población sana</a:t>
            </a:r>
          </a:p>
          <a:p>
            <a:pPr marL="285750" indent="-285750">
              <a:lnSpc>
                <a:spcPct val="150000"/>
              </a:lnSpc>
              <a:buFont typeface="Wingdings" pitchFamily="2" charset="2"/>
              <a:buChar char="§"/>
            </a:pPr>
            <a:r>
              <a:rPr lang="es-ES" sz="15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Se definió </a:t>
            </a:r>
            <a:r>
              <a:rPr lang="es-ES" sz="1500" b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EPID fibrótica </a:t>
            </a:r>
            <a:r>
              <a:rPr lang="es-ES" sz="15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por la presencia de reticulación, bronquiolectasias de tracción o panalización</a:t>
            </a:r>
          </a:p>
        </p:txBody>
      </p:sp>
    </p:spTree>
    <p:extLst>
      <p:ext uri="{BB962C8B-B14F-4D97-AF65-F5344CB8AC3E}">
        <p14:creationId xmlns:p14="http://schemas.microsoft.com/office/powerpoint/2010/main" val="20796776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redondeado 1">
            <a:extLst>
              <a:ext uri="{FF2B5EF4-FFF2-40B4-BE49-F238E27FC236}">
                <a16:creationId xmlns:a16="http://schemas.microsoft.com/office/drawing/2014/main" id="{1DE628AD-5946-2FD7-65C0-50228F7D40CF}"/>
              </a:ext>
            </a:extLst>
          </p:cNvPr>
          <p:cNvSpPr/>
          <p:nvPr/>
        </p:nvSpPr>
        <p:spPr>
          <a:xfrm>
            <a:off x="1982519" y="405838"/>
            <a:ext cx="7164288" cy="504056"/>
          </a:xfrm>
          <a:prstGeom prst="roundRect">
            <a:avLst/>
          </a:prstGeom>
          <a:solidFill>
            <a:schemeClr val="accent4">
              <a:lumMod val="75000"/>
              <a:alpha val="39499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34E01060-06DF-E2A9-7A14-6505FEB839DA}"/>
              </a:ext>
            </a:extLst>
          </p:cNvPr>
          <p:cNvSpPr txBox="1"/>
          <p:nvPr/>
        </p:nvSpPr>
        <p:spPr>
          <a:xfrm>
            <a:off x="2171332" y="407218"/>
            <a:ext cx="237626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500" dirty="0"/>
              <a:t>Resultados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DC74086-2DAB-B29A-83BF-75409659F6F2}"/>
              </a:ext>
            </a:extLst>
          </p:cNvPr>
          <p:cNvSpPr txBox="1"/>
          <p:nvPr/>
        </p:nvSpPr>
        <p:spPr>
          <a:xfrm>
            <a:off x="683568" y="1819513"/>
            <a:ext cx="432048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u="sng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Puntos de corte con valor predictivo</a:t>
            </a:r>
            <a:r>
              <a:rPr lang="es-ES" sz="14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s-ES" sz="1400" dirty="0">
                <a:latin typeface="Calibri" panose="020F0502020204030204" pitchFamily="34" charset="0"/>
                <a:cs typeface="Calibri" panose="020F0502020204030204" pitchFamily="34" charset="0"/>
              </a:rPr>
              <a:t>Linfocitos: </a:t>
            </a:r>
            <a:r>
              <a:rPr lang="es-ES" sz="14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7</a:t>
            </a:r>
            <a:r>
              <a:rPr lang="es-ES" sz="1400" dirty="0">
                <a:latin typeface="Calibri" panose="020F0502020204030204" pitchFamily="34" charset="0"/>
                <a:cs typeface="Calibri" panose="020F0502020204030204" pitchFamily="34" charset="0"/>
              </a:rPr>
              <a:t>% </a:t>
            </a:r>
            <a:endParaRPr lang="es-ES" sz="1400" dirty="0"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es-ES" sz="1400" dirty="0">
                <a:latin typeface="Calibri" panose="020F0502020204030204" pitchFamily="34" charset="0"/>
                <a:cs typeface="Calibri" panose="020F0502020204030204" pitchFamily="34" charset="0"/>
              </a:rPr>
              <a:t>Neutrófilos: 5</a:t>
            </a:r>
            <a:r>
              <a:rPr lang="es-ES" sz="14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% </a:t>
            </a:r>
          </a:p>
          <a:p>
            <a:endParaRPr lang="es-E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s-E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s-E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s-ES" sz="1400" u="sng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Tres grupos de estratificación de riesgo </a:t>
            </a:r>
            <a:r>
              <a:rPr lang="es-ES" sz="14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(Risk-LN): </a:t>
            </a:r>
          </a:p>
          <a:p>
            <a:endParaRPr lang="es-ES" sz="1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itchFamily="2" charset="2"/>
              <a:buChar char="§"/>
            </a:pPr>
            <a:r>
              <a:rPr lang="es-ES" sz="1400" b="1" dirty="0">
                <a:solidFill>
                  <a:srgbClr val="00B05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favorable</a:t>
            </a:r>
            <a:r>
              <a:rPr lang="es-ES" sz="14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: linfocitos &gt;7% y neutrófilos &lt;5%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s-ES" sz="1400" b="1" dirty="0">
                <a:solidFill>
                  <a:schemeClr val="accent4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Intermedio</a:t>
            </a:r>
            <a:r>
              <a:rPr lang="es-ES" sz="14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: resto de pacientes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s-ES" sz="1400" b="1" dirty="0">
                <a:solidFill>
                  <a:srgbClr val="FF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Desfavorable</a:t>
            </a:r>
            <a:r>
              <a:rPr lang="es-ES" sz="14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: linfocitos &lt;7% y neutrófilos &gt;5%</a:t>
            </a:r>
          </a:p>
        </p:txBody>
      </p:sp>
      <p:pic>
        <p:nvPicPr>
          <p:cNvPr id="6" name="Imagen 5" descr="Gráfico&#10;&#10;El contenido generado por IA puede ser incorrecto.">
            <a:extLst>
              <a:ext uri="{FF2B5EF4-FFF2-40B4-BE49-F238E27FC236}">
                <a16:creationId xmlns:a16="http://schemas.microsoft.com/office/drawing/2014/main" id="{93C0CA3D-6205-D07B-3D96-5CABA1D18B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48" t="4527" r="8604"/>
          <a:stretch/>
        </p:blipFill>
        <p:spPr>
          <a:xfrm>
            <a:off x="5220072" y="912327"/>
            <a:ext cx="2736304" cy="4084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57520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6879BFE-A942-CF66-FEF0-FDE83DFE3A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5727" y="224428"/>
            <a:ext cx="4612545" cy="46946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9616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redondeado 1">
            <a:extLst>
              <a:ext uri="{FF2B5EF4-FFF2-40B4-BE49-F238E27FC236}">
                <a16:creationId xmlns:a16="http://schemas.microsoft.com/office/drawing/2014/main" id="{D21B7256-9188-8D83-8C51-335423E2276E}"/>
              </a:ext>
            </a:extLst>
          </p:cNvPr>
          <p:cNvSpPr/>
          <p:nvPr/>
        </p:nvSpPr>
        <p:spPr>
          <a:xfrm>
            <a:off x="1982519" y="405838"/>
            <a:ext cx="7164288" cy="504056"/>
          </a:xfrm>
          <a:prstGeom prst="roundRect">
            <a:avLst/>
          </a:prstGeom>
          <a:solidFill>
            <a:schemeClr val="accent4">
              <a:lumMod val="75000"/>
              <a:alpha val="39499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87F0BB1C-E2BE-9F21-1992-15E9157EED50}"/>
              </a:ext>
            </a:extLst>
          </p:cNvPr>
          <p:cNvSpPr txBox="1"/>
          <p:nvPr/>
        </p:nvSpPr>
        <p:spPr>
          <a:xfrm>
            <a:off x="2195736" y="405838"/>
            <a:ext cx="237626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500" dirty="0"/>
              <a:t>Conclusiones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F5B91040-DE69-85C8-9908-12FCAFA40CBB}"/>
              </a:ext>
            </a:extLst>
          </p:cNvPr>
          <p:cNvSpPr txBox="1"/>
          <p:nvPr/>
        </p:nvSpPr>
        <p:spPr>
          <a:xfrm>
            <a:off x="683568" y="1707654"/>
            <a:ext cx="727280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Clr>
                <a:schemeClr val="accent4">
                  <a:lumMod val="40000"/>
                  <a:lumOff val="60000"/>
                </a:schemeClr>
              </a:buClr>
              <a:buFont typeface="Wingdings" pitchFamily="2" charset="2"/>
              <a:buChar char="Ø"/>
            </a:pPr>
            <a:r>
              <a:rPr lang="es-ES" sz="2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La </a:t>
            </a:r>
            <a:r>
              <a:rPr lang="es-ES" sz="2000" b="1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citometría de flujo del BAL </a:t>
            </a:r>
            <a:r>
              <a:rPr lang="es-ES" sz="2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ofrece una cuantificación rápida y precisa de linfocitos y neutrófilos</a:t>
            </a:r>
          </a:p>
          <a:p>
            <a:pPr marL="342900" indent="-342900">
              <a:buClr>
                <a:schemeClr val="accent4">
                  <a:lumMod val="40000"/>
                  <a:lumOff val="60000"/>
                </a:schemeClr>
              </a:buClr>
              <a:buFont typeface="Wingdings" pitchFamily="2" charset="2"/>
              <a:buChar char="Ø"/>
            </a:pPr>
            <a:endParaRPr lang="es-E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Clr>
                <a:schemeClr val="accent4">
                  <a:lumMod val="40000"/>
                  <a:lumOff val="60000"/>
                </a:schemeClr>
              </a:buClr>
              <a:buFont typeface="Wingdings" pitchFamily="2" charset="2"/>
              <a:buChar char="Ø"/>
            </a:pPr>
            <a:r>
              <a:rPr lang="es-ES" sz="2000" dirty="0">
                <a:latin typeface="Calibri" panose="020F0502020204030204" pitchFamily="34" charset="0"/>
                <a:cs typeface="Calibri" panose="020F0502020204030204" pitchFamily="34" charset="0"/>
              </a:rPr>
              <a:t>Ú</a:t>
            </a:r>
            <a:r>
              <a:rPr lang="es-ES" sz="200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til en el manejo clínico de diferentes EPID desde el momento del diagnóstico</a:t>
            </a:r>
          </a:p>
        </p:txBody>
      </p:sp>
    </p:spTree>
    <p:extLst>
      <p:ext uri="{BB962C8B-B14F-4D97-AF65-F5344CB8AC3E}">
        <p14:creationId xmlns:p14="http://schemas.microsoft.com/office/powerpoint/2010/main" val="200686847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</TotalTime>
  <Words>322</Words>
  <Application>Microsoft Macintosh PowerPoint</Application>
  <PresentationFormat>Presentación en pantalla (16:9)</PresentationFormat>
  <Paragraphs>34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1" baseType="lpstr">
      <vt:lpstr>Arial</vt:lpstr>
      <vt:lpstr>Calibri</vt:lpstr>
      <vt:lpstr>Wingdings</vt:lpstr>
      <vt:lpstr>Tema de Office</vt:lpstr>
      <vt:lpstr>Relación entre linfocitos y neutrófilos en el lavado broncoalveolar: implicaciones pronósticas en la enfermedad pulmonar intersticial difusa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jenifer lopez martinez</cp:lastModifiedBy>
  <cp:revision>5</cp:revision>
  <dcterms:created xsi:type="dcterms:W3CDTF">2024-02-05T13:08:18Z</dcterms:created>
  <dcterms:modified xsi:type="dcterms:W3CDTF">2025-02-24T20:10:37Z</dcterms:modified>
</cp:coreProperties>
</file>