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60" r:id="rId5"/>
    <p:sldId id="259" r:id="rId6"/>
    <p:sldId id="261" r:id="rId7"/>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00B0F0"/>
    <a:srgbClr val="F2F2F2"/>
    <a:srgbClr val="0F4C81"/>
    <a:srgbClr val="5CD4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7" d="100"/>
          <a:sy n="77" d="100"/>
        </p:scale>
        <p:origin x="648" y="34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7CFEB8-A0A3-464A-A543-505C613D253F}" type="datetimeFigureOut">
              <a:rPr lang="es-ES" smtClean="0"/>
              <a:t>01/03/2025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A42389-251B-4727-9C67-DADB12AB2F58}" type="slidenum">
              <a:rPr lang="es-ES" smtClean="0"/>
              <a:t>‹Nº›</a:t>
            </a:fld>
            <a:endParaRPr lang="es-ES"/>
          </a:p>
        </p:txBody>
      </p:sp>
    </p:spTree>
    <p:extLst>
      <p:ext uri="{BB962C8B-B14F-4D97-AF65-F5344CB8AC3E}">
        <p14:creationId xmlns:p14="http://schemas.microsoft.com/office/powerpoint/2010/main" val="358352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kern="100" dirty="0" smtClean="0">
                <a:latin typeface="Times New Roman" panose="02020603050405020304" pitchFamily="18" charset="0"/>
                <a:ea typeface="Times New Roman" panose="02020603050405020304" pitchFamily="18" charset="0"/>
                <a:cs typeface="Times New Roman" panose="02020603050405020304" pitchFamily="18" charset="0"/>
              </a:rPr>
              <a:t>El objetivo fue describir y evaluar el papel de las agudizaciones de carácter infeccioso en la supervivencia de los pacientes con FPI así como los aislamientos microbiológicos responsables de las mismas. </a:t>
            </a:r>
            <a:endParaRPr lang="es-ES" sz="1200" kern="1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sp>
        <p:nvSpPr>
          <p:cNvPr id="4" name="Marcador de número de diapositiva 3"/>
          <p:cNvSpPr>
            <a:spLocks noGrp="1"/>
          </p:cNvSpPr>
          <p:nvPr>
            <p:ph type="sldNum" sz="quarter" idx="10"/>
          </p:nvPr>
        </p:nvSpPr>
        <p:spPr/>
        <p:txBody>
          <a:bodyPr/>
          <a:lstStyle/>
          <a:p>
            <a:fld id="{1BA42389-251B-4727-9C67-DADB12AB2F58}" type="slidenum">
              <a:rPr lang="es-ES" smtClean="0"/>
              <a:t>2</a:t>
            </a:fld>
            <a:endParaRPr lang="es-ES"/>
          </a:p>
        </p:txBody>
      </p:sp>
    </p:spTree>
    <p:extLst>
      <p:ext uri="{BB962C8B-B14F-4D97-AF65-F5344CB8AC3E}">
        <p14:creationId xmlns:p14="http://schemas.microsoft.com/office/powerpoint/2010/main" val="3160306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1BA42389-251B-4727-9C67-DADB12AB2F58}" type="slidenum">
              <a:rPr lang="es-ES" smtClean="0"/>
              <a:t>6</a:t>
            </a:fld>
            <a:endParaRPr lang="es-ES"/>
          </a:p>
        </p:txBody>
      </p:sp>
    </p:spTree>
    <p:extLst>
      <p:ext uri="{BB962C8B-B14F-4D97-AF65-F5344CB8AC3E}">
        <p14:creationId xmlns:p14="http://schemas.microsoft.com/office/powerpoint/2010/main" val="2838268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4.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Nube de explosión de polvo de color amarillo aislado sobre fondo blanco. Acercamiento de las partículas de polvo amarillo splash aislada sobre fondo. - Foto de stock de Abstracto libre de derechos"/>
          <p:cNvPicPr>
            <a:picLocks noChangeAspect="1" noChangeArrowheads="1"/>
          </p:cNvPicPr>
          <p:nvPr/>
        </p:nvPicPr>
        <p:blipFill rotWithShape="1">
          <a:blip r:embed="rId2" cstate="print">
            <a:duotone>
              <a:schemeClr val="accent5">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11500"/>
                    </a14:imgEffect>
                    <a14:imgEffect>
                      <a14:saturation sat="99000"/>
                    </a14:imgEffect>
                  </a14:imgLayer>
                </a14:imgProps>
              </a:ext>
              <a:ext uri="{28A0092B-C50C-407E-A947-70E740481C1C}">
                <a14:useLocalDpi xmlns:a14="http://schemas.microsoft.com/office/drawing/2010/main" val="0"/>
              </a:ext>
            </a:extLst>
          </a:blip>
          <a:srcRect l="1390" t="173" r="16" b="39343"/>
          <a:stretch/>
        </p:blipFill>
        <p:spPr bwMode="auto">
          <a:xfrm>
            <a:off x="0" y="3062149"/>
            <a:ext cx="6379029" cy="2081351"/>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p:txBody>
          <a:bodyPr>
            <a:noAutofit/>
          </a:bodyPr>
          <a:lstStyle/>
          <a:p>
            <a:r>
              <a:rPr lang="es-ES" sz="2400" b="1" dirty="0" smtClean="0"/>
              <a:t>Agudizaciones de etiología infecciosa como factor predictor de mortalidad en pacientes con fibrosis pulmonar idiopática (FPI) tratados con fármacos </a:t>
            </a:r>
            <a:r>
              <a:rPr lang="es-ES" sz="2400" b="1" dirty="0" err="1" smtClean="0"/>
              <a:t>antifibróticos</a:t>
            </a:r>
            <a:endParaRPr lang="es-ES" sz="2400" b="1" dirty="0"/>
          </a:p>
        </p:txBody>
      </p:sp>
      <p:sp>
        <p:nvSpPr>
          <p:cNvPr id="5" name="CuadroTexto 4"/>
          <p:cNvSpPr txBox="1"/>
          <p:nvPr/>
        </p:nvSpPr>
        <p:spPr>
          <a:xfrm>
            <a:off x="1547664" y="3448114"/>
            <a:ext cx="6408712" cy="477054"/>
          </a:xfrm>
          <a:prstGeom prst="rect">
            <a:avLst/>
          </a:prstGeom>
          <a:noFill/>
        </p:spPr>
        <p:txBody>
          <a:bodyPr wrap="square" rtlCol="0">
            <a:spAutoFit/>
          </a:bodyPr>
          <a:lstStyle/>
          <a:p>
            <a:r>
              <a:rPr lang="es-ES" sz="1100" b="1" dirty="0" smtClean="0">
                <a:latin typeface="Arial" panose="020B0604020202020204" pitchFamily="34" charset="0"/>
                <a:cs typeface="Arial" panose="020B0604020202020204" pitchFamily="34" charset="0"/>
              </a:rPr>
              <a:t>UGC </a:t>
            </a:r>
            <a:r>
              <a:rPr lang="es-ES" sz="1100" b="1" dirty="0">
                <a:latin typeface="Arial" panose="020B0604020202020204" pitchFamily="34" charset="0"/>
                <a:cs typeface="Arial" panose="020B0604020202020204" pitchFamily="34" charset="0"/>
              </a:rPr>
              <a:t>de Neumología. Hospital Universitario de Jerez de la Frontera, Cádiz (España)</a:t>
            </a:r>
            <a:r>
              <a:rPr lang="es-ES" sz="1100" b="1" baseline="30000" dirty="0">
                <a:latin typeface="Arial" panose="020B0604020202020204" pitchFamily="34" charset="0"/>
                <a:cs typeface="Arial" panose="020B0604020202020204" pitchFamily="34" charset="0"/>
              </a:rPr>
              <a:t> 1</a:t>
            </a:r>
            <a:r>
              <a:rPr lang="es-ES" sz="1100" b="1" dirty="0">
                <a:latin typeface="Arial" panose="020B0604020202020204" pitchFamily="34" charset="0"/>
                <a:cs typeface="Arial" panose="020B0604020202020204" pitchFamily="34" charset="0"/>
              </a:rPr>
              <a:t>. </a:t>
            </a:r>
            <a:endParaRPr lang="es-ES" sz="800" dirty="0">
              <a:latin typeface="Arial" panose="020B0604020202020204" pitchFamily="34" charset="0"/>
              <a:cs typeface="Arial" panose="020B0604020202020204" pitchFamily="34" charset="0"/>
            </a:endParaRPr>
          </a:p>
          <a:p>
            <a:endParaRPr lang="es-ES" sz="1400" dirty="0"/>
          </a:p>
        </p:txBody>
      </p:sp>
      <p:sp>
        <p:nvSpPr>
          <p:cNvPr id="6" name="CuadroTexto 5"/>
          <p:cNvSpPr txBox="1"/>
          <p:nvPr/>
        </p:nvSpPr>
        <p:spPr>
          <a:xfrm>
            <a:off x="782706" y="2997799"/>
            <a:ext cx="7938628" cy="692497"/>
          </a:xfrm>
          <a:prstGeom prst="rect">
            <a:avLst/>
          </a:prstGeom>
          <a:noFill/>
        </p:spPr>
        <p:txBody>
          <a:bodyPr wrap="square" rtlCol="0">
            <a:spAutoFit/>
          </a:bodyPr>
          <a:lstStyle/>
          <a:p>
            <a:r>
              <a:rPr lang="es-ES" sz="1100" b="1" dirty="0">
                <a:latin typeface="Arial" panose="020B0604020202020204" pitchFamily="34" charset="0"/>
                <a:cs typeface="Arial" panose="020B0604020202020204" pitchFamily="34" charset="0"/>
              </a:rPr>
              <a:t>S. García Morales</a:t>
            </a:r>
            <a:r>
              <a:rPr lang="es-ES" sz="1100" b="1" baseline="30000" dirty="0">
                <a:latin typeface="Arial" panose="020B0604020202020204" pitchFamily="34" charset="0"/>
                <a:cs typeface="Arial" panose="020B0604020202020204" pitchFamily="34" charset="0"/>
              </a:rPr>
              <a:t>1</a:t>
            </a:r>
            <a:r>
              <a:rPr lang="es-ES" sz="1100" b="1" dirty="0" smtClean="0">
                <a:latin typeface="Arial" panose="020B0604020202020204" pitchFamily="34" charset="0"/>
                <a:cs typeface="Arial" panose="020B0604020202020204" pitchFamily="34" charset="0"/>
              </a:rPr>
              <a:t>, S. </a:t>
            </a:r>
            <a:r>
              <a:rPr lang="es-ES" sz="1100" b="1" dirty="0">
                <a:latin typeface="Arial" panose="020B0604020202020204" pitchFamily="34" charset="0"/>
                <a:cs typeface="Arial" panose="020B0604020202020204" pitchFamily="34" charset="0"/>
              </a:rPr>
              <a:t>Rivera Gómez </a:t>
            </a:r>
            <a:r>
              <a:rPr lang="es-ES" sz="1100" b="1" baseline="30000" dirty="0" smtClean="0">
                <a:latin typeface="Arial" panose="020B0604020202020204" pitchFamily="34" charset="0"/>
                <a:cs typeface="Arial" panose="020B0604020202020204" pitchFamily="34" charset="0"/>
              </a:rPr>
              <a:t>1</a:t>
            </a:r>
            <a:r>
              <a:rPr lang="es-ES" sz="1100" b="1" dirty="0" smtClean="0">
                <a:latin typeface="Arial" panose="020B0604020202020204" pitchFamily="34" charset="0"/>
                <a:cs typeface="Arial" panose="020B0604020202020204" pitchFamily="34" charset="0"/>
              </a:rPr>
              <a:t>, M. Utrero Rico</a:t>
            </a:r>
            <a:r>
              <a:rPr lang="es-ES" sz="1100" b="1" baseline="30000" dirty="0" smtClean="0">
                <a:latin typeface="Arial" panose="020B0604020202020204" pitchFamily="34" charset="0"/>
                <a:cs typeface="Arial" panose="020B0604020202020204" pitchFamily="34" charset="0"/>
              </a:rPr>
              <a:t>1</a:t>
            </a:r>
            <a:r>
              <a:rPr lang="es-ES" sz="1100" b="1" dirty="0" smtClean="0">
                <a:latin typeface="Arial" panose="020B0604020202020204" pitchFamily="34" charset="0"/>
                <a:cs typeface="Arial" panose="020B0604020202020204" pitchFamily="34" charset="0"/>
              </a:rPr>
              <a:t>, P. </a:t>
            </a:r>
            <a:r>
              <a:rPr lang="es-ES" sz="1100" b="1" dirty="0" err="1" smtClean="0">
                <a:latin typeface="Arial" panose="020B0604020202020204" pitchFamily="34" charset="0"/>
                <a:cs typeface="Arial" panose="020B0604020202020204" pitchFamily="34" charset="0"/>
              </a:rPr>
              <a:t>Erdozain</a:t>
            </a:r>
            <a:r>
              <a:rPr lang="es-ES" sz="1100" b="1" dirty="0" smtClean="0">
                <a:latin typeface="Arial" panose="020B0604020202020204" pitchFamily="34" charset="0"/>
                <a:cs typeface="Arial" panose="020B0604020202020204" pitchFamily="34" charset="0"/>
              </a:rPr>
              <a:t> Pérez, R. Carmona García</a:t>
            </a:r>
            <a:r>
              <a:rPr lang="es-ES" sz="1100" b="1" baseline="30000" dirty="0" smtClean="0">
                <a:latin typeface="Arial" panose="020B0604020202020204" pitchFamily="34" charset="0"/>
                <a:cs typeface="Arial" panose="020B0604020202020204" pitchFamily="34" charset="0"/>
              </a:rPr>
              <a:t>1</a:t>
            </a:r>
            <a:r>
              <a:rPr lang="es-ES" sz="1100" b="1" dirty="0" smtClean="0">
                <a:latin typeface="Arial" panose="020B0604020202020204" pitchFamily="34" charset="0"/>
                <a:cs typeface="Arial" panose="020B0604020202020204" pitchFamily="34" charset="0"/>
              </a:rPr>
              <a:t>, J.G</a:t>
            </a:r>
            <a:r>
              <a:rPr lang="es-ES" sz="1100" b="1" dirty="0">
                <a:latin typeface="Arial" panose="020B0604020202020204" pitchFamily="34" charset="0"/>
                <a:cs typeface="Arial" panose="020B0604020202020204" pitchFamily="34" charset="0"/>
              </a:rPr>
              <a:t>. Soto Campos</a:t>
            </a:r>
            <a:r>
              <a:rPr lang="es-ES" sz="1100" b="1" baseline="30000" dirty="0">
                <a:latin typeface="Arial" panose="020B0604020202020204" pitchFamily="34" charset="0"/>
                <a:cs typeface="Arial" panose="020B0604020202020204" pitchFamily="34" charset="0"/>
              </a:rPr>
              <a:t>1</a:t>
            </a:r>
            <a:r>
              <a:rPr lang="es-ES" sz="1100" b="1" dirty="0" smtClean="0">
                <a:latin typeface="Arial" panose="020B0604020202020204" pitchFamily="34" charset="0"/>
                <a:cs typeface="Arial" panose="020B0604020202020204" pitchFamily="34" charset="0"/>
              </a:rPr>
              <a:t>. </a:t>
            </a:r>
            <a:endParaRPr lang="es-ES" sz="1100" dirty="0">
              <a:latin typeface="Arial" panose="020B0604020202020204" pitchFamily="34" charset="0"/>
              <a:cs typeface="Arial" panose="020B0604020202020204" pitchFamily="34" charset="0"/>
            </a:endParaRPr>
          </a:p>
          <a:p>
            <a:endParaRPr lang="es-ES" sz="1000" dirty="0">
              <a:latin typeface="Arial" panose="020B0604020202020204" pitchFamily="34" charset="0"/>
              <a:cs typeface="Arial" panose="020B0604020202020204" pitchFamily="34" charset="0"/>
            </a:endParaRPr>
          </a:p>
          <a:p>
            <a:endParaRPr lang="es-E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object 3"/>
          <p:cNvGrpSpPr/>
          <p:nvPr/>
        </p:nvGrpSpPr>
        <p:grpSpPr>
          <a:xfrm>
            <a:off x="913135" y="1309242"/>
            <a:ext cx="7488832" cy="1098521"/>
            <a:chOff x="1046988" y="1571256"/>
            <a:chExt cx="6642100" cy="3108960"/>
          </a:xfrm>
        </p:grpSpPr>
        <p:pic>
          <p:nvPicPr>
            <p:cNvPr id="31" name="object 4"/>
            <p:cNvPicPr/>
            <p:nvPr/>
          </p:nvPicPr>
          <p:blipFill>
            <a:blip r:embed="rId3" cstate="print"/>
            <a:stretch>
              <a:fillRect/>
            </a:stretch>
          </p:blipFill>
          <p:spPr>
            <a:xfrm>
              <a:off x="1046988" y="1571256"/>
              <a:ext cx="6641592" cy="3108960"/>
            </a:xfrm>
            <a:prstGeom prst="rect">
              <a:avLst/>
            </a:prstGeom>
          </p:spPr>
        </p:pic>
        <p:sp>
          <p:nvSpPr>
            <p:cNvPr id="32" name="object 5"/>
            <p:cNvSpPr/>
            <p:nvPr/>
          </p:nvSpPr>
          <p:spPr>
            <a:xfrm>
              <a:off x="1144524" y="1652016"/>
              <a:ext cx="6451600" cy="2952115"/>
            </a:xfrm>
            <a:custGeom>
              <a:avLst/>
              <a:gdLst/>
              <a:ahLst/>
              <a:cxnLst/>
              <a:rect l="l" t="t" r="r" b="b"/>
              <a:pathLst>
                <a:path w="6451600" h="2952115">
                  <a:moveTo>
                    <a:pt x="6247892" y="0"/>
                  </a:moveTo>
                  <a:lnTo>
                    <a:pt x="203200" y="0"/>
                  </a:lnTo>
                  <a:lnTo>
                    <a:pt x="156610" y="5364"/>
                  </a:lnTo>
                  <a:lnTo>
                    <a:pt x="113840" y="20645"/>
                  </a:lnTo>
                  <a:lnTo>
                    <a:pt x="76111" y="44626"/>
                  </a:lnTo>
                  <a:lnTo>
                    <a:pt x="44642" y="76090"/>
                  </a:lnTo>
                  <a:lnTo>
                    <a:pt x="20654" y="113818"/>
                  </a:lnTo>
                  <a:lnTo>
                    <a:pt x="5367" y="156594"/>
                  </a:lnTo>
                  <a:lnTo>
                    <a:pt x="0" y="203200"/>
                  </a:lnTo>
                  <a:lnTo>
                    <a:pt x="0" y="2748775"/>
                  </a:lnTo>
                  <a:lnTo>
                    <a:pt x="5367" y="2795369"/>
                  </a:lnTo>
                  <a:lnTo>
                    <a:pt x="20654" y="2838142"/>
                  </a:lnTo>
                  <a:lnTo>
                    <a:pt x="44642" y="2875873"/>
                  </a:lnTo>
                  <a:lnTo>
                    <a:pt x="76111" y="2907344"/>
                  </a:lnTo>
                  <a:lnTo>
                    <a:pt x="113840" y="2931332"/>
                  </a:lnTo>
                  <a:lnTo>
                    <a:pt x="156610" y="2946620"/>
                  </a:lnTo>
                  <a:lnTo>
                    <a:pt x="203200" y="2951988"/>
                  </a:lnTo>
                  <a:lnTo>
                    <a:pt x="6247892" y="2951988"/>
                  </a:lnTo>
                  <a:lnTo>
                    <a:pt x="6294497" y="2946620"/>
                  </a:lnTo>
                  <a:lnTo>
                    <a:pt x="6337273" y="2931332"/>
                  </a:lnTo>
                  <a:lnTo>
                    <a:pt x="6375001" y="2907344"/>
                  </a:lnTo>
                  <a:lnTo>
                    <a:pt x="6406465" y="2875873"/>
                  </a:lnTo>
                  <a:lnTo>
                    <a:pt x="6430446" y="2838142"/>
                  </a:lnTo>
                  <a:lnTo>
                    <a:pt x="6445727" y="2795369"/>
                  </a:lnTo>
                  <a:lnTo>
                    <a:pt x="6451092" y="2748775"/>
                  </a:lnTo>
                  <a:lnTo>
                    <a:pt x="6451092" y="203200"/>
                  </a:lnTo>
                  <a:lnTo>
                    <a:pt x="6445727" y="156594"/>
                  </a:lnTo>
                  <a:lnTo>
                    <a:pt x="6430446" y="113818"/>
                  </a:lnTo>
                  <a:lnTo>
                    <a:pt x="6406465" y="76090"/>
                  </a:lnTo>
                  <a:lnTo>
                    <a:pt x="6375001" y="44626"/>
                  </a:lnTo>
                  <a:lnTo>
                    <a:pt x="6337273" y="20645"/>
                  </a:lnTo>
                  <a:lnTo>
                    <a:pt x="6294497" y="5364"/>
                  </a:lnTo>
                  <a:lnTo>
                    <a:pt x="6247892"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grpSp>
        <p:nvGrpSpPr>
          <p:cNvPr id="27" name="object 3"/>
          <p:cNvGrpSpPr/>
          <p:nvPr/>
        </p:nvGrpSpPr>
        <p:grpSpPr>
          <a:xfrm>
            <a:off x="971600" y="3151997"/>
            <a:ext cx="7488832" cy="1883202"/>
            <a:chOff x="1046988" y="1571256"/>
            <a:chExt cx="6642100" cy="3108960"/>
          </a:xfrm>
        </p:grpSpPr>
        <p:pic>
          <p:nvPicPr>
            <p:cNvPr id="28" name="object 4"/>
            <p:cNvPicPr/>
            <p:nvPr/>
          </p:nvPicPr>
          <p:blipFill>
            <a:blip r:embed="rId3" cstate="print"/>
            <a:stretch>
              <a:fillRect/>
            </a:stretch>
          </p:blipFill>
          <p:spPr>
            <a:xfrm>
              <a:off x="1046988" y="1571256"/>
              <a:ext cx="6641592" cy="3108960"/>
            </a:xfrm>
            <a:prstGeom prst="rect">
              <a:avLst/>
            </a:prstGeom>
          </p:spPr>
        </p:pic>
        <p:sp>
          <p:nvSpPr>
            <p:cNvPr id="29" name="object 5"/>
            <p:cNvSpPr/>
            <p:nvPr/>
          </p:nvSpPr>
          <p:spPr>
            <a:xfrm>
              <a:off x="1144524" y="1652016"/>
              <a:ext cx="6451600" cy="2952115"/>
            </a:xfrm>
            <a:custGeom>
              <a:avLst/>
              <a:gdLst/>
              <a:ahLst/>
              <a:cxnLst/>
              <a:rect l="l" t="t" r="r" b="b"/>
              <a:pathLst>
                <a:path w="6451600" h="2952115">
                  <a:moveTo>
                    <a:pt x="6247892" y="0"/>
                  </a:moveTo>
                  <a:lnTo>
                    <a:pt x="203200" y="0"/>
                  </a:lnTo>
                  <a:lnTo>
                    <a:pt x="156610" y="5364"/>
                  </a:lnTo>
                  <a:lnTo>
                    <a:pt x="113840" y="20645"/>
                  </a:lnTo>
                  <a:lnTo>
                    <a:pt x="76111" y="44626"/>
                  </a:lnTo>
                  <a:lnTo>
                    <a:pt x="44642" y="76090"/>
                  </a:lnTo>
                  <a:lnTo>
                    <a:pt x="20654" y="113818"/>
                  </a:lnTo>
                  <a:lnTo>
                    <a:pt x="5367" y="156594"/>
                  </a:lnTo>
                  <a:lnTo>
                    <a:pt x="0" y="203200"/>
                  </a:lnTo>
                  <a:lnTo>
                    <a:pt x="0" y="2748775"/>
                  </a:lnTo>
                  <a:lnTo>
                    <a:pt x="5367" y="2795369"/>
                  </a:lnTo>
                  <a:lnTo>
                    <a:pt x="20654" y="2838142"/>
                  </a:lnTo>
                  <a:lnTo>
                    <a:pt x="44642" y="2875873"/>
                  </a:lnTo>
                  <a:lnTo>
                    <a:pt x="76111" y="2907344"/>
                  </a:lnTo>
                  <a:lnTo>
                    <a:pt x="113840" y="2931332"/>
                  </a:lnTo>
                  <a:lnTo>
                    <a:pt x="156610" y="2946620"/>
                  </a:lnTo>
                  <a:lnTo>
                    <a:pt x="203200" y="2951988"/>
                  </a:lnTo>
                  <a:lnTo>
                    <a:pt x="6247892" y="2951988"/>
                  </a:lnTo>
                  <a:lnTo>
                    <a:pt x="6294497" y="2946620"/>
                  </a:lnTo>
                  <a:lnTo>
                    <a:pt x="6337273" y="2931332"/>
                  </a:lnTo>
                  <a:lnTo>
                    <a:pt x="6375001" y="2907344"/>
                  </a:lnTo>
                  <a:lnTo>
                    <a:pt x="6406465" y="2875873"/>
                  </a:lnTo>
                  <a:lnTo>
                    <a:pt x="6430446" y="2838142"/>
                  </a:lnTo>
                  <a:lnTo>
                    <a:pt x="6445727" y="2795369"/>
                  </a:lnTo>
                  <a:lnTo>
                    <a:pt x="6451092" y="2748775"/>
                  </a:lnTo>
                  <a:lnTo>
                    <a:pt x="6451092" y="203200"/>
                  </a:lnTo>
                  <a:lnTo>
                    <a:pt x="6445727" y="156594"/>
                  </a:lnTo>
                  <a:lnTo>
                    <a:pt x="6430446" y="113818"/>
                  </a:lnTo>
                  <a:lnTo>
                    <a:pt x="6406465" y="76090"/>
                  </a:lnTo>
                  <a:lnTo>
                    <a:pt x="6375001" y="44626"/>
                  </a:lnTo>
                  <a:lnTo>
                    <a:pt x="6337273" y="20645"/>
                  </a:lnTo>
                  <a:lnTo>
                    <a:pt x="6294497" y="5364"/>
                  </a:lnTo>
                  <a:lnTo>
                    <a:pt x="6247892"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4" name="Rectángulo 3"/>
          <p:cNvSpPr/>
          <p:nvPr/>
        </p:nvSpPr>
        <p:spPr>
          <a:xfrm>
            <a:off x="1306071" y="1489170"/>
            <a:ext cx="6819316" cy="738664"/>
          </a:xfrm>
          <a:prstGeom prst="rect">
            <a:avLst/>
          </a:prstGeom>
        </p:spPr>
        <p:txBody>
          <a:bodyPr wrap="square">
            <a:spAutoFit/>
          </a:bodyPr>
          <a:lstStyle/>
          <a:p>
            <a:pPr algn="just"/>
            <a:r>
              <a:rPr lang="es-ES" sz="1400" dirty="0">
                <a:ea typeface="Times New Roman" panose="02020603050405020304" pitchFamily="18" charset="0"/>
              </a:rPr>
              <a:t>La supervivencia de la fibrosis pulmonar idiopática (FPI) se ve condicionada por la evolución de la propia enfermedad así como la presencia de comorbilidades. Las agudizaciones juegan un papel importante en la progresión y evolución natural de la </a:t>
            </a:r>
            <a:r>
              <a:rPr lang="es-ES" sz="1400" dirty="0" smtClean="0">
                <a:ea typeface="Times New Roman" panose="02020603050405020304" pitchFamily="18" charset="0"/>
              </a:rPr>
              <a:t>FPI</a:t>
            </a:r>
            <a:endParaRPr lang="es-ES" sz="1400" dirty="0">
              <a:effectLst/>
              <a:ea typeface="Times New Roman" panose="02020603050405020304" pitchFamily="18" charset="0"/>
            </a:endParaRPr>
          </a:p>
        </p:txBody>
      </p:sp>
      <p:sp>
        <p:nvSpPr>
          <p:cNvPr id="6" name="Rectángulo 5"/>
          <p:cNvSpPr/>
          <p:nvPr/>
        </p:nvSpPr>
        <p:spPr>
          <a:xfrm>
            <a:off x="5364088" y="558412"/>
            <a:ext cx="3779912" cy="324056"/>
          </a:xfrm>
          <a:prstGeom prst="rect">
            <a:avLst/>
          </a:prstGeom>
          <a:solidFill>
            <a:srgbClr val="E2E2E2"/>
          </a:solidFill>
          <a:ln w="12700" cap="flat" cmpd="sng" algn="ctr">
            <a:noFill/>
            <a:prstDash val="solid"/>
            <a:miter lim="800000"/>
          </a:ln>
          <a:effectLst/>
        </p:spPr>
        <p:txBody>
          <a:bodyPr rtlCol="0" anchor="ctr"/>
          <a:lstStyle/>
          <a:p>
            <a:pPr algn="ctr" defTabSz="685343">
              <a:defRPr/>
            </a:pPr>
            <a:endParaRPr lang="es-ES" sz="1349" kern="0">
              <a:solidFill>
                <a:prstClr val="white"/>
              </a:solidFill>
              <a:latin typeface="Arial"/>
              <a:ea typeface="Arial Unicode MS"/>
            </a:endParaRPr>
          </a:p>
        </p:txBody>
      </p:sp>
      <p:sp>
        <p:nvSpPr>
          <p:cNvPr id="7" name="Rectangle 18"/>
          <p:cNvSpPr/>
          <p:nvPr/>
        </p:nvSpPr>
        <p:spPr>
          <a:xfrm>
            <a:off x="6216540" y="267494"/>
            <a:ext cx="2932513" cy="115356"/>
          </a:xfrm>
          <a:prstGeom prst="rect">
            <a:avLst/>
          </a:prstGeom>
          <a:solidFill>
            <a:srgbClr val="15C2FF">
              <a:alpha val="69804"/>
            </a:srgbClr>
          </a:solidFill>
          <a:ln w="12700" cap="flat" cmpd="sng" algn="ctr">
            <a:noFill/>
            <a:prstDash val="solid"/>
            <a:miter lim="800000"/>
          </a:ln>
          <a:effectLst/>
        </p:spPr>
        <p:txBody>
          <a:bodyPr rtlCol="0" anchor="ctr"/>
          <a:lstStyle/>
          <a:p>
            <a:pPr marL="0" marR="0" lvl="0" indent="0" algn="ctr" defTabSz="685617" eaLnBrk="1" fontAlgn="auto" latinLnBrk="0" hangingPunct="1">
              <a:lnSpc>
                <a:spcPct val="100000"/>
              </a:lnSpc>
              <a:spcBef>
                <a:spcPts val="0"/>
              </a:spcBef>
              <a:spcAft>
                <a:spcPts val="0"/>
              </a:spcAft>
              <a:buClrTx/>
              <a:buSzTx/>
              <a:buFontTx/>
              <a:buNone/>
              <a:tabLst/>
              <a:defRPr/>
            </a:pPr>
            <a:endParaRPr kumimoji="0" lang="ko-KR" altLang="en-US" sz="1012" b="0" i="0" u="none" strike="noStrike" kern="0" cap="none" spc="0" normalizeH="0" baseline="0" noProof="0">
              <a:ln>
                <a:noFill/>
              </a:ln>
              <a:solidFill>
                <a:prstClr val="black"/>
              </a:solidFill>
              <a:effectLst/>
              <a:uLnTx/>
              <a:uFillTx/>
            </a:endParaRPr>
          </a:p>
        </p:txBody>
      </p:sp>
      <p:sp>
        <p:nvSpPr>
          <p:cNvPr id="8" name="object 8"/>
          <p:cNvSpPr txBox="1">
            <a:spLocks/>
          </p:cNvSpPr>
          <p:nvPr/>
        </p:nvSpPr>
        <p:spPr>
          <a:xfrm>
            <a:off x="7683774" y="558411"/>
            <a:ext cx="1944216" cy="290464"/>
          </a:xfrm>
          <a:prstGeom prst="rect">
            <a:avLst/>
          </a:prstGeom>
        </p:spPr>
        <p:txBody>
          <a:bodyPr vert="horz" wrap="square" lIns="0" tIns="13335" rIns="0" bIns="0" rtlCol="0">
            <a:spAutoFit/>
          </a:bodyPr>
          <a:lstStyle>
            <a:lvl1pPr>
              <a:defRPr sz="2000" b="0" i="0">
                <a:solidFill>
                  <a:srgbClr val="D7117C"/>
                </a:solidFill>
                <a:latin typeface="Arial Black"/>
                <a:ea typeface="+mj-ea"/>
                <a:cs typeface="Arial Black"/>
              </a:defRPr>
            </a:lvl1pPr>
          </a:lstStyle>
          <a:p>
            <a:pPr marL="12700" marR="0" lvl="0" indent="0" defTabSz="914400" eaLnBrk="1" fontAlgn="auto" latinLnBrk="0" hangingPunct="1">
              <a:lnSpc>
                <a:spcPct val="100000"/>
              </a:lnSpc>
              <a:spcBef>
                <a:spcPts val="105"/>
              </a:spcBef>
              <a:spcAft>
                <a:spcPts val="0"/>
              </a:spcAft>
              <a:buClrTx/>
              <a:buSzTx/>
              <a:buFontTx/>
              <a:buNone/>
              <a:tabLst/>
              <a:defRPr/>
            </a:pPr>
            <a:r>
              <a:rPr kumimoji="0" lang="es-ES" sz="1800" b="0" i="0" u="none" strike="noStrike" kern="0" cap="none" spc="-170" normalizeH="0" baseline="0" noProof="0" dirty="0" smtClean="0">
                <a:ln>
                  <a:noFill/>
                </a:ln>
                <a:solidFill>
                  <a:prstClr val="white"/>
                </a:solidFill>
                <a:effectLst/>
                <a:uLnTx/>
                <a:uFillTx/>
                <a:latin typeface="Arial Black"/>
                <a:ea typeface="+mj-ea"/>
              </a:rPr>
              <a:t>Introducción</a:t>
            </a:r>
            <a:endParaRPr kumimoji="0" lang="es-ES" sz="1800" b="0" i="0" u="none" strike="noStrike" kern="0" cap="none" spc="-50" normalizeH="0" baseline="0" noProof="0" dirty="0">
              <a:ln>
                <a:noFill/>
              </a:ln>
              <a:solidFill>
                <a:prstClr val="white"/>
              </a:solidFill>
              <a:effectLst/>
              <a:uLnTx/>
              <a:uFillTx/>
              <a:latin typeface="Arial Black"/>
              <a:ea typeface="+mj-ea"/>
            </a:endParaRPr>
          </a:p>
        </p:txBody>
      </p:sp>
      <p:sp>
        <p:nvSpPr>
          <p:cNvPr id="9" name="Rectángulo 8"/>
          <p:cNvSpPr/>
          <p:nvPr/>
        </p:nvSpPr>
        <p:spPr>
          <a:xfrm>
            <a:off x="-7518" y="2735200"/>
            <a:ext cx="3779912" cy="324056"/>
          </a:xfrm>
          <a:prstGeom prst="rect">
            <a:avLst/>
          </a:prstGeom>
          <a:solidFill>
            <a:srgbClr val="E2E2E2"/>
          </a:solidFill>
          <a:ln w="12700" cap="flat" cmpd="sng" algn="ctr">
            <a:noFill/>
            <a:prstDash val="solid"/>
            <a:miter lim="800000"/>
          </a:ln>
          <a:effectLst/>
        </p:spPr>
        <p:txBody>
          <a:bodyPr rtlCol="0" anchor="ctr"/>
          <a:lstStyle/>
          <a:p>
            <a:pPr algn="ctr" defTabSz="685343">
              <a:defRPr/>
            </a:pPr>
            <a:endParaRPr lang="es-ES" sz="1349" kern="0">
              <a:solidFill>
                <a:prstClr val="white"/>
              </a:solidFill>
              <a:latin typeface="Arial"/>
              <a:ea typeface="Arial Unicode MS"/>
            </a:endParaRPr>
          </a:p>
        </p:txBody>
      </p:sp>
      <p:sp>
        <p:nvSpPr>
          <p:cNvPr id="10" name="object 8"/>
          <p:cNvSpPr txBox="1">
            <a:spLocks/>
          </p:cNvSpPr>
          <p:nvPr/>
        </p:nvSpPr>
        <p:spPr>
          <a:xfrm>
            <a:off x="107504" y="2735200"/>
            <a:ext cx="1944216" cy="290464"/>
          </a:xfrm>
          <a:prstGeom prst="rect">
            <a:avLst/>
          </a:prstGeom>
        </p:spPr>
        <p:txBody>
          <a:bodyPr vert="horz" wrap="square" lIns="0" tIns="13335" rIns="0" bIns="0" rtlCol="0">
            <a:spAutoFit/>
          </a:bodyPr>
          <a:lstStyle>
            <a:lvl1pPr>
              <a:defRPr sz="2000" b="0" i="0">
                <a:solidFill>
                  <a:srgbClr val="D7117C"/>
                </a:solidFill>
                <a:latin typeface="Arial Black"/>
                <a:ea typeface="+mj-ea"/>
                <a:cs typeface="Arial Black"/>
              </a:defRPr>
            </a:lvl1pPr>
          </a:lstStyle>
          <a:p>
            <a:pPr marL="12700" marR="0" lvl="0" indent="0" defTabSz="914400" eaLnBrk="1" fontAlgn="auto" latinLnBrk="0" hangingPunct="1">
              <a:lnSpc>
                <a:spcPct val="100000"/>
              </a:lnSpc>
              <a:spcBef>
                <a:spcPts val="105"/>
              </a:spcBef>
              <a:spcAft>
                <a:spcPts val="0"/>
              </a:spcAft>
              <a:buClrTx/>
              <a:buSzTx/>
              <a:buFontTx/>
              <a:buNone/>
              <a:tabLst/>
              <a:defRPr/>
            </a:pPr>
            <a:r>
              <a:rPr kumimoji="0" lang="es-ES" sz="1800" b="0" i="0" u="none" strike="noStrike" kern="0" cap="none" spc="-170" normalizeH="0" baseline="0" noProof="0" dirty="0" smtClean="0">
                <a:ln>
                  <a:noFill/>
                </a:ln>
                <a:solidFill>
                  <a:prstClr val="white"/>
                </a:solidFill>
                <a:effectLst/>
                <a:uLnTx/>
                <a:uFillTx/>
                <a:latin typeface="Arial Black"/>
                <a:ea typeface="+mj-ea"/>
              </a:rPr>
              <a:t>Objetivos</a:t>
            </a:r>
            <a:endParaRPr kumimoji="0" lang="es-ES" sz="1800" b="0" i="0" u="none" strike="noStrike" kern="0" cap="none" spc="-50" normalizeH="0" baseline="0" noProof="0" dirty="0">
              <a:ln>
                <a:noFill/>
              </a:ln>
              <a:solidFill>
                <a:prstClr val="white"/>
              </a:solidFill>
              <a:effectLst/>
              <a:uLnTx/>
              <a:uFillTx/>
              <a:latin typeface="Arial Black"/>
              <a:ea typeface="+mj-ea"/>
            </a:endParaRPr>
          </a:p>
        </p:txBody>
      </p:sp>
      <p:grpSp>
        <p:nvGrpSpPr>
          <p:cNvPr id="11" name="Grupo 10">
            <a:extLst>
              <a:ext uri="{FF2B5EF4-FFF2-40B4-BE49-F238E27FC236}">
                <a16:creationId xmlns:a16="http://schemas.microsoft.com/office/drawing/2014/main" xmlns="" id="{46718A82-F8D0-426E-B9CE-6F4AF186A9F4}"/>
              </a:ext>
            </a:extLst>
          </p:cNvPr>
          <p:cNvGrpSpPr/>
          <p:nvPr/>
        </p:nvGrpSpPr>
        <p:grpSpPr>
          <a:xfrm>
            <a:off x="1566704" y="3303233"/>
            <a:ext cx="1748717" cy="1505018"/>
            <a:chOff x="1119737" y="2772492"/>
            <a:chExt cx="2495490" cy="871724"/>
          </a:xfrm>
        </p:grpSpPr>
        <p:sp>
          <p:nvSpPr>
            <p:cNvPr id="12" name="Rectángulo: esquinas redondeadas 1">
              <a:extLst>
                <a:ext uri="{FF2B5EF4-FFF2-40B4-BE49-F238E27FC236}">
                  <a16:creationId xmlns:a16="http://schemas.microsoft.com/office/drawing/2014/main" xmlns="" id="{FD493BFB-FA6C-409E-8981-493F2D5B14BF}"/>
                </a:ext>
              </a:extLst>
            </p:cNvPr>
            <p:cNvSpPr/>
            <p:nvPr/>
          </p:nvSpPr>
          <p:spPr>
            <a:xfrm>
              <a:off x="1119737" y="2954789"/>
              <a:ext cx="2495490" cy="689427"/>
            </a:xfrm>
            <a:prstGeom prst="roundRect">
              <a:avLst/>
            </a:prstGeom>
            <a:solidFill>
              <a:srgbClr val="59D1FC"/>
            </a:solidFill>
            <a:ln w="12700" cap="flat" cmpd="sng" algn="ctr">
              <a:noFill/>
              <a:prstDash val="solid"/>
              <a:miter lim="800000"/>
            </a:ln>
            <a:effectLst/>
          </p:spPr>
          <p:txBody>
            <a:bodyPr lIns="0" tIns="0" rIns="0" bIns="0" rtlCol="0" anchor="ctr"/>
            <a:lstStyle/>
            <a:p>
              <a:pPr algn="ctr" defTabSz="685343"/>
              <a:r>
                <a:rPr lang="es-ES" sz="1349" kern="0" dirty="0" smtClean="0">
                  <a:solidFill>
                    <a:prstClr val="white"/>
                  </a:solidFill>
                  <a:latin typeface="Inter Light"/>
                </a:rPr>
                <a:t>Describir y evaluar el papel de las agudizaciones de carácter infeccioso</a:t>
              </a:r>
              <a:endParaRPr lang="es-ES" sz="1349" kern="0" dirty="0">
                <a:solidFill>
                  <a:prstClr val="white"/>
                </a:solidFill>
                <a:latin typeface="Inter Light"/>
              </a:endParaRPr>
            </a:p>
          </p:txBody>
        </p:sp>
        <p:grpSp>
          <p:nvGrpSpPr>
            <p:cNvPr id="13" name="Grupo 12">
              <a:extLst>
                <a:ext uri="{FF2B5EF4-FFF2-40B4-BE49-F238E27FC236}">
                  <a16:creationId xmlns:a16="http://schemas.microsoft.com/office/drawing/2014/main" xmlns="" id="{7FE70388-0579-4CD7-BC77-C38EACA8CA72}"/>
                </a:ext>
              </a:extLst>
            </p:cNvPr>
            <p:cNvGrpSpPr/>
            <p:nvPr/>
          </p:nvGrpSpPr>
          <p:grpSpPr>
            <a:xfrm>
              <a:off x="2013251" y="2772492"/>
              <a:ext cx="708808" cy="465008"/>
              <a:chOff x="1370209" y="1780611"/>
              <a:chExt cx="708808" cy="465008"/>
            </a:xfrm>
          </p:grpSpPr>
          <p:sp>
            <p:nvSpPr>
              <p:cNvPr id="14" name="Elipse 13">
                <a:extLst>
                  <a:ext uri="{FF2B5EF4-FFF2-40B4-BE49-F238E27FC236}">
                    <a16:creationId xmlns:a16="http://schemas.microsoft.com/office/drawing/2014/main" xmlns="" id="{2777CAC3-7EB9-4FC4-96B0-75D60BFAD6F4}"/>
                  </a:ext>
                </a:extLst>
              </p:cNvPr>
              <p:cNvSpPr/>
              <p:nvPr/>
            </p:nvSpPr>
            <p:spPr>
              <a:xfrm>
                <a:off x="1370209" y="1780611"/>
                <a:ext cx="708808" cy="269720"/>
              </a:xfrm>
              <a:prstGeom prst="ellipse">
                <a:avLst/>
              </a:prstGeom>
              <a:solidFill>
                <a:srgbClr val="59D1FC"/>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defTabSz="685343"/>
                <a:endParaRPr lang="es-ES" sz="1349" kern="0">
                  <a:solidFill>
                    <a:srgbClr val="A3BAD9">
                      <a:lumMod val="40000"/>
                      <a:lumOff val="60000"/>
                    </a:srgbClr>
                  </a:solidFill>
                  <a:latin typeface="Inter Light"/>
                </a:endParaRPr>
              </a:p>
            </p:txBody>
          </p:sp>
          <p:sp>
            <p:nvSpPr>
              <p:cNvPr id="15" name="CuadroTexto 14">
                <a:extLst>
                  <a:ext uri="{FF2B5EF4-FFF2-40B4-BE49-F238E27FC236}">
                    <a16:creationId xmlns:a16="http://schemas.microsoft.com/office/drawing/2014/main" xmlns="" id="{02DC554B-F0EF-4130-8E6F-A3C2CC485F7B}"/>
                  </a:ext>
                </a:extLst>
              </p:cNvPr>
              <p:cNvSpPr txBox="1"/>
              <p:nvPr/>
            </p:nvSpPr>
            <p:spPr>
              <a:xfrm>
                <a:off x="1591446" y="1845434"/>
                <a:ext cx="374691" cy="400185"/>
              </a:xfrm>
              <a:prstGeom prst="rect">
                <a:avLst/>
              </a:prstGeom>
              <a:noFill/>
              <a:ln>
                <a:noFill/>
              </a:ln>
            </p:spPr>
            <p:txBody>
              <a:bodyPr wrap="none" rtlCol="0">
                <a:spAutoFit/>
              </a:bodyPr>
              <a:lstStyle/>
              <a:p>
                <a:pPr defTabSz="685343"/>
                <a:r>
                  <a:rPr lang="es-ES" sz="1349" kern="0" dirty="0">
                    <a:solidFill>
                      <a:prstClr val="white"/>
                    </a:solidFill>
                    <a:latin typeface="Inter ExtraBold" panose="02000503000000020004" pitchFamily="2" charset="0"/>
                    <a:ea typeface="Inter ExtraBold" panose="02000503000000020004" pitchFamily="2" charset="0"/>
                  </a:rPr>
                  <a:t>1</a:t>
                </a:r>
              </a:p>
            </p:txBody>
          </p:sp>
        </p:grpSp>
      </p:grpSp>
      <p:grpSp>
        <p:nvGrpSpPr>
          <p:cNvPr id="16" name="Grupo 15">
            <a:extLst>
              <a:ext uri="{FF2B5EF4-FFF2-40B4-BE49-F238E27FC236}">
                <a16:creationId xmlns:a16="http://schemas.microsoft.com/office/drawing/2014/main" xmlns="" id="{46718A82-F8D0-426E-B9CE-6F4AF186A9F4}"/>
              </a:ext>
            </a:extLst>
          </p:cNvPr>
          <p:cNvGrpSpPr/>
          <p:nvPr/>
        </p:nvGrpSpPr>
        <p:grpSpPr>
          <a:xfrm>
            <a:off x="3817131" y="3303233"/>
            <a:ext cx="1715924" cy="1508608"/>
            <a:chOff x="1145422" y="2772492"/>
            <a:chExt cx="2495490" cy="845727"/>
          </a:xfrm>
          <a:solidFill>
            <a:srgbClr val="0F4C81"/>
          </a:solidFill>
        </p:grpSpPr>
        <p:sp>
          <p:nvSpPr>
            <p:cNvPr id="17" name="Rectángulo: esquinas redondeadas 1">
              <a:extLst>
                <a:ext uri="{FF2B5EF4-FFF2-40B4-BE49-F238E27FC236}">
                  <a16:creationId xmlns:a16="http://schemas.microsoft.com/office/drawing/2014/main" xmlns="" id="{FD493BFB-FA6C-409E-8981-493F2D5B14BF}"/>
                </a:ext>
              </a:extLst>
            </p:cNvPr>
            <p:cNvSpPr/>
            <p:nvPr/>
          </p:nvSpPr>
          <p:spPr>
            <a:xfrm>
              <a:off x="1145422" y="2950944"/>
              <a:ext cx="2495490" cy="667275"/>
            </a:xfrm>
            <a:prstGeom prst="roundRect">
              <a:avLst/>
            </a:prstGeom>
            <a:grpFill/>
            <a:ln w="12700" cap="flat" cmpd="sng" algn="ctr">
              <a:noFill/>
              <a:prstDash val="solid"/>
              <a:miter lim="800000"/>
            </a:ln>
            <a:effectLst/>
          </p:spPr>
          <p:txBody>
            <a:bodyPr lIns="0" tIns="0" rIns="0" bIns="0" rtlCol="0" anchor="ctr"/>
            <a:lstStyle/>
            <a:p>
              <a:pPr algn="ctr" defTabSz="685343"/>
              <a:r>
                <a:rPr lang="es-ES" sz="1349" kern="0" dirty="0" smtClean="0">
                  <a:solidFill>
                    <a:prstClr val="white"/>
                  </a:solidFill>
                  <a:latin typeface="Inter Light"/>
                </a:rPr>
                <a:t>Descripción de aislamientos </a:t>
              </a:r>
              <a:r>
                <a:rPr lang="es-ES" sz="1349" kern="0" dirty="0" smtClean="0">
                  <a:solidFill>
                    <a:prstClr val="white"/>
                  </a:solidFill>
                  <a:latin typeface="Inter Light"/>
                </a:rPr>
                <a:t>microbiológicos </a:t>
              </a:r>
              <a:endParaRPr lang="es-ES" sz="1349" kern="0" dirty="0">
                <a:solidFill>
                  <a:prstClr val="white"/>
                </a:solidFill>
                <a:latin typeface="Inter Light"/>
              </a:endParaRPr>
            </a:p>
          </p:txBody>
        </p:sp>
        <p:grpSp>
          <p:nvGrpSpPr>
            <p:cNvPr id="18" name="Grupo 17">
              <a:extLst>
                <a:ext uri="{FF2B5EF4-FFF2-40B4-BE49-F238E27FC236}">
                  <a16:creationId xmlns:a16="http://schemas.microsoft.com/office/drawing/2014/main" xmlns="" id="{7FE70388-0579-4CD7-BC77-C38EACA8CA72}"/>
                </a:ext>
              </a:extLst>
            </p:cNvPr>
            <p:cNvGrpSpPr/>
            <p:nvPr/>
          </p:nvGrpSpPr>
          <p:grpSpPr>
            <a:xfrm>
              <a:off x="2013251" y="2772492"/>
              <a:ext cx="708808" cy="269720"/>
              <a:chOff x="1370209" y="1780611"/>
              <a:chExt cx="708808" cy="269720"/>
            </a:xfrm>
            <a:grpFill/>
          </p:grpSpPr>
          <p:sp>
            <p:nvSpPr>
              <p:cNvPr id="19" name="Elipse 18">
                <a:extLst>
                  <a:ext uri="{FF2B5EF4-FFF2-40B4-BE49-F238E27FC236}">
                    <a16:creationId xmlns:a16="http://schemas.microsoft.com/office/drawing/2014/main" xmlns="" id="{2777CAC3-7EB9-4FC4-96B0-75D60BFAD6F4}"/>
                  </a:ext>
                </a:extLst>
              </p:cNvPr>
              <p:cNvSpPr/>
              <p:nvPr/>
            </p:nvSpPr>
            <p:spPr>
              <a:xfrm>
                <a:off x="1370209" y="1780611"/>
                <a:ext cx="708808" cy="269720"/>
              </a:xfrm>
              <a:prstGeom prst="ellipse">
                <a:avLst/>
              </a:prstGeom>
              <a:grp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defTabSz="685343"/>
                <a:endParaRPr lang="es-ES" sz="1349" kern="0">
                  <a:solidFill>
                    <a:srgbClr val="A3BAD9">
                      <a:lumMod val="40000"/>
                      <a:lumOff val="60000"/>
                    </a:srgbClr>
                  </a:solidFill>
                  <a:latin typeface="Inter Light"/>
                </a:endParaRPr>
              </a:p>
            </p:txBody>
          </p:sp>
          <p:sp>
            <p:nvSpPr>
              <p:cNvPr id="20" name="CuadroTexto 19">
                <a:extLst>
                  <a:ext uri="{FF2B5EF4-FFF2-40B4-BE49-F238E27FC236}">
                    <a16:creationId xmlns:a16="http://schemas.microsoft.com/office/drawing/2014/main" xmlns="" id="{02DC554B-F0EF-4130-8E6F-A3C2CC485F7B}"/>
                  </a:ext>
                </a:extLst>
              </p:cNvPr>
              <p:cNvSpPr txBox="1"/>
              <p:nvPr/>
            </p:nvSpPr>
            <p:spPr>
              <a:xfrm>
                <a:off x="1570286" y="1838008"/>
                <a:ext cx="307820" cy="145693"/>
              </a:xfrm>
              <a:prstGeom prst="rect">
                <a:avLst/>
              </a:prstGeom>
              <a:grpFill/>
              <a:ln>
                <a:noFill/>
              </a:ln>
            </p:spPr>
            <p:txBody>
              <a:bodyPr wrap="none" rtlCol="0">
                <a:spAutoFit/>
              </a:bodyPr>
              <a:lstStyle/>
              <a:p>
                <a:pPr defTabSz="685343"/>
                <a:r>
                  <a:rPr lang="es-ES" sz="1349" kern="0" dirty="0">
                    <a:solidFill>
                      <a:prstClr val="white"/>
                    </a:solidFill>
                    <a:latin typeface="Inter ExtraBold" panose="02000503000000020004" pitchFamily="2" charset="0"/>
                    <a:ea typeface="Inter ExtraBold" panose="02000503000000020004" pitchFamily="2" charset="0"/>
                  </a:rPr>
                  <a:t>2</a:t>
                </a:r>
              </a:p>
            </p:txBody>
          </p:sp>
        </p:grpSp>
      </p:grpSp>
      <p:grpSp>
        <p:nvGrpSpPr>
          <p:cNvPr id="21" name="Grupo 20">
            <a:extLst>
              <a:ext uri="{FF2B5EF4-FFF2-40B4-BE49-F238E27FC236}">
                <a16:creationId xmlns:a16="http://schemas.microsoft.com/office/drawing/2014/main" xmlns="" id="{A2384B15-6640-4C9D-AC5C-EAE9C59909CD}"/>
              </a:ext>
            </a:extLst>
          </p:cNvPr>
          <p:cNvGrpSpPr/>
          <p:nvPr/>
        </p:nvGrpSpPr>
        <p:grpSpPr>
          <a:xfrm>
            <a:off x="6034765" y="3303233"/>
            <a:ext cx="1986186" cy="1403110"/>
            <a:chOff x="4017247" y="2448812"/>
            <a:chExt cx="2918318" cy="1852110"/>
          </a:xfrm>
          <a:solidFill>
            <a:schemeClr val="tx2">
              <a:lumMod val="60000"/>
              <a:lumOff val="40000"/>
            </a:schemeClr>
          </a:solidFill>
        </p:grpSpPr>
        <p:sp>
          <p:nvSpPr>
            <p:cNvPr id="22" name="Rectángulo: esquinas redondeadas 8">
              <a:extLst>
                <a:ext uri="{FF2B5EF4-FFF2-40B4-BE49-F238E27FC236}">
                  <a16:creationId xmlns:a16="http://schemas.microsoft.com/office/drawing/2014/main" xmlns="" id="{FCE38055-89B6-40E9-9E72-32AF146C3794}"/>
                </a:ext>
              </a:extLst>
            </p:cNvPr>
            <p:cNvSpPr/>
            <p:nvPr/>
          </p:nvSpPr>
          <p:spPr>
            <a:xfrm>
              <a:off x="4017247" y="2930211"/>
              <a:ext cx="2918318" cy="1370711"/>
            </a:xfrm>
            <a:prstGeom prst="roundRect">
              <a:avLst/>
            </a:prstGeom>
            <a:grpFill/>
            <a:ln w="12700" cap="flat" cmpd="sng" algn="ctr">
              <a:noFill/>
              <a:prstDash val="solid"/>
              <a:miter lim="800000"/>
            </a:ln>
            <a:effectLst/>
          </p:spPr>
          <p:txBody>
            <a:bodyPr lIns="0" tIns="0" rIns="0" bIns="0" rtlCol="0" anchor="ctr"/>
            <a:lstStyle/>
            <a:p>
              <a:pPr algn="ctr" defTabSz="685343"/>
              <a:r>
                <a:rPr lang="es-ES" sz="1349" kern="0" dirty="0" smtClean="0">
                  <a:solidFill>
                    <a:prstClr val="white"/>
                  </a:solidFill>
                  <a:latin typeface="Inter Light"/>
                </a:rPr>
                <a:t>Análisis de supervivencia</a:t>
              </a:r>
              <a:endParaRPr lang="es-ES" sz="1349" kern="0" dirty="0">
                <a:solidFill>
                  <a:prstClr val="white"/>
                </a:solidFill>
                <a:latin typeface="Inter Light"/>
              </a:endParaRPr>
            </a:p>
          </p:txBody>
        </p:sp>
        <p:grpSp>
          <p:nvGrpSpPr>
            <p:cNvPr id="23" name="Grupo 22">
              <a:extLst>
                <a:ext uri="{FF2B5EF4-FFF2-40B4-BE49-F238E27FC236}">
                  <a16:creationId xmlns:a16="http://schemas.microsoft.com/office/drawing/2014/main" xmlns="" id="{76F1FDD0-DD18-4BF2-8679-4F9534114595}"/>
                </a:ext>
              </a:extLst>
            </p:cNvPr>
            <p:cNvGrpSpPr/>
            <p:nvPr/>
          </p:nvGrpSpPr>
          <p:grpSpPr>
            <a:xfrm>
              <a:off x="5121298" y="2448812"/>
              <a:ext cx="693109" cy="670481"/>
              <a:chOff x="1369332" y="1456931"/>
              <a:chExt cx="693109" cy="670481"/>
            </a:xfrm>
            <a:grpFill/>
          </p:grpSpPr>
          <p:sp>
            <p:nvSpPr>
              <p:cNvPr id="24" name="Elipse 23">
                <a:extLst>
                  <a:ext uri="{FF2B5EF4-FFF2-40B4-BE49-F238E27FC236}">
                    <a16:creationId xmlns:a16="http://schemas.microsoft.com/office/drawing/2014/main" xmlns="" id="{250FA982-3E5B-4ADD-9175-455878B9E5E9}"/>
                  </a:ext>
                </a:extLst>
              </p:cNvPr>
              <p:cNvSpPr/>
              <p:nvPr/>
            </p:nvSpPr>
            <p:spPr>
              <a:xfrm>
                <a:off x="1369332" y="1456931"/>
                <a:ext cx="693109" cy="670481"/>
              </a:xfrm>
              <a:prstGeom prst="ellipse">
                <a:avLst/>
              </a:prstGeom>
              <a:grp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defTabSz="685343"/>
                <a:endParaRPr lang="es-ES" sz="1349" kern="0">
                  <a:solidFill>
                    <a:srgbClr val="A3BAD9">
                      <a:lumMod val="40000"/>
                      <a:lumOff val="60000"/>
                    </a:srgbClr>
                  </a:solidFill>
                  <a:latin typeface="Inter Light"/>
                </a:endParaRPr>
              </a:p>
            </p:txBody>
          </p:sp>
          <p:sp>
            <p:nvSpPr>
              <p:cNvPr id="25" name="CuadroTexto 24">
                <a:extLst>
                  <a:ext uri="{FF2B5EF4-FFF2-40B4-BE49-F238E27FC236}">
                    <a16:creationId xmlns:a16="http://schemas.microsoft.com/office/drawing/2014/main" xmlns="" id="{0D6A788E-161F-4DA1-A40C-58C1D47B8255}"/>
                  </a:ext>
                </a:extLst>
              </p:cNvPr>
              <p:cNvSpPr txBox="1"/>
              <p:nvPr/>
            </p:nvSpPr>
            <p:spPr>
              <a:xfrm>
                <a:off x="1533636" y="1592078"/>
                <a:ext cx="364498" cy="400185"/>
              </a:xfrm>
              <a:prstGeom prst="rect">
                <a:avLst/>
              </a:prstGeom>
              <a:grpFill/>
              <a:ln>
                <a:noFill/>
              </a:ln>
            </p:spPr>
            <p:txBody>
              <a:bodyPr wrap="square" rtlCol="0">
                <a:spAutoFit/>
              </a:bodyPr>
              <a:lstStyle/>
              <a:p>
                <a:pPr defTabSz="685343"/>
                <a:r>
                  <a:rPr lang="es-ES" sz="1349" kern="0" dirty="0" smtClean="0">
                    <a:solidFill>
                      <a:prstClr val="white"/>
                    </a:solidFill>
                    <a:latin typeface="Inter ExtraBold" panose="02000503000000020004" pitchFamily="2" charset="0"/>
                    <a:ea typeface="Inter ExtraBold" panose="02000503000000020004" pitchFamily="2" charset="0"/>
                  </a:rPr>
                  <a:t>3</a:t>
                </a:r>
                <a:endParaRPr lang="es-ES" sz="1349" kern="0" dirty="0">
                  <a:solidFill>
                    <a:prstClr val="white"/>
                  </a:solidFill>
                  <a:latin typeface="Inter ExtraBold" panose="02000503000000020004" pitchFamily="2" charset="0"/>
                  <a:ea typeface="Inter ExtraBold" panose="02000503000000020004" pitchFamily="2" charset="0"/>
                </a:endParaRPr>
              </a:p>
            </p:txBody>
          </p:sp>
        </p:gr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par>
                                <p:cTn id="12" presetID="10" presetClass="entr" presetSubtype="0"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par>
                                <p:cTn id="15" presetID="10" presetClass="entr" presetSubtype="0" fill="hold" nodeType="withEffect">
                                  <p:stCondLst>
                                    <p:cond delay="25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object 3"/>
          <p:cNvGrpSpPr/>
          <p:nvPr/>
        </p:nvGrpSpPr>
        <p:grpSpPr>
          <a:xfrm>
            <a:off x="5782928" y="3313515"/>
            <a:ext cx="2989371" cy="1267369"/>
            <a:chOff x="3689603" y="1482864"/>
            <a:chExt cx="5052059" cy="3108960"/>
          </a:xfrm>
        </p:grpSpPr>
        <p:pic>
          <p:nvPicPr>
            <p:cNvPr id="16" name="object 4"/>
            <p:cNvPicPr/>
            <p:nvPr/>
          </p:nvPicPr>
          <p:blipFill>
            <a:blip r:embed="rId2" cstate="print"/>
            <a:stretch>
              <a:fillRect/>
            </a:stretch>
          </p:blipFill>
          <p:spPr>
            <a:xfrm>
              <a:off x="3689603" y="1482864"/>
              <a:ext cx="5052059" cy="3108960"/>
            </a:xfrm>
            <a:prstGeom prst="rect">
              <a:avLst/>
            </a:prstGeom>
          </p:spPr>
        </p:pic>
        <p:sp>
          <p:nvSpPr>
            <p:cNvPr id="17" name="object 5"/>
            <p:cNvSpPr/>
            <p:nvPr/>
          </p:nvSpPr>
          <p:spPr>
            <a:xfrm>
              <a:off x="3779519" y="1563624"/>
              <a:ext cx="4876800" cy="2952115"/>
            </a:xfrm>
            <a:custGeom>
              <a:avLst/>
              <a:gdLst/>
              <a:ahLst/>
              <a:cxnLst/>
              <a:rect l="l" t="t" r="r" b="b"/>
              <a:pathLst>
                <a:path w="4876800" h="2952115">
                  <a:moveTo>
                    <a:pt x="4673600" y="0"/>
                  </a:moveTo>
                  <a:lnTo>
                    <a:pt x="203200" y="0"/>
                  </a:lnTo>
                  <a:lnTo>
                    <a:pt x="156594" y="5364"/>
                  </a:lnTo>
                  <a:lnTo>
                    <a:pt x="113818" y="20645"/>
                  </a:lnTo>
                  <a:lnTo>
                    <a:pt x="76090" y="44626"/>
                  </a:lnTo>
                  <a:lnTo>
                    <a:pt x="44626" y="76090"/>
                  </a:lnTo>
                  <a:lnTo>
                    <a:pt x="20645" y="113818"/>
                  </a:lnTo>
                  <a:lnTo>
                    <a:pt x="5364" y="156594"/>
                  </a:lnTo>
                  <a:lnTo>
                    <a:pt x="0" y="203200"/>
                  </a:lnTo>
                  <a:lnTo>
                    <a:pt x="0" y="2748775"/>
                  </a:lnTo>
                  <a:lnTo>
                    <a:pt x="5364" y="2795369"/>
                  </a:lnTo>
                  <a:lnTo>
                    <a:pt x="20645" y="2838142"/>
                  </a:lnTo>
                  <a:lnTo>
                    <a:pt x="44626" y="2875873"/>
                  </a:lnTo>
                  <a:lnTo>
                    <a:pt x="76090" y="2907344"/>
                  </a:lnTo>
                  <a:lnTo>
                    <a:pt x="113818" y="2931332"/>
                  </a:lnTo>
                  <a:lnTo>
                    <a:pt x="156594" y="2946620"/>
                  </a:lnTo>
                  <a:lnTo>
                    <a:pt x="203200" y="2951988"/>
                  </a:lnTo>
                  <a:lnTo>
                    <a:pt x="4673600" y="2951988"/>
                  </a:lnTo>
                  <a:lnTo>
                    <a:pt x="4720205" y="2946620"/>
                  </a:lnTo>
                  <a:lnTo>
                    <a:pt x="4762981" y="2931332"/>
                  </a:lnTo>
                  <a:lnTo>
                    <a:pt x="4800709" y="2907344"/>
                  </a:lnTo>
                  <a:lnTo>
                    <a:pt x="4832173" y="2875873"/>
                  </a:lnTo>
                  <a:lnTo>
                    <a:pt x="4856154" y="2838142"/>
                  </a:lnTo>
                  <a:lnTo>
                    <a:pt x="4871435" y="2795369"/>
                  </a:lnTo>
                  <a:lnTo>
                    <a:pt x="4876800" y="2748775"/>
                  </a:lnTo>
                  <a:lnTo>
                    <a:pt x="4876800" y="203200"/>
                  </a:lnTo>
                  <a:lnTo>
                    <a:pt x="4871435" y="156594"/>
                  </a:lnTo>
                  <a:lnTo>
                    <a:pt x="4856154" y="113818"/>
                  </a:lnTo>
                  <a:lnTo>
                    <a:pt x="4832173" y="76090"/>
                  </a:lnTo>
                  <a:lnTo>
                    <a:pt x="4800709" y="44626"/>
                  </a:lnTo>
                  <a:lnTo>
                    <a:pt x="4762981" y="20645"/>
                  </a:lnTo>
                  <a:lnTo>
                    <a:pt x="4720205" y="5364"/>
                  </a:lnTo>
                  <a:lnTo>
                    <a:pt x="4673600"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14" name="Google Shape;832;p30"/>
          <p:cNvSpPr/>
          <p:nvPr/>
        </p:nvSpPr>
        <p:spPr>
          <a:xfrm>
            <a:off x="1967068" y="820151"/>
            <a:ext cx="7056784" cy="571266"/>
          </a:xfrm>
          <a:prstGeom prst="octagon">
            <a:avLst>
              <a:gd name="adj" fmla="val 29289"/>
            </a:avLst>
          </a:prstGeom>
          <a:solidFill>
            <a:srgbClr val="00B0F0">
              <a:alpha val="58660"/>
            </a:srgbClr>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latin typeface="Arial"/>
              <a:cs typeface="Arial"/>
              <a:sym typeface="Arial"/>
            </a:endParaRPr>
          </a:p>
        </p:txBody>
      </p:sp>
      <p:graphicFrame>
        <p:nvGraphicFramePr>
          <p:cNvPr id="4" name="Tabla 3"/>
          <p:cNvGraphicFramePr>
            <a:graphicFrameLocks noGrp="1"/>
          </p:cNvGraphicFramePr>
          <p:nvPr>
            <p:extLst>
              <p:ext uri="{D42A27DB-BD31-4B8C-83A1-F6EECF244321}">
                <p14:modId xmlns:p14="http://schemas.microsoft.com/office/powerpoint/2010/main" val="4045592870"/>
              </p:ext>
            </p:extLst>
          </p:nvPr>
        </p:nvGraphicFramePr>
        <p:xfrm>
          <a:off x="107504" y="1592193"/>
          <a:ext cx="5417511" cy="3306988"/>
        </p:xfrm>
        <a:graphic>
          <a:graphicData uri="http://schemas.openxmlformats.org/drawingml/2006/table">
            <a:tbl>
              <a:tblPr firstRow="1" firstCol="1" bandRow="1">
                <a:tableStyleId>{7DF18680-E054-41AD-8BC1-D1AEF772440D}</a:tableStyleId>
              </a:tblPr>
              <a:tblGrid>
                <a:gridCol w="1081238"/>
                <a:gridCol w="965975"/>
                <a:gridCol w="545591"/>
                <a:gridCol w="1042631"/>
                <a:gridCol w="1039951"/>
                <a:gridCol w="742125"/>
              </a:tblGrid>
              <a:tr h="240591">
                <a:tc gridSpan="6">
                  <a:txBody>
                    <a:bodyPr/>
                    <a:lstStyle/>
                    <a:p>
                      <a:pPr algn="ctr">
                        <a:spcAft>
                          <a:spcPts val="0"/>
                        </a:spcAft>
                      </a:pPr>
                      <a:r>
                        <a:rPr lang="es-ES" sz="1400" kern="100" dirty="0">
                          <a:effectLst/>
                        </a:rPr>
                        <a:t>Características de la muestra (N=49)</a:t>
                      </a:r>
                      <a:endParaRPr lang="es-ES" sz="105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0070C0"/>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437509">
                <a:tc>
                  <a:txBody>
                    <a:bodyPr/>
                    <a:lstStyle/>
                    <a:p>
                      <a:pPr algn="ctr">
                        <a:spcAft>
                          <a:spcPts val="0"/>
                        </a:spcAft>
                      </a:pPr>
                      <a:r>
                        <a:rPr lang="es-ES" sz="750" kern="100" dirty="0">
                          <a:effectLst/>
                        </a:rPr>
                        <a:t> </a:t>
                      </a:r>
                      <a:endParaRPr lang="es-ES" sz="1200" kern="100" dirty="0">
                        <a:effectLst/>
                      </a:endParaRPr>
                    </a:p>
                    <a:p>
                      <a:pPr algn="ctr">
                        <a:spcAft>
                          <a:spcPts val="0"/>
                        </a:spcAft>
                      </a:pPr>
                      <a:r>
                        <a:rPr lang="es-ES" sz="1200" kern="100" dirty="0">
                          <a:effectLst/>
                        </a:rPr>
                        <a:t>Sexo</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00B0F0"/>
                    </a:solidFill>
                  </a:tcPr>
                </a:tc>
                <a:tc gridSpan="2">
                  <a:txBody>
                    <a:bodyPr/>
                    <a:lstStyle/>
                    <a:p>
                      <a:pPr algn="l">
                        <a:spcAft>
                          <a:spcPts val="0"/>
                        </a:spcAft>
                      </a:pPr>
                      <a:r>
                        <a:rPr lang="es-ES" sz="1400" kern="100" dirty="0">
                          <a:effectLst/>
                        </a:rPr>
                        <a:t>  ♂︎</a:t>
                      </a:r>
                      <a:r>
                        <a:rPr lang="es-ES" sz="1200" kern="100" dirty="0">
                          <a:effectLst/>
                        </a:rPr>
                        <a:t> 41 (83,7%)</a:t>
                      </a:r>
                    </a:p>
                    <a:p>
                      <a:pPr algn="l">
                        <a:spcAft>
                          <a:spcPts val="0"/>
                        </a:spcAft>
                      </a:pPr>
                      <a:r>
                        <a:rPr lang="es-ES" sz="1400" kern="100" dirty="0">
                          <a:effectLst/>
                        </a:rPr>
                        <a:t>  ♀︎</a:t>
                      </a:r>
                      <a:r>
                        <a:rPr lang="es-ES" sz="1200" kern="100" dirty="0">
                          <a:effectLst/>
                        </a:rPr>
                        <a:t>8 (16,7%)</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F2F2F2"/>
                    </a:solidFill>
                  </a:tcPr>
                </a:tc>
                <a:tc hMerge="1">
                  <a:txBody>
                    <a:bodyPr/>
                    <a:lstStyle/>
                    <a:p>
                      <a:endParaRPr lang="es-ES"/>
                    </a:p>
                  </a:txBody>
                  <a:tcPr/>
                </a:tc>
                <a:tc>
                  <a:txBody>
                    <a:bodyPr/>
                    <a:lstStyle/>
                    <a:p>
                      <a:pPr algn="ctr">
                        <a:spcAft>
                          <a:spcPts val="0"/>
                        </a:spcAft>
                      </a:pPr>
                      <a:r>
                        <a:rPr lang="es-ES" sz="1200" b="1" kern="100" dirty="0">
                          <a:solidFill>
                            <a:schemeClr val="bg1"/>
                          </a:solidFill>
                          <a:effectLst/>
                        </a:rPr>
                        <a:t>Hipertensión arterial</a:t>
                      </a:r>
                      <a:endParaRPr lang="es-ES" sz="12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00B0F0"/>
                    </a:solidFill>
                  </a:tcPr>
                </a:tc>
                <a:tc gridSpan="2">
                  <a:txBody>
                    <a:bodyPr/>
                    <a:lstStyle/>
                    <a:p>
                      <a:pPr algn="ctr">
                        <a:spcAft>
                          <a:spcPts val="0"/>
                        </a:spcAft>
                      </a:pPr>
                      <a:r>
                        <a:rPr lang="es-ES" sz="750" kern="100" dirty="0">
                          <a:effectLst/>
                        </a:rPr>
                        <a:t> </a:t>
                      </a:r>
                      <a:endParaRPr lang="es-ES" sz="1200" kern="100" dirty="0">
                        <a:effectLst/>
                      </a:endParaRPr>
                    </a:p>
                    <a:p>
                      <a:pPr algn="ctr">
                        <a:spcAft>
                          <a:spcPts val="0"/>
                        </a:spcAft>
                      </a:pPr>
                      <a:r>
                        <a:rPr lang="es-ES" sz="1200" kern="100" dirty="0">
                          <a:effectLst/>
                        </a:rPr>
                        <a:t>44,9% (22)</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F2F2F2"/>
                    </a:solidFill>
                  </a:tcPr>
                </a:tc>
                <a:tc hMerge="1">
                  <a:txBody>
                    <a:bodyPr/>
                    <a:lstStyle/>
                    <a:p>
                      <a:endParaRPr lang="es-ES"/>
                    </a:p>
                  </a:txBody>
                  <a:tcPr/>
                </a:tc>
              </a:tr>
              <a:tr h="306803">
                <a:tc>
                  <a:txBody>
                    <a:bodyPr/>
                    <a:lstStyle/>
                    <a:p>
                      <a:pPr algn="ctr">
                        <a:spcAft>
                          <a:spcPts val="0"/>
                        </a:spcAft>
                      </a:pPr>
                      <a:r>
                        <a:rPr lang="es-ES" sz="500" kern="100" dirty="0">
                          <a:effectLst/>
                        </a:rPr>
                        <a:t> </a:t>
                      </a:r>
                      <a:endParaRPr lang="es-ES" sz="1200" kern="100" dirty="0">
                        <a:effectLst/>
                      </a:endParaRPr>
                    </a:p>
                    <a:p>
                      <a:pPr algn="ctr">
                        <a:spcAft>
                          <a:spcPts val="0"/>
                        </a:spcAft>
                      </a:pPr>
                      <a:r>
                        <a:rPr lang="es-ES" sz="1200" kern="100" dirty="0">
                          <a:effectLst/>
                        </a:rPr>
                        <a:t>Edad</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00B0F0"/>
                    </a:solidFill>
                  </a:tcPr>
                </a:tc>
                <a:tc gridSpan="2">
                  <a:txBody>
                    <a:bodyPr/>
                    <a:lstStyle/>
                    <a:p>
                      <a:pPr algn="ctr">
                        <a:spcAft>
                          <a:spcPts val="0"/>
                        </a:spcAft>
                      </a:pPr>
                      <a:r>
                        <a:rPr lang="es-ES" sz="550" kern="100" dirty="0">
                          <a:effectLst/>
                        </a:rPr>
                        <a:t> </a:t>
                      </a:r>
                      <a:endParaRPr lang="es-ES" sz="1200" kern="100" dirty="0">
                        <a:effectLst/>
                      </a:endParaRPr>
                    </a:p>
                    <a:p>
                      <a:pPr algn="ctr">
                        <a:spcAft>
                          <a:spcPts val="0"/>
                        </a:spcAft>
                      </a:pPr>
                      <a:r>
                        <a:rPr lang="es-ES" sz="1200" kern="100" dirty="0">
                          <a:effectLst/>
                        </a:rPr>
                        <a:t>73 (53 – 84)</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F2F2F2"/>
                    </a:solidFill>
                  </a:tcPr>
                </a:tc>
                <a:tc hMerge="1">
                  <a:txBody>
                    <a:bodyPr/>
                    <a:lstStyle/>
                    <a:p>
                      <a:endParaRPr lang="es-ES"/>
                    </a:p>
                  </a:txBody>
                  <a:tcPr/>
                </a:tc>
                <a:tc>
                  <a:txBody>
                    <a:bodyPr/>
                    <a:lstStyle/>
                    <a:p>
                      <a:pPr algn="ctr">
                        <a:spcAft>
                          <a:spcPts val="0"/>
                        </a:spcAft>
                      </a:pPr>
                      <a:r>
                        <a:rPr lang="es-ES" sz="550" b="1" kern="100" dirty="0">
                          <a:solidFill>
                            <a:schemeClr val="bg1"/>
                          </a:solidFill>
                          <a:effectLst/>
                        </a:rPr>
                        <a:t> </a:t>
                      </a:r>
                      <a:endParaRPr lang="es-ES" sz="1200" b="1" kern="100" dirty="0">
                        <a:solidFill>
                          <a:schemeClr val="bg1"/>
                        </a:solidFill>
                        <a:effectLst/>
                      </a:endParaRPr>
                    </a:p>
                    <a:p>
                      <a:pPr algn="ctr">
                        <a:spcAft>
                          <a:spcPts val="0"/>
                        </a:spcAft>
                      </a:pPr>
                      <a:r>
                        <a:rPr lang="es-ES" sz="1200" b="1" kern="100" dirty="0">
                          <a:solidFill>
                            <a:schemeClr val="bg1"/>
                          </a:solidFill>
                          <a:effectLst/>
                        </a:rPr>
                        <a:t>Neoplasia</a:t>
                      </a:r>
                      <a:endParaRPr lang="es-ES" sz="12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00B0F0"/>
                    </a:solidFill>
                  </a:tcPr>
                </a:tc>
                <a:tc gridSpan="2">
                  <a:txBody>
                    <a:bodyPr/>
                    <a:lstStyle/>
                    <a:p>
                      <a:pPr algn="ctr">
                        <a:spcAft>
                          <a:spcPts val="0"/>
                        </a:spcAft>
                      </a:pPr>
                      <a:r>
                        <a:rPr lang="es-ES" sz="550" kern="100" dirty="0">
                          <a:effectLst/>
                        </a:rPr>
                        <a:t> </a:t>
                      </a:r>
                      <a:endParaRPr lang="es-ES" sz="1200" kern="100" dirty="0">
                        <a:effectLst/>
                      </a:endParaRPr>
                    </a:p>
                    <a:p>
                      <a:pPr algn="ctr">
                        <a:spcAft>
                          <a:spcPts val="0"/>
                        </a:spcAft>
                      </a:pPr>
                      <a:r>
                        <a:rPr lang="es-ES" sz="1200" kern="100" dirty="0">
                          <a:effectLst/>
                        </a:rPr>
                        <a:t>10,2% (5)</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F2F2F2"/>
                    </a:solidFill>
                  </a:tcPr>
                </a:tc>
                <a:tc hMerge="1">
                  <a:txBody>
                    <a:bodyPr/>
                    <a:lstStyle/>
                    <a:p>
                      <a:endParaRPr lang="es-ES"/>
                    </a:p>
                  </a:txBody>
                  <a:tcPr/>
                </a:tc>
              </a:tr>
              <a:tr h="375007">
                <a:tc>
                  <a:txBody>
                    <a:bodyPr/>
                    <a:lstStyle/>
                    <a:p>
                      <a:pPr algn="ctr">
                        <a:spcAft>
                          <a:spcPts val="0"/>
                        </a:spcAft>
                      </a:pPr>
                      <a:r>
                        <a:rPr lang="es-ES" sz="650" kern="100" dirty="0">
                          <a:effectLst/>
                        </a:rPr>
                        <a:t> </a:t>
                      </a:r>
                      <a:endParaRPr lang="es-ES" sz="1200" kern="100" dirty="0">
                        <a:effectLst/>
                      </a:endParaRPr>
                    </a:p>
                    <a:p>
                      <a:pPr algn="ctr">
                        <a:spcAft>
                          <a:spcPts val="0"/>
                        </a:spcAft>
                      </a:pPr>
                      <a:r>
                        <a:rPr lang="es-ES" sz="1200" kern="100" dirty="0">
                          <a:effectLst/>
                        </a:rPr>
                        <a:t>ERGE</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00B0F0"/>
                    </a:solidFill>
                  </a:tcPr>
                </a:tc>
                <a:tc gridSpan="2">
                  <a:txBody>
                    <a:bodyPr/>
                    <a:lstStyle/>
                    <a:p>
                      <a:pPr algn="ctr">
                        <a:spcAft>
                          <a:spcPts val="0"/>
                        </a:spcAft>
                      </a:pPr>
                      <a:r>
                        <a:rPr lang="es-ES" sz="650" kern="100" dirty="0">
                          <a:effectLst/>
                        </a:rPr>
                        <a:t> </a:t>
                      </a:r>
                      <a:endParaRPr lang="es-ES" sz="1200" kern="100" dirty="0">
                        <a:effectLst/>
                      </a:endParaRPr>
                    </a:p>
                    <a:p>
                      <a:pPr algn="ctr">
                        <a:spcAft>
                          <a:spcPts val="0"/>
                        </a:spcAft>
                      </a:pPr>
                      <a:r>
                        <a:rPr lang="es-ES" sz="1200" kern="100" dirty="0">
                          <a:effectLst/>
                        </a:rPr>
                        <a:t>14,3% (7)</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F2F2F2"/>
                    </a:solidFill>
                  </a:tcPr>
                </a:tc>
                <a:tc hMerge="1">
                  <a:txBody>
                    <a:bodyPr/>
                    <a:lstStyle/>
                    <a:p>
                      <a:endParaRPr lang="es-ES"/>
                    </a:p>
                  </a:txBody>
                  <a:tcPr/>
                </a:tc>
                <a:tc>
                  <a:txBody>
                    <a:bodyPr/>
                    <a:lstStyle/>
                    <a:p>
                      <a:pPr algn="ctr">
                        <a:spcAft>
                          <a:spcPts val="0"/>
                        </a:spcAft>
                      </a:pPr>
                      <a:r>
                        <a:rPr lang="es-ES" sz="1200" b="1" kern="100" dirty="0">
                          <a:solidFill>
                            <a:schemeClr val="bg1"/>
                          </a:solidFill>
                          <a:effectLst/>
                        </a:rPr>
                        <a:t>Cardiopatía isquémica</a:t>
                      </a:r>
                      <a:endParaRPr lang="es-ES" sz="12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00B0F0"/>
                    </a:solidFill>
                  </a:tcPr>
                </a:tc>
                <a:tc gridSpan="2">
                  <a:txBody>
                    <a:bodyPr/>
                    <a:lstStyle/>
                    <a:p>
                      <a:pPr algn="ctr">
                        <a:spcAft>
                          <a:spcPts val="0"/>
                        </a:spcAft>
                      </a:pPr>
                      <a:r>
                        <a:rPr lang="es-ES" sz="650" kern="100" dirty="0">
                          <a:effectLst/>
                        </a:rPr>
                        <a:t> </a:t>
                      </a:r>
                      <a:endParaRPr lang="es-ES" sz="1200" kern="100" dirty="0">
                        <a:effectLst/>
                      </a:endParaRPr>
                    </a:p>
                    <a:p>
                      <a:pPr algn="ctr">
                        <a:spcAft>
                          <a:spcPts val="0"/>
                        </a:spcAft>
                      </a:pPr>
                      <a:r>
                        <a:rPr lang="es-ES" sz="1200" kern="100" dirty="0">
                          <a:effectLst/>
                        </a:rPr>
                        <a:t>10,2% (5)</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F2F2F2"/>
                    </a:solidFill>
                  </a:tcPr>
                </a:tc>
                <a:tc hMerge="1">
                  <a:txBody>
                    <a:bodyPr/>
                    <a:lstStyle/>
                    <a:p>
                      <a:endParaRPr lang="es-ES"/>
                    </a:p>
                  </a:txBody>
                  <a:tcPr/>
                </a:tc>
              </a:tr>
              <a:tr h="483743">
                <a:tc rowSpan="5">
                  <a:txBody>
                    <a:bodyPr/>
                    <a:lstStyle/>
                    <a:p>
                      <a:pPr algn="ctr">
                        <a:spcAft>
                          <a:spcPts val="0"/>
                        </a:spcAft>
                      </a:pPr>
                      <a:r>
                        <a:rPr lang="es-ES" sz="1200" kern="100" dirty="0" smtClean="0">
                          <a:effectLst/>
                        </a:rPr>
                        <a:t>Tabaquismo</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00B0F0"/>
                    </a:solidFill>
                  </a:tcPr>
                </a:tc>
                <a:tc>
                  <a:txBody>
                    <a:bodyPr/>
                    <a:lstStyle/>
                    <a:p>
                      <a:pPr algn="ctr">
                        <a:spcAft>
                          <a:spcPts val="0"/>
                        </a:spcAft>
                      </a:pPr>
                      <a:r>
                        <a:rPr lang="es-ES" sz="1200" kern="100" dirty="0">
                          <a:effectLst/>
                        </a:rPr>
                        <a:t>Nunca fumador</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bg1">
                        <a:lumMod val="85000"/>
                      </a:schemeClr>
                    </a:solidFill>
                  </a:tcPr>
                </a:tc>
                <a:tc>
                  <a:txBody>
                    <a:bodyPr/>
                    <a:lstStyle/>
                    <a:p>
                      <a:pPr algn="ctr">
                        <a:spcAft>
                          <a:spcPts val="0"/>
                        </a:spcAft>
                      </a:pPr>
                      <a:r>
                        <a:rPr lang="es-ES" sz="550" kern="100">
                          <a:effectLst/>
                        </a:rPr>
                        <a:t> </a:t>
                      </a:r>
                      <a:endParaRPr lang="es-ES" sz="1200" kern="100">
                        <a:effectLst/>
                      </a:endParaRPr>
                    </a:p>
                    <a:p>
                      <a:pPr algn="ctr">
                        <a:spcAft>
                          <a:spcPts val="0"/>
                        </a:spcAft>
                      </a:pPr>
                      <a:r>
                        <a:rPr lang="es-ES" sz="1200" kern="100">
                          <a:effectLst/>
                        </a:rPr>
                        <a:t>30,6%</a:t>
                      </a:r>
                      <a:endParaRPr lang="es-ES" sz="1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F2F2F2"/>
                    </a:solidFill>
                  </a:tcPr>
                </a:tc>
                <a:tc rowSpan="4">
                  <a:txBody>
                    <a:bodyPr/>
                    <a:lstStyle/>
                    <a:p>
                      <a:pPr algn="ctr">
                        <a:spcAft>
                          <a:spcPts val="0"/>
                        </a:spcAft>
                      </a:pPr>
                      <a:r>
                        <a:rPr lang="es-ES" sz="1200" b="1" kern="100" dirty="0" smtClean="0">
                          <a:solidFill>
                            <a:schemeClr val="bg1"/>
                          </a:solidFill>
                          <a:effectLst/>
                        </a:rPr>
                        <a:t>Método </a:t>
                      </a:r>
                      <a:r>
                        <a:rPr lang="es-ES" sz="1200" b="1" kern="100" dirty="0">
                          <a:solidFill>
                            <a:schemeClr val="bg1"/>
                          </a:solidFill>
                          <a:effectLst/>
                        </a:rPr>
                        <a:t>de diagnóstico</a:t>
                      </a:r>
                      <a:endParaRPr lang="es-ES" sz="12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00B0F0"/>
                    </a:solidFill>
                  </a:tcPr>
                </a:tc>
                <a:tc rowSpan="2">
                  <a:txBody>
                    <a:bodyPr/>
                    <a:lstStyle/>
                    <a:p>
                      <a:pPr algn="ctr">
                        <a:spcAft>
                          <a:spcPts val="0"/>
                        </a:spcAft>
                      </a:pPr>
                      <a:r>
                        <a:rPr lang="es-ES" sz="1200" kern="100" smtClean="0">
                          <a:effectLst/>
                        </a:rPr>
                        <a:t>Biopsia </a:t>
                      </a:r>
                      <a:r>
                        <a:rPr lang="es-ES" sz="1200" kern="100" dirty="0">
                          <a:effectLst/>
                        </a:rPr>
                        <a:t>(VATS)</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bg1">
                        <a:lumMod val="85000"/>
                      </a:schemeClr>
                    </a:solidFill>
                  </a:tcPr>
                </a:tc>
                <a:tc rowSpan="2">
                  <a:txBody>
                    <a:bodyPr/>
                    <a:lstStyle/>
                    <a:p>
                      <a:pPr algn="ctr">
                        <a:spcAft>
                          <a:spcPts val="0"/>
                        </a:spcAft>
                      </a:pPr>
                      <a:r>
                        <a:rPr lang="es-ES" sz="1200" kern="100" dirty="0">
                          <a:effectLst/>
                        </a:rPr>
                        <a:t> </a:t>
                      </a:r>
                    </a:p>
                    <a:p>
                      <a:pPr algn="ctr">
                        <a:spcAft>
                          <a:spcPts val="0"/>
                        </a:spcAft>
                      </a:pPr>
                      <a:r>
                        <a:rPr lang="es-ES" sz="1200" kern="100" dirty="0">
                          <a:effectLst/>
                        </a:rPr>
                        <a:t>28,6% (14)</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F2F2F2"/>
                    </a:solidFill>
                  </a:tcPr>
                </a:tc>
              </a:tr>
              <a:tr h="187504">
                <a:tc vMerge="1">
                  <a:txBody>
                    <a:bodyPr/>
                    <a:lstStyle/>
                    <a:p>
                      <a:endParaRPr lang="es-ES"/>
                    </a:p>
                  </a:txBody>
                  <a:tcPr/>
                </a:tc>
                <a:tc rowSpan="2">
                  <a:txBody>
                    <a:bodyPr/>
                    <a:lstStyle/>
                    <a:p>
                      <a:pPr algn="ctr">
                        <a:spcAft>
                          <a:spcPts val="0"/>
                        </a:spcAft>
                      </a:pPr>
                      <a:r>
                        <a:rPr lang="es-ES" sz="1200" kern="100" dirty="0" smtClean="0">
                          <a:effectLst/>
                        </a:rPr>
                        <a:t>Fumador </a:t>
                      </a:r>
                      <a:r>
                        <a:rPr lang="es-ES" sz="1200" kern="100" dirty="0">
                          <a:effectLst/>
                        </a:rPr>
                        <a:t>activo</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bg1">
                        <a:lumMod val="85000"/>
                      </a:schemeClr>
                    </a:solidFill>
                  </a:tcPr>
                </a:tc>
                <a:tc rowSpan="2">
                  <a:txBody>
                    <a:bodyPr/>
                    <a:lstStyle/>
                    <a:p>
                      <a:pPr algn="ctr">
                        <a:spcAft>
                          <a:spcPts val="0"/>
                        </a:spcAft>
                      </a:pPr>
                      <a:r>
                        <a:rPr lang="es-ES" sz="650" kern="100" dirty="0">
                          <a:effectLst/>
                        </a:rPr>
                        <a:t> </a:t>
                      </a:r>
                      <a:endParaRPr lang="es-ES" sz="1200" kern="100" dirty="0">
                        <a:effectLst/>
                      </a:endParaRPr>
                    </a:p>
                    <a:p>
                      <a:pPr algn="ctr">
                        <a:spcAft>
                          <a:spcPts val="0"/>
                        </a:spcAft>
                      </a:pPr>
                      <a:r>
                        <a:rPr lang="es-ES" sz="1200" kern="100" dirty="0">
                          <a:effectLst/>
                        </a:rPr>
                        <a:t>16,3%</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F2F2F2"/>
                    </a:solidFill>
                  </a:tcPr>
                </a:tc>
                <a:tc vMerge="1">
                  <a:txBody>
                    <a:bodyPr/>
                    <a:lstStyle/>
                    <a:p>
                      <a:endParaRPr lang="es-ES"/>
                    </a:p>
                  </a:txBody>
                  <a:tcPr/>
                </a:tc>
                <a:tc vMerge="1">
                  <a:txBody>
                    <a:bodyPr/>
                    <a:lstStyle/>
                    <a:p>
                      <a:pPr algn="ctr">
                        <a:spcAft>
                          <a:spcPts val="0"/>
                        </a:spcAft>
                      </a:pP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a:tc>
                <a:tc vMerge="1">
                  <a:txBody>
                    <a:bodyPr/>
                    <a:lstStyle/>
                    <a:p>
                      <a:pPr algn="ctr">
                        <a:spcAft>
                          <a:spcPts val="0"/>
                        </a:spcAft>
                      </a:pP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a:tc>
              </a:tr>
              <a:tr h="209264">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rowSpan="2">
                  <a:txBody>
                    <a:bodyPr/>
                    <a:lstStyle/>
                    <a:p>
                      <a:pPr algn="ctr">
                        <a:spcAft>
                          <a:spcPts val="0"/>
                        </a:spcAft>
                      </a:pPr>
                      <a:r>
                        <a:rPr lang="es-ES" sz="650" kern="100" dirty="0">
                          <a:effectLst/>
                        </a:rPr>
                        <a:t> </a:t>
                      </a:r>
                      <a:endParaRPr lang="es-ES" sz="1200" kern="100" dirty="0">
                        <a:effectLst/>
                      </a:endParaRPr>
                    </a:p>
                    <a:p>
                      <a:pPr algn="ctr">
                        <a:spcAft>
                          <a:spcPts val="0"/>
                        </a:spcAft>
                      </a:pPr>
                      <a:r>
                        <a:rPr lang="es-ES" sz="1200" kern="100" dirty="0">
                          <a:effectLst/>
                        </a:rPr>
                        <a:t>Criterios radiológicos</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bg1">
                        <a:lumMod val="85000"/>
                      </a:schemeClr>
                    </a:solidFill>
                  </a:tcPr>
                </a:tc>
                <a:tc rowSpan="2">
                  <a:txBody>
                    <a:bodyPr/>
                    <a:lstStyle/>
                    <a:p>
                      <a:pPr algn="ctr">
                        <a:spcAft>
                          <a:spcPts val="0"/>
                        </a:spcAft>
                      </a:pPr>
                      <a:r>
                        <a:rPr lang="es-ES" sz="650" kern="100" dirty="0">
                          <a:effectLst/>
                        </a:rPr>
                        <a:t> </a:t>
                      </a:r>
                      <a:endParaRPr lang="es-ES" sz="1200" kern="100" dirty="0">
                        <a:effectLst/>
                      </a:endParaRPr>
                    </a:p>
                    <a:p>
                      <a:pPr algn="ctr">
                        <a:spcAft>
                          <a:spcPts val="0"/>
                        </a:spcAft>
                      </a:pPr>
                      <a:r>
                        <a:rPr lang="es-ES" sz="1200" kern="100" dirty="0">
                          <a:effectLst/>
                        </a:rPr>
                        <a:t>71,4% (35)</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F2F2F2"/>
                    </a:solidFill>
                  </a:tcPr>
                </a:tc>
              </a:tr>
              <a:tr h="148578">
                <a:tc vMerge="1">
                  <a:txBody>
                    <a:bodyPr/>
                    <a:lstStyle/>
                    <a:p>
                      <a:endParaRPr lang="es-ES"/>
                    </a:p>
                  </a:txBody>
                  <a:tcPr/>
                </a:tc>
                <a:tc rowSpan="2">
                  <a:txBody>
                    <a:bodyPr/>
                    <a:lstStyle/>
                    <a:p>
                      <a:pPr algn="ctr">
                        <a:spcAft>
                          <a:spcPts val="0"/>
                        </a:spcAft>
                      </a:pPr>
                      <a:r>
                        <a:rPr lang="es-ES" sz="750" kern="100" dirty="0">
                          <a:effectLst/>
                        </a:rPr>
                        <a:t> </a:t>
                      </a:r>
                      <a:endParaRPr lang="es-ES" sz="1200" kern="100" dirty="0">
                        <a:effectLst/>
                      </a:endParaRPr>
                    </a:p>
                    <a:p>
                      <a:pPr algn="ctr">
                        <a:spcAft>
                          <a:spcPts val="0"/>
                        </a:spcAft>
                      </a:pPr>
                      <a:r>
                        <a:rPr lang="es-ES" sz="1200" kern="100" dirty="0">
                          <a:effectLst/>
                        </a:rPr>
                        <a:t>Exfumador</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bg1">
                        <a:lumMod val="85000"/>
                      </a:schemeClr>
                    </a:solidFill>
                  </a:tcPr>
                </a:tc>
                <a:tc rowSpan="2">
                  <a:txBody>
                    <a:bodyPr/>
                    <a:lstStyle/>
                    <a:p>
                      <a:pPr algn="ctr">
                        <a:spcAft>
                          <a:spcPts val="0"/>
                        </a:spcAft>
                      </a:pPr>
                      <a:r>
                        <a:rPr lang="es-ES" sz="650" kern="100" dirty="0">
                          <a:effectLst/>
                        </a:rPr>
                        <a:t> </a:t>
                      </a:r>
                      <a:endParaRPr lang="es-ES" sz="1200" kern="100" dirty="0">
                        <a:effectLst/>
                      </a:endParaRPr>
                    </a:p>
                    <a:p>
                      <a:pPr algn="ctr">
                        <a:spcAft>
                          <a:spcPts val="0"/>
                        </a:spcAft>
                      </a:pPr>
                      <a:r>
                        <a:rPr lang="es-ES" sz="1200" kern="100" dirty="0">
                          <a:effectLst/>
                        </a:rPr>
                        <a:t>53,1%</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F2F2F2"/>
                    </a:solidFill>
                  </a:tcPr>
                </a:tc>
                <a:tc vMerge="1">
                  <a:txBody>
                    <a:bodyPr/>
                    <a:lstStyle/>
                    <a:p>
                      <a:endParaRPr lang="es-ES"/>
                    </a:p>
                  </a:txBody>
                  <a:tcPr/>
                </a:tc>
                <a:tc vMerge="1">
                  <a:txBody>
                    <a:bodyPr/>
                    <a:lstStyle/>
                    <a:p>
                      <a:endParaRPr lang="es-ES"/>
                    </a:p>
                  </a:txBody>
                  <a:tcPr/>
                </a:tc>
                <a:tc vMerge="1">
                  <a:txBody>
                    <a:bodyPr/>
                    <a:lstStyle/>
                    <a:p>
                      <a:endParaRPr lang="es-ES"/>
                    </a:p>
                  </a:txBody>
                  <a:tcPr/>
                </a:tc>
              </a:tr>
              <a:tr h="248500">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a:spcAft>
                          <a:spcPts val="0"/>
                        </a:spcAft>
                      </a:pPr>
                      <a:r>
                        <a:rPr lang="es-ES" sz="1200" b="1" kern="100" dirty="0">
                          <a:solidFill>
                            <a:schemeClr val="bg1"/>
                          </a:solidFill>
                          <a:effectLst/>
                        </a:rPr>
                        <a:t>FPI familiar</a:t>
                      </a:r>
                      <a:endParaRPr lang="es-ES" sz="12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00B0F0"/>
                    </a:solidFill>
                  </a:tcPr>
                </a:tc>
                <a:tc gridSpan="2">
                  <a:txBody>
                    <a:bodyPr/>
                    <a:lstStyle/>
                    <a:p>
                      <a:pPr algn="ctr">
                        <a:spcAft>
                          <a:spcPts val="0"/>
                        </a:spcAft>
                      </a:pPr>
                      <a:r>
                        <a:rPr lang="es-ES" sz="1200" kern="100" dirty="0">
                          <a:effectLst/>
                        </a:rPr>
                        <a:t>20,4% (10)</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F2F2F2"/>
                    </a:solidFill>
                  </a:tcPr>
                </a:tc>
                <a:tc hMerge="1">
                  <a:txBody>
                    <a:bodyPr/>
                    <a:lstStyle/>
                    <a:p>
                      <a:endParaRPr lang="es-ES"/>
                    </a:p>
                  </a:txBody>
                  <a:tcPr/>
                </a:tc>
              </a:tr>
              <a:tr h="562511">
                <a:tc>
                  <a:txBody>
                    <a:bodyPr/>
                    <a:lstStyle/>
                    <a:p>
                      <a:pPr algn="ctr">
                        <a:spcAft>
                          <a:spcPts val="0"/>
                        </a:spcAft>
                      </a:pPr>
                      <a:r>
                        <a:rPr lang="es-ES" sz="1200" kern="100" dirty="0">
                          <a:effectLst/>
                        </a:rPr>
                        <a:t>Diabetes mellitus tipo 2</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00B0F0"/>
                    </a:solidFill>
                  </a:tcPr>
                </a:tc>
                <a:tc gridSpan="2">
                  <a:txBody>
                    <a:bodyPr/>
                    <a:lstStyle/>
                    <a:p>
                      <a:pPr algn="ctr">
                        <a:spcAft>
                          <a:spcPts val="0"/>
                        </a:spcAft>
                      </a:pPr>
                      <a:r>
                        <a:rPr lang="es-ES" sz="750" kern="100" dirty="0">
                          <a:effectLst/>
                        </a:rPr>
                        <a:t> </a:t>
                      </a:r>
                      <a:endParaRPr lang="es-ES" sz="1200" kern="100" dirty="0">
                        <a:effectLst/>
                      </a:endParaRPr>
                    </a:p>
                    <a:p>
                      <a:pPr algn="ctr">
                        <a:spcAft>
                          <a:spcPts val="0"/>
                        </a:spcAft>
                      </a:pPr>
                      <a:r>
                        <a:rPr lang="es-ES" sz="1200" kern="100" dirty="0">
                          <a:effectLst/>
                        </a:rPr>
                        <a:t>12% (24,5)</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F2F2F2"/>
                    </a:solidFill>
                  </a:tcPr>
                </a:tc>
                <a:tc hMerge="1">
                  <a:txBody>
                    <a:bodyPr/>
                    <a:lstStyle/>
                    <a:p>
                      <a:endParaRPr lang="es-ES"/>
                    </a:p>
                  </a:txBody>
                  <a:tcPr/>
                </a:tc>
                <a:tc>
                  <a:txBody>
                    <a:bodyPr/>
                    <a:lstStyle/>
                    <a:p>
                      <a:pPr algn="ctr">
                        <a:spcAft>
                          <a:spcPts val="0"/>
                        </a:spcAft>
                      </a:pPr>
                      <a:r>
                        <a:rPr lang="es-ES" sz="1200" b="1" kern="100" dirty="0">
                          <a:solidFill>
                            <a:schemeClr val="bg1"/>
                          </a:solidFill>
                          <a:effectLst/>
                        </a:rPr>
                        <a:t>Hipertensión pulmonar</a:t>
                      </a:r>
                      <a:endParaRPr lang="es-ES" sz="12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00B0F0"/>
                    </a:solidFill>
                  </a:tcPr>
                </a:tc>
                <a:tc gridSpan="2">
                  <a:txBody>
                    <a:bodyPr/>
                    <a:lstStyle/>
                    <a:p>
                      <a:pPr algn="ctr">
                        <a:spcAft>
                          <a:spcPts val="0"/>
                        </a:spcAft>
                      </a:pPr>
                      <a:r>
                        <a:rPr lang="es-ES" sz="650" kern="100" dirty="0">
                          <a:effectLst/>
                        </a:rPr>
                        <a:t> </a:t>
                      </a:r>
                      <a:endParaRPr lang="es-ES" sz="1200" kern="100" dirty="0">
                        <a:effectLst/>
                      </a:endParaRPr>
                    </a:p>
                    <a:p>
                      <a:pPr algn="ctr">
                        <a:spcAft>
                          <a:spcPts val="0"/>
                        </a:spcAft>
                      </a:pPr>
                      <a:r>
                        <a:rPr lang="es-ES" sz="1200" kern="100" dirty="0">
                          <a:effectLst/>
                        </a:rPr>
                        <a:t>16,3% (8)</a:t>
                      </a:r>
                      <a:endParaRPr lang="es-E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rgbClr val="F2F2F2"/>
                    </a:solidFill>
                  </a:tcPr>
                </a:tc>
                <a:tc hMerge="1">
                  <a:txBody>
                    <a:bodyPr/>
                    <a:lstStyle/>
                    <a:p>
                      <a:endParaRPr lang="es-ES"/>
                    </a:p>
                  </a:txBody>
                  <a:tcPr/>
                </a:tc>
              </a:tr>
            </a:tbl>
          </a:graphicData>
        </a:graphic>
      </p:graphicFrame>
      <p:sp>
        <p:nvSpPr>
          <p:cNvPr id="5" name="Rectangle 18"/>
          <p:cNvSpPr/>
          <p:nvPr/>
        </p:nvSpPr>
        <p:spPr>
          <a:xfrm>
            <a:off x="6217517" y="128922"/>
            <a:ext cx="2932513" cy="115356"/>
          </a:xfrm>
          <a:prstGeom prst="rect">
            <a:avLst/>
          </a:prstGeom>
          <a:solidFill>
            <a:srgbClr val="15C2FF">
              <a:alpha val="69804"/>
            </a:srgbClr>
          </a:solidFill>
          <a:ln w="12700" cap="flat" cmpd="sng" algn="ctr">
            <a:noFill/>
            <a:prstDash val="solid"/>
            <a:miter lim="800000"/>
          </a:ln>
          <a:effectLst/>
        </p:spPr>
        <p:txBody>
          <a:bodyPr rtlCol="0" anchor="ctr"/>
          <a:lstStyle/>
          <a:p>
            <a:pPr marL="0" marR="0" lvl="0" indent="0" algn="ctr" defTabSz="685617" eaLnBrk="1" fontAlgn="auto" latinLnBrk="0" hangingPunct="1">
              <a:lnSpc>
                <a:spcPct val="100000"/>
              </a:lnSpc>
              <a:spcBef>
                <a:spcPts val="0"/>
              </a:spcBef>
              <a:spcAft>
                <a:spcPts val="0"/>
              </a:spcAft>
              <a:buClrTx/>
              <a:buSzTx/>
              <a:buFontTx/>
              <a:buNone/>
              <a:tabLst/>
              <a:defRPr/>
            </a:pPr>
            <a:endParaRPr kumimoji="0" lang="ko-KR" altLang="en-US" sz="1012" b="0" i="0" u="none" strike="noStrike" kern="0" cap="none" spc="0" normalizeH="0" baseline="0" noProof="0">
              <a:ln>
                <a:noFill/>
              </a:ln>
              <a:solidFill>
                <a:prstClr val="black"/>
              </a:solidFill>
              <a:effectLst/>
              <a:uLnTx/>
              <a:uFillTx/>
            </a:endParaRPr>
          </a:p>
        </p:txBody>
      </p:sp>
      <p:sp>
        <p:nvSpPr>
          <p:cNvPr id="6" name="Rectángulo 5"/>
          <p:cNvSpPr/>
          <p:nvPr/>
        </p:nvSpPr>
        <p:spPr>
          <a:xfrm>
            <a:off x="5387659" y="396383"/>
            <a:ext cx="3779912" cy="324056"/>
          </a:xfrm>
          <a:prstGeom prst="rect">
            <a:avLst/>
          </a:prstGeom>
          <a:solidFill>
            <a:srgbClr val="E2E2E2"/>
          </a:solidFill>
          <a:ln w="12700" cap="flat" cmpd="sng" algn="ctr">
            <a:noFill/>
            <a:prstDash val="solid"/>
            <a:miter lim="800000"/>
          </a:ln>
          <a:effectLst/>
        </p:spPr>
        <p:txBody>
          <a:bodyPr rtlCol="0" anchor="ctr"/>
          <a:lstStyle/>
          <a:p>
            <a:pPr algn="ctr" defTabSz="685343">
              <a:defRPr/>
            </a:pPr>
            <a:endParaRPr lang="es-ES" sz="1349" kern="0">
              <a:solidFill>
                <a:prstClr val="white"/>
              </a:solidFill>
              <a:latin typeface="Arial"/>
              <a:ea typeface="Arial Unicode MS"/>
            </a:endParaRPr>
          </a:p>
        </p:txBody>
      </p:sp>
      <p:sp>
        <p:nvSpPr>
          <p:cNvPr id="7" name="object 8"/>
          <p:cNvSpPr txBox="1">
            <a:spLocks/>
          </p:cNvSpPr>
          <p:nvPr/>
        </p:nvSpPr>
        <p:spPr>
          <a:xfrm>
            <a:off x="7683773" y="410264"/>
            <a:ext cx="1944216" cy="290464"/>
          </a:xfrm>
          <a:prstGeom prst="rect">
            <a:avLst/>
          </a:prstGeom>
        </p:spPr>
        <p:txBody>
          <a:bodyPr vert="horz" wrap="square" lIns="0" tIns="13335" rIns="0" bIns="0" rtlCol="0">
            <a:spAutoFit/>
          </a:bodyPr>
          <a:lstStyle>
            <a:lvl1pPr>
              <a:defRPr sz="2000" b="0" i="0">
                <a:solidFill>
                  <a:srgbClr val="D7117C"/>
                </a:solidFill>
                <a:latin typeface="Arial Black"/>
                <a:ea typeface="+mj-ea"/>
                <a:cs typeface="Arial Black"/>
              </a:defRPr>
            </a:lvl1pPr>
          </a:lstStyle>
          <a:p>
            <a:pPr marL="12700" marR="0" lvl="0" indent="0" defTabSz="914400" eaLnBrk="1" fontAlgn="auto" latinLnBrk="0" hangingPunct="1">
              <a:lnSpc>
                <a:spcPct val="100000"/>
              </a:lnSpc>
              <a:spcBef>
                <a:spcPts val="105"/>
              </a:spcBef>
              <a:spcAft>
                <a:spcPts val="0"/>
              </a:spcAft>
              <a:buClrTx/>
              <a:buSzTx/>
              <a:buFontTx/>
              <a:buNone/>
              <a:tabLst/>
              <a:defRPr/>
            </a:pPr>
            <a:r>
              <a:rPr kumimoji="0" lang="es-ES" sz="1800" b="0" i="0" u="none" strike="noStrike" kern="0" cap="none" spc="-170" normalizeH="0" baseline="0" noProof="0" dirty="0" smtClean="0">
                <a:ln>
                  <a:noFill/>
                </a:ln>
                <a:solidFill>
                  <a:prstClr val="white"/>
                </a:solidFill>
                <a:effectLst/>
                <a:uLnTx/>
                <a:uFillTx/>
                <a:latin typeface="Arial Black"/>
                <a:ea typeface="+mj-ea"/>
              </a:rPr>
              <a:t>Resultados</a:t>
            </a:r>
            <a:endParaRPr kumimoji="0" lang="es-ES" sz="1800" b="0" i="0" u="none" strike="noStrike" kern="0" cap="none" spc="-50" normalizeH="0" baseline="0" noProof="0" dirty="0">
              <a:ln>
                <a:noFill/>
              </a:ln>
              <a:solidFill>
                <a:prstClr val="white"/>
              </a:solidFill>
              <a:effectLst/>
              <a:uLnTx/>
              <a:uFillTx/>
              <a:latin typeface="Arial Black"/>
              <a:ea typeface="+mj-ea"/>
            </a:endParaRPr>
          </a:p>
        </p:txBody>
      </p:sp>
      <p:sp>
        <p:nvSpPr>
          <p:cNvPr id="8" name="Rectángulo 7"/>
          <p:cNvSpPr/>
          <p:nvPr/>
        </p:nvSpPr>
        <p:spPr>
          <a:xfrm>
            <a:off x="2010415" y="869034"/>
            <a:ext cx="6970090" cy="492443"/>
          </a:xfrm>
          <a:prstGeom prst="rect">
            <a:avLst/>
          </a:prstGeom>
        </p:spPr>
        <p:txBody>
          <a:bodyPr wrap="square">
            <a:spAutoFit/>
          </a:bodyPr>
          <a:lstStyle/>
          <a:p>
            <a:pPr algn="just">
              <a:spcAft>
                <a:spcPts val="0"/>
              </a:spcAft>
            </a:pPr>
            <a:r>
              <a:rPr lang="es-ES" sz="1300" kern="100" dirty="0">
                <a:solidFill>
                  <a:schemeClr val="bg1"/>
                </a:solidFill>
                <a:ea typeface="Calibri" panose="020F0502020204030204" pitchFamily="34" charset="0"/>
                <a:cs typeface="Times New Roman" panose="02020603050405020304" pitchFamily="18" charset="0"/>
              </a:rPr>
              <a:t>Estudio descriptivo y retrospectivo </a:t>
            </a:r>
            <a:r>
              <a:rPr lang="es-ES" sz="1300" kern="100" dirty="0" smtClean="0">
                <a:solidFill>
                  <a:schemeClr val="bg1"/>
                </a:solidFill>
                <a:ea typeface="Calibri" panose="020F0502020204030204" pitchFamily="34" charset="0"/>
                <a:cs typeface="Times New Roman" panose="02020603050405020304" pitchFamily="18" charset="0"/>
              </a:rPr>
              <a:t>de agudizaciones infecciosas y  </a:t>
            </a:r>
            <a:r>
              <a:rPr lang="es-ES" sz="1300" kern="100" dirty="0">
                <a:solidFill>
                  <a:schemeClr val="bg1"/>
                </a:solidFill>
                <a:ea typeface="Calibri" panose="020F0502020204030204" pitchFamily="34" charset="0"/>
                <a:cs typeface="Times New Roman" panose="02020603050405020304" pitchFamily="18" charset="0"/>
              </a:rPr>
              <a:t>aislamientos microbiológicos en pacientes con diagnóstico de </a:t>
            </a:r>
            <a:r>
              <a:rPr lang="es-ES" sz="1300" kern="100" dirty="0" smtClean="0">
                <a:solidFill>
                  <a:schemeClr val="bg1"/>
                </a:solidFill>
                <a:ea typeface="Calibri" panose="020F0502020204030204" pitchFamily="34" charset="0"/>
                <a:cs typeface="Times New Roman" panose="02020603050405020304" pitchFamily="18" charset="0"/>
              </a:rPr>
              <a:t>FPI en </a:t>
            </a:r>
            <a:r>
              <a:rPr lang="es-ES" sz="1300" kern="100" dirty="0">
                <a:solidFill>
                  <a:schemeClr val="bg1"/>
                </a:solidFill>
                <a:ea typeface="Calibri" panose="020F0502020204030204" pitchFamily="34" charset="0"/>
                <a:cs typeface="Times New Roman" panose="02020603050405020304" pitchFamily="18" charset="0"/>
              </a:rPr>
              <a:t>tratamiento con fármacos </a:t>
            </a:r>
            <a:r>
              <a:rPr lang="es-ES" sz="1300" kern="100" dirty="0" err="1">
                <a:solidFill>
                  <a:schemeClr val="bg1"/>
                </a:solidFill>
                <a:ea typeface="Calibri" panose="020F0502020204030204" pitchFamily="34" charset="0"/>
                <a:cs typeface="Times New Roman" panose="02020603050405020304" pitchFamily="18" charset="0"/>
              </a:rPr>
              <a:t>antifibróticos</a:t>
            </a:r>
            <a:r>
              <a:rPr lang="es-ES" sz="1300" kern="100" dirty="0">
                <a:solidFill>
                  <a:schemeClr val="bg1"/>
                </a:solidFill>
                <a:ea typeface="Calibri" panose="020F0502020204030204" pitchFamily="34" charset="0"/>
                <a:cs typeface="Times New Roman" panose="02020603050405020304" pitchFamily="18" charset="0"/>
              </a:rPr>
              <a:t> </a:t>
            </a:r>
            <a:r>
              <a:rPr lang="es-ES" sz="1300" kern="100" dirty="0" smtClean="0">
                <a:solidFill>
                  <a:schemeClr val="bg1"/>
                </a:solidFill>
                <a:ea typeface="Calibri" panose="020F0502020204030204" pitchFamily="34" charset="0"/>
                <a:cs typeface="Times New Roman" panose="02020603050405020304" pitchFamily="18" charset="0"/>
              </a:rPr>
              <a:t>en </a:t>
            </a:r>
            <a:r>
              <a:rPr lang="es-ES" sz="1300" kern="100" dirty="0">
                <a:solidFill>
                  <a:schemeClr val="bg1"/>
                </a:solidFill>
                <a:ea typeface="Calibri" panose="020F0502020204030204" pitchFamily="34" charset="0"/>
                <a:cs typeface="Times New Roman" panose="02020603050405020304" pitchFamily="18" charset="0"/>
              </a:rPr>
              <a:t>el Hospital de </a:t>
            </a:r>
            <a:r>
              <a:rPr lang="es-ES" sz="1300" kern="100" dirty="0" smtClean="0">
                <a:solidFill>
                  <a:schemeClr val="bg1"/>
                </a:solidFill>
                <a:ea typeface="Calibri" panose="020F0502020204030204" pitchFamily="34" charset="0"/>
                <a:cs typeface="Times New Roman" panose="02020603050405020304" pitchFamily="18" charset="0"/>
              </a:rPr>
              <a:t>Jerez </a:t>
            </a:r>
            <a:endParaRPr lang="es-ES" sz="1300" kern="100" dirty="0">
              <a:solidFill>
                <a:schemeClr val="bg1"/>
              </a:solidFill>
              <a:effectLst/>
              <a:ea typeface="Calibri" panose="020F0502020204030204" pitchFamily="34" charset="0"/>
              <a:cs typeface="Times New Roman" panose="02020603050405020304" pitchFamily="18" charset="0"/>
            </a:endParaRPr>
          </a:p>
        </p:txBody>
      </p:sp>
      <p:graphicFrame>
        <p:nvGraphicFramePr>
          <p:cNvPr id="9" name="Tabla 8"/>
          <p:cNvGraphicFramePr>
            <a:graphicFrameLocks noGrp="1"/>
          </p:cNvGraphicFramePr>
          <p:nvPr>
            <p:extLst>
              <p:ext uri="{D42A27DB-BD31-4B8C-83A1-F6EECF244321}">
                <p14:modId xmlns:p14="http://schemas.microsoft.com/office/powerpoint/2010/main" val="1399973258"/>
              </p:ext>
            </p:extLst>
          </p:nvPr>
        </p:nvGraphicFramePr>
        <p:xfrm>
          <a:off x="5602780" y="1591571"/>
          <a:ext cx="3349669" cy="1217746"/>
        </p:xfrm>
        <a:graphic>
          <a:graphicData uri="http://schemas.openxmlformats.org/drawingml/2006/table">
            <a:tbl>
              <a:tblPr firstRow="1" firstCol="1" bandRow="1">
                <a:tableStyleId>{7DF18680-E054-41AD-8BC1-D1AEF772440D}</a:tableStyleId>
              </a:tblPr>
              <a:tblGrid>
                <a:gridCol w="2114301"/>
                <a:gridCol w="1235368"/>
              </a:tblGrid>
              <a:tr h="297603">
                <a:tc gridSpan="2">
                  <a:txBody>
                    <a:bodyPr/>
                    <a:lstStyle/>
                    <a:p>
                      <a:pPr algn="ctr">
                        <a:spcAft>
                          <a:spcPts val="0"/>
                        </a:spcAft>
                      </a:pPr>
                      <a:r>
                        <a:rPr lang="es-ES" sz="1400" kern="100" dirty="0">
                          <a:effectLst/>
                        </a:rPr>
                        <a:t>Aislamientos microbiológicos (12,2%)</a:t>
                      </a:r>
                      <a:endParaRPr lang="es-ES" sz="105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70C0"/>
                    </a:solidFill>
                  </a:tcPr>
                </a:tc>
                <a:tc hMerge="1">
                  <a:txBody>
                    <a:bodyPr/>
                    <a:lstStyle/>
                    <a:p>
                      <a:endParaRPr lang="es-ES"/>
                    </a:p>
                  </a:txBody>
                  <a:tcPr/>
                </a:tc>
              </a:tr>
              <a:tr h="186003">
                <a:tc>
                  <a:txBody>
                    <a:bodyPr/>
                    <a:lstStyle/>
                    <a:p>
                      <a:pPr algn="ctr">
                        <a:spcAft>
                          <a:spcPts val="0"/>
                        </a:spcAft>
                      </a:pPr>
                      <a:r>
                        <a:rPr lang="es-ES" sz="1200" kern="100" dirty="0" err="1">
                          <a:effectLst/>
                        </a:rPr>
                        <a:t>Pseudomonas</a:t>
                      </a:r>
                      <a:r>
                        <a:rPr lang="es-ES" sz="1200" kern="100" dirty="0">
                          <a:effectLst/>
                        </a:rPr>
                        <a:t> </a:t>
                      </a:r>
                      <a:r>
                        <a:rPr lang="es-ES" sz="1200" kern="100" dirty="0" err="1">
                          <a:effectLst/>
                        </a:rPr>
                        <a:t>aeruginosa</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F0"/>
                    </a:solidFill>
                  </a:tcPr>
                </a:tc>
                <a:tc>
                  <a:txBody>
                    <a:bodyPr/>
                    <a:lstStyle/>
                    <a:p>
                      <a:pPr algn="ctr">
                        <a:spcAft>
                          <a:spcPts val="0"/>
                        </a:spcAft>
                      </a:pPr>
                      <a:r>
                        <a:rPr lang="es-ES" sz="1200" kern="100" dirty="0">
                          <a:effectLst/>
                        </a:rPr>
                        <a:t>3</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2F2F2"/>
                    </a:solidFill>
                  </a:tcPr>
                </a:tc>
              </a:tr>
              <a:tr h="185500">
                <a:tc>
                  <a:txBody>
                    <a:bodyPr/>
                    <a:lstStyle/>
                    <a:p>
                      <a:pPr algn="ctr">
                        <a:spcAft>
                          <a:spcPts val="0"/>
                        </a:spcAft>
                      </a:pPr>
                      <a:r>
                        <a:rPr lang="es-ES" sz="1200" kern="100" dirty="0" err="1">
                          <a:effectLst/>
                        </a:rPr>
                        <a:t>Klebsiella</a:t>
                      </a:r>
                      <a:r>
                        <a:rPr lang="es-ES" sz="1200" kern="100" dirty="0">
                          <a:effectLst/>
                        </a:rPr>
                        <a:t> </a:t>
                      </a:r>
                      <a:r>
                        <a:rPr lang="es-ES" sz="1200" kern="100" dirty="0" err="1">
                          <a:effectLst/>
                        </a:rPr>
                        <a:t>pneumoniae</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F0"/>
                    </a:solidFill>
                  </a:tcPr>
                </a:tc>
                <a:tc>
                  <a:txBody>
                    <a:bodyPr/>
                    <a:lstStyle/>
                    <a:p>
                      <a:pPr algn="ctr">
                        <a:spcAft>
                          <a:spcPts val="0"/>
                        </a:spcAft>
                      </a:pPr>
                      <a:r>
                        <a:rPr lang="es-ES" sz="1200" kern="100" dirty="0">
                          <a:effectLst/>
                        </a:rPr>
                        <a:t>2</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2F2F2"/>
                    </a:solidFill>
                  </a:tcPr>
                </a:tc>
              </a:tr>
              <a:tr h="181125">
                <a:tc>
                  <a:txBody>
                    <a:bodyPr/>
                    <a:lstStyle/>
                    <a:p>
                      <a:pPr algn="ctr">
                        <a:spcAft>
                          <a:spcPts val="0"/>
                        </a:spcAft>
                      </a:pPr>
                      <a:r>
                        <a:rPr lang="es-ES" sz="1200" kern="100" dirty="0" err="1">
                          <a:effectLst/>
                        </a:rPr>
                        <a:t>Staphylococcus</a:t>
                      </a:r>
                      <a:r>
                        <a:rPr lang="es-ES" sz="1200" kern="100" dirty="0">
                          <a:effectLst/>
                        </a:rPr>
                        <a:t> </a:t>
                      </a:r>
                      <a:r>
                        <a:rPr lang="es-ES" sz="1200" kern="100" dirty="0" err="1">
                          <a:effectLst/>
                        </a:rPr>
                        <a:t>aureus</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F0"/>
                    </a:solidFill>
                  </a:tcPr>
                </a:tc>
                <a:tc>
                  <a:txBody>
                    <a:bodyPr/>
                    <a:lstStyle/>
                    <a:p>
                      <a:pPr algn="ctr">
                        <a:spcAft>
                          <a:spcPts val="0"/>
                        </a:spcAft>
                      </a:pPr>
                      <a:r>
                        <a:rPr lang="es-ES" sz="1200" kern="100" dirty="0">
                          <a:effectLst/>
                        </a:rPr>
                        <a:t>1</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2F2F2"/>
                    </a:solidFill>
                  </a:tcPr>
                </a:tc>
              </a:tr>
              <a:tr h="181125">
                <a:tc>
                  <a:txBody>
                    <a:bodyPr/>
                    <a:lstStyle/>
                    <a:p>
                      <a:pPr algn="ctr">
                        <a:spcAft>
                          <a:spcPts val="0"/>
                        </a:spcAft>
                      </a:pPr>
                      <a:r>
                        <a:rPr lang="es-ES" sz="1200" kern="100" dirty="0" err="1">
                          <a:effectLst/>
                        </a:rPr>
                        <a:t>Streptococcus</a:t>
                      </a:r>
                      <a:r>
                        <a:rPr lang="es-ES" sz="1200" kern="100" dirty="0">
                          <a:effectLst/>
                        </a:rPr>
                        <a:t> </a:t>
                      </a:r>
                      <a:r>
                        <a:rPr lang="es-ES" sz="1200" kern="100" dirty="0" err="1">
                          <a:effectLst/>
                        </a:rPr>
                        <a:t>pneumoniae</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F0"/>
                    </a:solidFill>
                  </a:tcPr>
                </a:tc>
                <a:tc>
                  <a:txBody>
                    <a:bodyPr/>
                    <a:lstStyle/>
                    <a:p>
                      <a:pPr algn="ctr">
                        <a:spcAft>
                          <a:spcPts val="0"/>
                        </a:spcAft>
                      </a:pPr>
                      <a:r>
                        <a:rPr lang="es-ES" sz="1200" kern="100" dirty="0">
                          <a:effectLst/>
                        </a:rPr>
                        <a:t>1</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2F2F2"/>
                    </a:solidFill>
                  </a:tcPr>
                </a:tc>
              </a:tr>
              <a:tr h="181125">
                <a:tc>
                  <a:txBody>
                    <a:bodyPr/>
                    <a:lstStyle/>
                    <a:p>
                      <a:pPr algn="ctr">
                        <a:spcAft>
                          <a:spcPts val="0"/>
                        </a:spcAft>
                      </a:pPr>
                      <a:r>
                        <a:rPr lang="es-ES" sz="1200" kern="100" dirty="0">
                          <a:effectLst/>
                        </a:rPr>
                        <a:t>SARS-CoV2</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F0"/>
                    </a:solidFill>
                  </a:tcPr>
                </a:tc>
                <a:tc>
                  <a:txBody>
                    <a:bodyPr/>
                    <a:lstStyle/>
                    <a:p>
                      <a:pPr algn="ctr">
                        <a:spcAft>
                          <a:spcPts val="0"/>
                        </a:spcAft>
                      </a:pPr>
                      <a:r>
                        <a:rPr lang="es-ES" sz="1200" kern="100" dirty="0">
                          <a:effectLst/>
                        </a:rPr>
                        <a:t>1</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2F2F2"/>
                    </a:solidFill>
                  </a:tcPr>
                </a:tc>
              </a:tr>
            </a:tbl>
          </a:graphicData>
        </a:graphic>
      </p:graphicFrame>
      <p:sp>
        <p:nvSpPr>
          <p:cNvPr id="10" name="Cuadro de texto 2"/>
          <p:cNvSpPr txBox="1">
            <a:spLocks noChangeArrowheads="1"/>
          </p:cNvSpPr>
          <p:nvPr/>
        </p:nvSpPr>
        <p:spPr bwMode="auto">
          <a:xfrm>
            <a:off x="5525015" y="2813991"/>
            <a:ext cx="3505200" cy="308610"/>
          </a:xfrm>
          <a:prstGeom prst="rect">
            <a:avLst/>
          </a:prstGeom>
          <a:noFill/>
          <a:ln w="9525">
            <a:noFill/>
            <a:miter lim="800000"/>
            <a:headEnd/>
            <a:tailEnd/>
          </a:ln>
        </p:spPr>
        <p:txBody>
          <a:bodyPr rot="0" vert="horz" wrap="square" lIns="91440" tIns="45720" rIns="91440" bIns="45720" anchor="t" anchorCtr="0">
            <a:noAutofit/>
          </a:bodyPr>
          <a:lstStyle/>
          <a:p>
            <a:pPr>
              <a:spcAft>
                <a:spcPts val="0"/>
              </a:spcAft>
            </a:pPr>
            <a:r>
              <a:rPr lang="es-ES" sz="1000" b="1" kern="100" dirty="0">
                <a:effectLst/>
                <a:latin typeface="Times New Roman" panose="02020603050405020304" pitchFamily="18" charset="0"/>
                <a:ea typeface="Calibri" panose="020F0502020204030204" pitchFamily="34" charset="0"/>
                <a:cs typeface="Times New Roman" panose="02020603050405020304" pitchFamily="18" charset="0"/>
              </a:rPr>
              <a:t>Tabla 2</a:t>
            </a:r>
            <a:r>
              <a:rPr lang="es-ES" sz="1000" kern="100" dirty="0">
                <a:effectLst/>
                <a:latin typeface="Times New Roman" panose="02020603050405020304" pitchFamily="18" charset="0"/>
                <a:ea typeface="Calibri" panose="020F0502020204030204" pitchFamily="34" charset="0"/>
                <a:cs typeface="Times New Roman" panose="02020603050405020304" pitchFamily="18" charset="0"/>
              </a:rPr>
              <a:t>. Aislamientos microbiológicos de la muestra.</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uadro de texto 2"/>
          <p:cNvSpPr txBox="1">
            <a:spLocks noChangeArrowheads="1"/>
          </p:cNvSpPr>
          <p:nvPr/>
        </p:nvSpPr>
        <p:spPr bwMode="auto">
          <a:xfrm>
            <a:off x="0" y="4897120"/>
            <a:ext cx="6019800" cy="246380"/>
          </a:xfrm>
          <a:prstGeom prst="rect">
            <a:avLst/>
          </a:prstGeom>
          <a:noFill/>
          <a:ln w="9525">
            <a:noFill/>
            <a:miter lim="800000"/>
            <a:headEnd/>
            <a:tailEnd/>
          </a:ln>
        </p:spPr>
        <p:txBody>
          <a:bodyPr rot="0" vert="horz" wrap="square" lIns="91440" tIns="45720" rIns="91440" bIns="45720" anchor="t" anchorCtr="0">
            <a:noAutofit/>
          </a:bodyPr>
          <a:lstStyle/>
          <a:p>
            <a:pPr>
              <a:spcAft>
                <a:spcPts val="0"/>
              </a:spcAft>
            </a:pPr>
            <a:r>
              <a:rPr lang="es-ES" sz="1000" b="1" kern="100" dirty="0">
                <a:effectLst/>
                <a:latin typeface="Times New Roman" panose="02020603050405020304" pitchFamily="18" charset="0"/>
                <a:ea typeface="Calibri" panose="020F0502020204030204" pitchFamily="34" charset="0"/>
                <a:cs typeface="Times New Roman" panose="02020603050405020304" pitchFamily="18" charset="0"/>
              </a:rPr>
              <a:t>Tabla 1</a:t>
            </a:r>
            <a:r>
              <a:rPr lang="es-ES" sz="1000" kern="100" dirty="0">
                <a:effectLst/>
                <a:latin typeface="Times New Roman" panose="02020603050405020304" pitchFamily="18" charset="0"/>
                <a:ea typeface="Calibri" panose="020F0502020204030204" pitchFamily="34" charset="0"/>
                <a:cs typeface="Times New Roman" panose="02020603050405020304" pitchFamily="18" charset="0"/>
              </a:rPr>
              <a:t>. Características de la muestra. Datos expresados en mediana o número de pacientes (%)</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uadroTexto 12"/>
          <p:cNvSpPr txBox="1"/>
          <p:nvPr/>
        </p:nvSpPr>
        <p:spPr>
          <a:xfrm>
            <a:off x="6065262" y="3439369"/>
            <a:ext cx="2424701" cy="1015663"/>
          </a:xfrm>
          <a:prstGeom prst="rect">
            <a:avLst/>
          </a:prstGeom>
          <a:noFill/>
        </p:spPr>
        <p:txBody>
          <a:bodyPr wrap="square" rtlCol="0">
            <a:spAutoFit/>
          </a:bodyPr>
          <a:lstStyle/>
          <a:p>
            <a:pPr algn="just"/>
            <a:r>
              <a:rPr lang="es-ES" sz="1400" dirty="0" smtClean="0"/>
              <a:t>El </a:t>
            </a:r>
            <a:r>
              <a:rPr lang="es-ES" b="1" dirty="0" smtClean="0">
                <a:solidFill>
                  <a:srgbClr val="5CD4FF"/>
                </a:solidFill>
              </a:rPr>
              <a:t>12,2%</a:t>
            </a:r>
            <a:r>
              <a:rPr lang="es-ES" sz="1400" dirty="0" smtClean="0"/>
              <a:t> de los pacientes presentaron algún aislamiento microbiológico causante de agudizaciones.</a:t>
            </a:r>
            <a:endParaRPr lang="es-ES" sz="1400" dirty="0"/>
          </a:p>
        </p:txBody>
      </p:sp>
    </p:spTree>
    <p:extLst>
      <p:ext uri="{BB962C8B-B14F-4D97-AF65-F5344CB8AC3E}">
        <p14:creationId xmlns:p14="http://schemas.microsoft.com/office/powerpoint/2010/main" val="1990294367"/>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object 3"/>
          <p:cNvGrpSpPr/>
          <p:nvPr/>
        </p:nvGrpSpPr>
        <p:grpSpPr>
          <a:xfrm>
            <a:off x="5880953" y="1483986"/>
            <a:ext cx="2989371" cy="3251000"/>
            <a:chOff x="3689603" y="1482864"/>
            <a:chExt cx="5052059" cy="3108960"/>
          </a:xfrm>
        </p:grpSpPr>
        <p:pic>
          <p:nvPicPr>
            <p:cNvPr id="16" name="object 4"/>
            <p:cNvPicPr/>
            <p:nvPr/>
          </p:nvPicPr>
          <p:blipFill>
            <a:blip r:embed="rId2" cstate="print"/>
            <a:stretch>
              <a:fillRect/>
            </a:stretch>
          </p:blipFill>
          <p:spPr>
            <a:xfrm>
              <a:off x="3689603" y="1482864"/>
              <a:ext cx="5052059" cy="3108960"/>
            </a:xfrm>
            <a:prstGeom prst="rect">
              <a:avLst/>
            </a:prstGeom>
          </p:spPr>
        </p:pic>
        <p:sp>
          <p:nvSpPr>
            <p:cNvPr id="17" name="object 5"/>
            <p:cNvSpPr/>
            <p:nvPr/>
          </p:nvSpPr>
          <p:spPr>
            <a:xfrm>
              <a:off x="3779519" y="1563624"/>
              <a:ext cx="4876800" cy="2952115"/>
            </a:xfrm>
            <a:custGeom>
              <a:avLst/>
              <a:gdLst/>
              <a:ahLst/>
              <a:cxnLst/>
              <a:rect l="l" t="t" r="r" b="b"/>
              <a:pathLst>
                <a:path w="4876800" h="2952115">
                  <a:moveTo>
                    <a:pt x="4673600" y="0"/>
                  </a:moveTo>
                  <a:lnTo>
                    <a:pt x="203200" y="0"/>
                  </a:lnTo>
                  <a:lnTo>
                    <a:pt x="156594" y="5364"/>
                  </a:lnTo>
                  <a:lnTo>
                    <a:pt x="113818" y="20645"/>
                  </a:lnTo>
                  <a:lnTo>
                    <a:pt x="76090" y="44626"/>
                  </a:lnTo>
                  <a:lnTo>
                    <a:pt x="44626" y="76090"/>
                  </a:lnTo>
                  <a:lnTo>
                    <a:pt x="20645" y="113818"/>
                  </a:lnTo>
                  <a:lnTo>
                    <a:pt x="5364" y="156594"/>
                  </a:lnTo>
                  <a:lnTo>
                    <a:pt x="0" y="203200"/>
                  </a:lnTo>
                  <a:lnTo>
                    <a:pt x="0" y="2748775"/>
                  </a:lnTo>
                  <a:lnTo>
                    <a:pt x="5364" y="2795369"/>
                  </a:lnTo>
                  <a:lnTo>
                    <a:pt x="20645" y="2838142"/>
                  </a:lnTo>
                  <a:lnTo>
                    <a:pt x="44626" y="2875873"/>
                  </a:lnTo>
                  <a:lnTo>
                    <a:pt x="76090" y="2907344"/>
                  </a:lnTo>
                  <a:lnTo>
                    <a:pt x="113818" y="2931332"/>
                  </a:lnTo>
                  <a:lnTo>
                    <a:pt x="156594" y="2946620"/>
                  </a:lnTo>
                  <a:lnTo>
                    <a:pt x="203200" y="2951988"/>
                  </a:lnTo>
                  <a:lnTo>
                    <a:pt x="4673600" y="2951988"/>
                  </a:lnTo>
                  <a:lnTo>
                    <a:pt x="4720205" y="2946620"/>
                  </a:lnTo>
                  <a:lnTo>
                    <a:pt x="4762981" y="2931332"/>
                  </a:lnTo>
                  <a:lnTo>
                    <a:pt x="4800709" y="2907344"/>
                  </a:lnTo>
                  <a:lnTo>
                    <a:pt x="4832173" y="2875873"/>
                  </a:lnTo>
                  <a:lnTo>
                    <a:pt x="4856154" y="2838142"/>
                  </a:lnTo>
                  <a:lnTo>
                    <a:pt x="4871435" y="2795369"/>
                  </a:lnTo>
                  <a:lnTo>
                    <a:pt x="4876800" y="2748775"/>
                  </a:lnTo>
                  <a:lnTo>
                    <a:pt x="4876800" y="203200"/>
                  </a:lnTo>
                  <a:lnTo>
                    <a:pt x="4871435" y="156594"/>
                  </a:lnTo>
                  <a:lnTo>
                    <a:pt x="4856154" y="113818"/>
                  </a:lnTo>
                  <a:lnTo>
                    <a:pt x="4832173" y="76090"/>
                  </a:lnTo>
                  <a:lnTo>
                    <a:pt x="4800709" y="44626"/>
                  </a:lnTo>
                  <a:lnTo>
                    <a:pt x="4762981" y="20645"/>
                  </a:lnTo>
                  <a:lnTo>
                    <a:pt x="4720205" y="5364"/>
                  </a:lnTo>
                  <a:lnTo>
                    <a:pt x="4673600"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5" name="Rectangle 18"/>
          <p:cNvSpPr/>
          <p:nvPr/>
        </p:nvSpPr>
        <p:spPr>
          <a:xfrm>
            <a:off x="6216540" y="267494"/>
            <a:ext cx="2932513" cy="115356"/>
          </a:xfrm>
          <a:prstGeom prst="rect">
            <a:avLst/>
          </a:prstGeom>
          <a:solidFill>
            <a:srgbClr val="15C2FF">
              <a:alpha val="69804"/>
            </a:srgbClr>
          </a:solidFill>
          <a:ln w="12700" cap="flat" cmpd="sng" algn="ctr">
            <a:noFill/>
            <a:prstDash val="solid"/>
            <a:miter lim="800000"/>
          </a:ln>
          <a:effectLst/>
        </p:spPr>
        <p:txBody>
          <a:bodyPr rtlCol="0" anchor="ctr"/>
          <a:lstStyle/>
          <a:p>
            <a:pPr marL="0" marR="0" lvl="0" indent="0" algn="ctr" defTabSz="685617" eaLnBrk="1" fontAlgn="auto" latinLnBrk="0" hangingPunct="1">
              <a:lnSpc>
                <a:spcPct val="100000"/>
              </a:lnSpc>
              <a:spcBef>
                <a:spcPts val="0"/>
              </a:spcBef>
              <a:spcAft>
                <a:spcPts val="0"/>
              </a:spcAft>
              <a:buClrTx/>
              <a:buSzTx/>
              <a:buFontTx/>
              <a:buNone/>
              <a:tabLst/>
              <a:defRPr/>
            </a:pPr>
            <a:endParaRPr kumimoji="0" lang="ko-KR" altLang="en-US" sz="1012" b="0" i="0" u="none" strike="noStrike" kern="0" cap="none" spc="0" normalizeH="0" baseline="0" noProof="0">
              <a:ln>
                <a:noFill/>
              </a:ln>
              <a:solidFill>
                <a:prstClr val="black"/>
              </a:solidFill>
              <a:effectLst/>
              <a:uLnTx/>
              <a:uFillTx/>
            </a:endParaRPr>
          </a:p>
        </p:txBody>
      </p:sp>
      <p:sp>
        <p:nvSpPr>
          <p:cNvPr id="6" name="Rectángulo 5"/>
          <p:cNvSpPr/>
          <p:nvPr/>
        </p:nvSpPr>
        <p:spPr>
          <a:xfrm>
            <a:off x="5364088" y="558412"/>
            <a:ext cx="3779912" cy="324056"/>
          </a:xfrm>
          <a:prstGeom prst="rect">
            <a:avLst/>
          </a:prstGeom>
          <a:solidFill>
            <a:srgbClr val="E2E2E2"/>
          </a:solidFill>
          <a:ln w="12700" cap="flat" cmpd="sng" algn="ctr">
            <a:noFill/>
            <a:prstDash val="solid"/>
            <a:miter lim="800000"/>
          </a:ln>
          <a:effectLst/>
        </p:spPr>
        <p:txBody>
          <a:bodyPr rtlCol="0" anchor="ctr"/>
          <a:lstStyle/>
          <a:p>
            <a:pPr algn="ctr" defTabSz="685343">
              <a:defRPr/>
            </a:pPr>
            <a:endParaRPr lang="es-ES" sz="1349" kern="0">
              <a:solidFill>
                <a:prstClr val="white"/>
              </a:solidFill>
              <a:latin typeface="Arial"/>
              <a:ea typeface="Arial Unicode MS"/>
            </a:endParaRPr>
          </a:p>
        </p:txBody>
      </p:sp>
      <p:graphicFrame>
        <p:nvGraphicFramePr>
          <p:cNvPr id="8" name="Tabla 7"/>
          <p:cNvGraphicFramePr>
            <a:graphicFrameLocks noGrp="1"/>
          </p:cNvGraphicFramePr>
          <p:nvPr>
            <p:extLst>
              <p:ext uri="{D42A27DB-BD31-4B8C-83A1-F6EECF244321}">
                <p14:modId xmlns:p14="http://schemas.microsoft.com/office/powerpoint/2010/main" val="1923405754"/>
              </p:ext>
            </p:extLst>
          </p:nvPr>
        </p:nvGraphicFramePr>
        <p:xfrm>
          <a:off x="395536" y="1419622"/>
          <a:ext cx="5437594" cy="3399684"/>
        </p:xfrm>
        <a:graphic>
          <a:graphicData uri="http://schemas.openxmlformats.org/drawingml/2006/table">
            <a:tbl>
              <a:tblPr firstRow="1" firstCol="1" bandRow="1">
                <a:tableStyleId>{7DF18680-E054-41AD-8BC1-D1AEF772440D}</a:tableStyleId>
              </a:tblPr>
              <a:tblGrid>
                <a:gridCol w="1064820"/>
                <a:gridCol w="1291274"/>
                <a:gridCol w="882799"/>
                <a:gridCol w="2198701"/>
              </a:tblGrid>
              <a:tr h="317273">
                <a:tc gridSpan="4">
                  <a:txBody>
                    <a:bodyPr/>
                    <a:lstStyle/>
                    <a:p>
                      <a:pPr algn="ctr">
                        <a:spcAft>
                          <a:spcPts val="0"/>
                        </a:spcAft>
                      </a:pPr>
                      <a:r>
                        <a:rPr lang="es-ES" sz="1500" kern="100" dirty="0">
                          <a:effectLst/>
                        </a:rPr>
                        <a:t>Comparativa grupo pacientes fallecidos - supervivientes </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0070C0"/>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360148">
                <a:tc>
                  <a:txBody>
                    <a:bodyPr/>
                    <a:lstStyle/>
                    <a:p>
                      <a:pPr algn="ctr">
                        <a:spcAft>
                          <a:spcPts val="0"/>
                        </a:spcAft>
                      </a:pPr>
                      <a:r>
                        <a:rPr lang="es-ES" sz="1500" kern="100" dirty="0">
                          <a:effectLst/>
                        </a:rPr>
                        <a:t> </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0070C0"/>
                    </a:solidFill>
                  </a:tcPr>
                </a:tc>
                <a:tc>
                  <a:txBody>
                    <a:bodyPr/>
                    <a:lstStyle/>
                    <a:p>
                      <a:pPr algn="ctr">
                        <a:spcAft>
                          <a:spcPts val="0"/>
                        </a:spcAft>
                      </a:pPr>
                      <a:r>
                        <a:rPr lang="es-ES" sz="1200" b="1" kern="100" dirty="0">
                          <a:solidFill>
                            <a:schemeClr val="bg1"/>
                          </a:solidFill>
                          <a:effectLst/>
                        </a:rPr>
                        <a:t>Supervivientes (n=41)</a:t>
                      </a:r>
                      <a:endParaRPr lang="es-ES" sz="10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0070C0"/>
                    </a:solidFill>
                  </a:tcPr>
                </a:tc>
                <a:tc>
                  <a:txBody>
                    <a:bodyPr/>
                    <a:lstStyle/>
                    <a:p>
                      <a:pPr algn="ctr">
                        <a:spcAft>
                          <a:spcPts val="0"/>
                        </a:spcAft>
                      </a:pPr>
                      <a:r>
                        <a:rPr lang="es-ES" sz="1200" b="1" kern="100" dirty="0" err="1">
                          <a:solidFill>
                            <a:schemeClr val="bg1"/>
                          </a:solidFill>
                          <a:effectLst/>
                        </a:rPr>
                        <a:t>Exitus</a:t>
                      </a:r>
                      <a:r>
                        <a:rPr lang="es-ES" sz="1200" b="1" kern="100" dirty="0">
                          <a:solidFill>
                            <a:schemeClr val="bg1"/>
                          </a:solidFill>
                          <a:effectLst/>
                        </a:rPr>
                        <a:t> (n=8)</a:t>
                      </a:r>
                      <a:endParaRPr lang="es-ES" sz="10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0070C0"/>
                    </a:solidFill>
                  </a:tcPr>
                </a:tc>
                <a:tc>
                  <a:txBody>
                    <a:bodyPr/>
                    <a:lstStyle/>
                    <a:p>
                      <a:pPr algn="ctr">
                        <a:spcAft>
                          <a:spcPts val="0"/>
                        </a:spcAft>
                      </a:pPr>
                      <a:r>
                        <a:rPr lang="es-ES" sz="1200" b="1" kern="100" dirty="0">
                          <a:solidFill>
                            <a:schemeClr val="bg1"/>
                          </a:solidFill>
                          <a:effectLst/>
                        </a:rPr>
                        <a:t>Valor de probabilidad (p)</a:t>
                      </a:r>
                      <a:endParaRPr lang="es-ES" sz="10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0070C0"/>
                    </a:solidFill>
                  </a:tcPr>
                </a:tc>
              </a:tr>
              <a:tr h="172571">
                <a:tc>
                  <a:txBody>
                    <a:bodyPr/>
                    <a:lstStyle/>
                    <a:p>
                      <a:pPr algn="ctr">
                        <a:spcAft>
                          <a:spcPts val="0"/>
                        </a:spcAft>
                      </a:pPr>
                      <a:r>
                        <a:rPr lang="es-ES" sz="1000" kern="100" dirty="0">
                          <a:effectLst/>
                        </a:rPr>
                        <a:t>Sexo (varón)</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00B0F0"/>
                    </a:solidFill>
                  </a:tcPr>
                </a:tc>
                <a:tc>
                  <a:txBody>
                    <a:bodyPr/>
                    <a:lstStyle/>
                    <a:p>
                      <a:pPr algn="ctr">
                        <a:spcAft>
                          <a:spcPts val="0"/>
                        </a:spcAft>
                      </a:pPr>
                      <a:r>
                        <a:rPr lang="es-ES" sz="1000" kern="100" dirty="0">
                          <a:effectLst/>
                        </a:rPr>
                        <a:t>80,5% (33)</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F2F2F2"/>
                    </a:solidFill>
                  </a:tcPr>
                </a:tc>
                <a:tc>
                  <a:txBody>
                    <a:bodyPr/>
                    <a:lstStyle/>
                    <a:p>
                      <a:pPr algn="ctr">
                        <a:spcAft>
                          <a:spcPts val="0"/>
                        </a:spcAft>
                      </a:pPr>
                      <a:r>
                        <a:rPr lang="es-ES" sz="1000" kern="100">
                          <a:effectLst/>
                        </a:rPr>
                        <a:t>100% (8)</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F2F2F2"/>
                    </a:solidFill>
                  </a:tcPr>
                </a:tc>
                <a:tc>
                  <a:txBody>
                    <a:bodyPr/>
                    <a:lstStyle/>
                    <a:p>
                      <a:pPr algn="ctr">
                        <a:spcAft>
                          <a:spcPts val="0"/>
                        </a:spcAft>
                      </a:pPr>
                      <a:r>
                        <a:rPr lang="es-ES" sz="1000" kern="100">
                          <a:effectLst/>
                        </a:rPr>
                        <a:t>0,172</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F2F2F2"/>
                    </a:solidFill>
                  </a:tcPr>
                </a:tc>
              </a:tr>
              <a:tr h="154349">
                <a:tc>
                  <a:txBody>
                    <a:bodyPr/>
                    <a:lstStyle/>
                    <a:p>
                      <a:pPr algn="ctr">
                        <a:spcAft>
                          <a:spcPts val="0"/>
                        </a:spcAft>
                      </a:pPr>
                      <a:r>
                        <a:rPr lang="es-ES" sz="1000" kern="100">
                          <a:effectLst/>
                        </a:rPr>
                        <a:t>Ex tabaquismo</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00B0F0"/>
                    </a:solidFill>
                  </a:tcPr>
                </a:tc>
                <a:tc>
                  <a:txBody>
                    <a:bodyPr/>
                    <a:lstStyle/>
                    <a:p>
                      <a:pPr algn="ctr">
                        <a:spcAft>
                          <a:spcPts val="0"/>
                        </a:spcAft>
                      </a:pPr>
                      <a:r>
                        <a:rPr lang="es-ES" sz="1000" kern="100" dirty="0">
                          <a:effectLst/>
                        </a:rPr>
                        <a:t>58,5% (24)</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F2F2F2"/>
                    </a:solidFill>
                  </a:tcPr>
                </a:tc>
                <a:tc>
                  <a:txBody>
                    <a:bodyPr/>
                    <a:lstStyle/>
                    <a:p>
                      <a:pPr algn="ctr">
                        <a:spcAft>
                          <a:spcPts val="0"/>
                        </a:spcAft>
                      </a:pPr>
                      <a:r>
                        <a:rPr lang="es-ES" sz="1000" kern="100">
                          <a:effectLst/>
                        </a:rPr>
                        <a:t>25% (2)</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F2F2F2"/>
                    </a:solidFill>
                  </a:tcPr>
                </a:tc>
                <a:tc>
                  <a:txBody>
                    <a:bodyPr/>
                    <a:lstStyle/>
                    <a:p>
                      <a:pPr algn="ctr">
                        <a:spcAft>
                          <a:spcPts val="0"/>
                        </a:spcAft>
                      </a:pPr>
                      <a:r>
                        <a:rPr lang="es-ES" sz="1000" kern="100">
                          <a:effectLst/>
                        </a:rPr>
                        <a:t>0,096</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F2F2F2"/>
                    </a:solidFill>
                  </a:tcPr>
                </a:tc>
              </a:tr>
              <a:tr h="154349">
                <a:tc>
                  <a:txBody>
                    <a:bodyPr/>
                    <a:lstStyle/>
                    <a:p>
                      <a:pPr algn="ctr">
                        <a:spcAft>
                          <a:spcPts val="0"/>
                        </a:spcAft>
                      </a:pPr>
                      <a:r>
                        <a:rPr lang="es-ES" sz="1000" kern="100">
                          <a:effectLst/>
                        </a:rPr>
                        <a:t>ERGE</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00B0F0"/>
                    </a:solidFill>
                  </a:tcPr>
                </a:tc>
                <a:tc>
                  <a:txBody>
                    <a:bodyPr/>
                    <a:lstStyle/>
                    <a:p>
                      <a:pPr algn="ctr">
                        <a:spcAft>
                          <a:spcPts val="0"/>
                        </a:spcAft>
                      </a:pPr>
                      <a:r>
                        <a:rPr lang="es-ES" sz="1000" kern="100" dirty="0">
                          <a:effectLst/>
                        </a:rPr>
                        <a:t>17,1 (7)</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F2F2F2"/>
                    </a:solidFill>
                  </a:tcPr>
                </a:tc>
                <a:tc>
                  <a:txBody>
                    <a:bodyPr/>
                    <a:lstStyle/>
                    <a:p>
                      <a:pPr algn="ctr">
                        <a:spcAft>
                          <a:spcPts val="0"/>
                        </a:spcAft>
                      </a:pPr>
                      <a:r>
                        <a:rPr lang="es-ES" sz="1000" kern="100">
                          <a:effectLst/>
                        </a:rPr>
                        <a:t>0 (0)</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F2F2F2"/>
                    </a:solidFill>
                  </a:tcPr>
                </a:tc>
                <a:tc>
                  <a:txBody>
                    <a:bodyPr/>
                    <a:lstStyle/>
                    <a:p>
                      <a:pPr algn="ctr">
                        <a:spcAft>
                          <a:spcPts val="0"/>
                        </a:spcAft>
                      </a:pPr>
                      <a:r>
                        <a:rPr lang="es-ES" sz="1000" kern="100">
                          <a:effectLst/>
                        </a:rPr>
                        <a:t>0,207</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F2F2F2"/>
                    </a:solidFill>
                  </a:tcPr>
                </a:tc>
              </a:tr>
              <a:tr h="308698">
                <a:tc>
                  <a:txBody>
                    <a:bodyPr/>
                    <a:lstStyle/>
                    <a:p>
                      <a:pPr algn="ctr">
                        <a:spcAft>
                          <a:spcPts val="0"/>
                        </a:spcAft>
                      </a:pPr>
                      <a:r>
                        <a:rPr lang="es-ES" sz="1000" kern="100">
                          <a:effectLst/>
                        </a:rPr>
                        <a:t>Diabetes mellitus tipo 2</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00B0F0"/>
                    </a:solidFill>
                  </a:tcPr>
                </a:tc>
                <a:tc>
                  <a:txBody>
                    <a:bodyPr/>
                    <a:lstStyle/>
                    <a:p>
                      <a:pPr algn="ctr">
                        <a:spcAft>
                          <a:spcPts val="0"/>
                        </a:spcAft>
                      </a:pPr>
                      <a:r>
                        <a:rPr lang="es-ES" sz="1000" kern="100" dirty="0">
                          <a:effectLst/>
                        </a:rPr>
                        <a:t>14,6 (6)</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dirty="0">
                          <a:effectLst/>
                        </a:rPr>
                        <a:t>75 (6)</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a:effectLst/>
                        </a:rPr>
                        <a:t>0,000</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r>
              <a:tr h="308698">
                <a:tc>
                  <a:txBody>
                    <a:bodyPr/>
                    <a:lstStyle/>
                    <a:p>
                      <a:pPr algn="ctr">
                        <a:spcAft>
                          <a:spcPts val="0"/>
                        </a:spcAft>
                      </a:pPr>
                      <a:r>
                        <a:rPr lang="es-ES" sz="1000" kern="100">
                          <a:effectLst/>
                        </a:rPr>
                        <a:t>Hipertensión arterial</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00B0F0"/>
                    </a:solidFill>
                  </a:tcPr>
                </a:tc>
                <a:tc>
                  <a:txBody>
                    <a:bodyPr/>
                    <a:lstStyle/>
                    <a:p>
                      <a:pPr algn="ctr">
                        <a:spcAft>
                          <a:spcPts val="0"/>
                        </a:spcAft>
                      </a:pPr>
                      <a:r>
                        <a:rPr lang="es-ES" sz="1000" kern="100" dirty="0">
                          <a:effectLst/>
                        </a:rPr>
                        <a:t>43,9 (18)</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dirty="0">
                          <a:effectLst/>
                        </a:rPr>
                        <a:t>50 (4)</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dirty="0">
                          <a:effectLst/>
                        </a:rPr>
                        <a:t>0,751</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r>
              <a:tr h="308698">
                <a:tc>
                  <a:txBody>
                    <a:bodyPr/>
                    <a:lstStyle/>
                    <a:p>
                      <a:pPr algn="ctr">
                        <a:spcAft>
                          <a:spcPts val="0"/>
                        </a:spcAft>
                      </a:pPr>
                      <a:r>
                        <a:rPr lang="es-ES" sz="1000" kern="100">
                          <a:effectLst/>
                        </a:rPr>
                        <a:t>Cardiopatía isquémica</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00B0F0"/>
                    </a:solidFill>
                  </a:tcPr>
                </a:tc>
                <a:tc>
                  <a:txBody>
                    <a:bodyPr/>
                    <a:lstStyle/>
                    <a:p>
                      <a:pPr algn="ctr">
                        <a:spcAft>
                          <a:spcPts val="0"/>
                        </a:spcAft>
                      </a:pPr>
                      <a:r>
                        <a:rPr lang="es-ES" sz="1000" kern="100">
                          <a:effectLst/>
                        </a:rPr>
                        <a:t>4,9 (2)</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dirty="0">
                          <a:effectLst/>
                        </a:rPr>
                        <a:t>37,5 (3)</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dirty="0">
                          <a:effectLst/>
                        </a:rPr>
                        <a:t>0,005</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r>
              <a:tr h="154349">
                <a:tc>
                  <a:txBody>
                    <a:bodyPr/>
                    <a:lstStyle/>
                    <a:p>
                      <a:pPr algn="ctr">
                        <a:spcAft>
                          <a:spcPts val="0"/>
                        </a:spcAft>
                      </a:pPr>
                      <a:r>
                        <a:rPr lang="es-ES" sz="1000" kern="100">
                          <a:effectLst/>
                        </a:rPr>
                        <a:t>Neoplasia</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00B0F0"/>
                    </a:solidFill>
                  </a:tcPr>
                </a:tc>
                <a:tc>
                  <a:txBody>
                    <a:bodyPr/>
                    <a:lstStyle/>
                    <a:p>
                      <a:pPr algn="ctr">
                        <a:spcAft>
                          <a:spcPts val="0"/>
                        </a:spcAft>
                      </a:pPr>
                      <a:r>
                        <a:rPr lang="es-ES" sz="1000" kern="100">
                          <a:effectLst/>
                        </a:rPr>
                        <a:t>7,3 (3)</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a:effectLst/>
                        </a:rPr>
                        <a:t>25 (2)</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dirty="0">
                          <a:effectLst/>
                        </a:rPr>
                        <a:t>0,045</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r>
              <a:tr h="308698">
                <a:tc>
                  <a:txBody>
                    <a:bodyPr/>
                    <a:lstStyle/>
                    <a:p>
                      <a:pPr algn="ctr">
                        <a:spcAft>
                          <a:spcPts val="0"/>
                        </a:spcAft>
                      </a:pPr>
                      <a:r>
                        <a:rPr lang="es-ES" sz="1000" kern="100">
                          <a:effectLst/>
                        </a:rPr>
                        <a:t>Hipertensión pulmonar</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00B0F0"/>
                    </a:solidFill>
                  </a:tcPr>
                </a:tc>
                <a:tc>
                  <a:txBody>
                    <a:bodyPr/>
                    <a:lstStyle/>
                    <a:p>
                      <a:pPr algn="ctr">
                        <a:spcAft>
                          <a:spcPts val="0"/>
                        </a:spcAft>
                      </a:pPr>
                      <a:r>
                        <a:rPr lang="es-ES" sz="1000" kern="100">
                          <a:effectLst/>
                        </a:rPr>
                        <a:t>14,6 (6)</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a:effectLst/>
                        </a:rPr>
                        <a:t>25 (2)</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dirty="0">
                          <a:effectLst/>
                        </a:rPr>
                        <a:t>0,468</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r>
              <a:tr h="157029">
                <a:tc>
                  <a:txBody>
                    <a:bodyPr/>
                    <a:lstStyle/>
                    <a:p>
                      <a:pPr algn="ctr">
                        <a:spcAft>
                          <a:spcPts val="0"/>
                        </a:spcAft>
                      </a:pPr>
                      <a:r>
                        <a:rPr lang="es-ES" sz="1000" kern="100">
                          <a:effectLst/>
                        </a:rPr>
                        <a:t>Desnutrición</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00B0F0"/>
                    </a:solidFill>
                  </a:tcPr>
                </a:tc>
                <a:tc>
                  <a:txBody>
                    <a:bodyPr/>
                    <a:lstStyle/>
                    <a:p>
                      <a:pPr algn="ctr">
                        <a:spcAft>
                          <a:spcPts val="0"/>
                        </a:spcAft>
                      </a:pPr>
                      <a:r>
                        <a:rPr lang="es-ES" sz="1000" kern="100">
                          <a:effectLst/>
                        </a:rPr>
                        <a:t>2,4 (1)</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a:effectLst/>
                        </a:rPr>
                        <a:t>50 (4)</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dirty="0">
                          <a:effectLst/>
                        </a:rPr>
                        <a:t>0,000</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r>
              <a:tr h="197760">
                <a:tc>
                  <a:txBody>
                    <a:bodyPr/>
                    <a:lstStyle/>
                    <a:p>
                      <a:pPr algn="ctr">
                        <a:spcAft>
                          <a:spcPts val="0"/>
                        </a:spcAft>
                      </a:pPr>
                      <a:r>
                        <a:rPr lang="es-ES" sz="1000" kern="100">
                          <a:effectLst/>
                        </a:rPr>
                        <a:t>Agudización</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00B0F0"/>
                    </a:solidFill>
                  </a:tcPr>
                </a:tc>
                <a:tc>
                  <a:txBody>
                    <a:bodyPr/>
                    <a:lstStyle/>
                    <a:p>
                      <a:pPr algn="ctr">
                        <a:spcAft>
                          <a:spcPts val="0"/>
                        </a:spcAft>
                      </a:pPr>
                      <a:r>
                        <a:rPr lang="es-ES" sz="1000" kern="100">
                          <a:effectLst/>
                        </a:rPr>
                        <a:t>29,3 (12)</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a:effectLst/>
                        </a:rPr>
                        <a:t>75 (6)</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dirty="0">
                          <a:effectLst/>
                        </a:rPr>
                        <a:t>0,014</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r>
              <a:tr h="308698">
                <a:tc>
                  <a:txBody>
                    <a:bodyPr/>
                    <a:lstStyle/>
                    <a:p>
                      <a:pPr algn="ctr">
                        <a:spcAft>
                          <a:spcPts val="0"/>
                        </a:spcAft>
                      </a:pPr>
                      <a:r>
                        <a:rPr lang="es-ES" sz="1000" kern="100">
                          <a:effectLst/>
                        </a:rPr>
                        <a:t>Agudización infecciosa</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00B0F0"/>
                    </a:solidFill>
                  </a:tcPr>
                </a:tc>
                <a:tc>
                  <a:txBody>
                    <a:bodyPr/>
                    <a:lstStyle/>
                    <a:p>
                      <a:pPr algn="ctr">
                        <a:spcAft>
                          <a:spcPts val="0"/>
                        </a:spcAft>
                      </a:pPr>
                      <a:r>
                        <a:rPr lang="es-ES" sz="1000" kern="100">
                          <a:effectLst/>
                        </a:rPr>
                        <a:t>7,3 (3)</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a:effectLst/>
                        </a:rPr>
                        <a:t>37,5 (3)</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dirty="0">
                          <a:effectLst/>
                        </a:rPr>
                        <a:t>0,017</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r>
              <a:tr h="182754">
                <a:tc>
                  <a:txBody>
                    <a:bodyPr/>
                    <a:lstStyle/>
                    <a:p>
                      <a:pPr algn="ctr">
                        <a:spcAft>
                          <a:spcPts val="0"/>
                        </a:spcAft>
                      </a:pPr>
                      <a:r>
                        <a:rPr lang="es-ES" sz="1000" kern="100" dirty="0">
                          <a:effectLst/>
                        </a:rPr>
                        <a:t>Ingreso</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solidFill>
                      <a:srgbClr val="00B0F0"/>
                    </a:solidFill>
                  </a:tcPr>
                </a:tc>
                <a:tc>
                  <a:txBody>
                    <a:bodyPr/>
                    <a:lstStyle/>
                    <a:p>
                      <a:pPr algn="ctr">
                        <a:spcAft>
                          <a:spcPts val="0"/>
                        </a:spcAft>
                      </a:pPr>
                      <a:r>
                        <a:rPr lang="es-ES" sz="1000" kern="100">
                          <a:effectLst/>
                        </a:rPr>
                        <a:t>19,5 (8)</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a:effectLst/>
                        </a:rPr>
                        <a:t>62,5 (5)</a:t>
                      </a:r>
                      <a:endParaRPr lang="es-ES"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c>
                  <a:txBody>
                    <a:bodyPr/>
                    <a:lstStyle/>
                    <a:p>
                      <a:pPr algn="ctr">
                        <a:spcAft>
                          <a:spcPts val="0"/>
                        </a:spcAft>
                      </a:pPr>
                      <a:r>
                        <a:rPr lang="es-ES" sz="1000" kern="100" dirty="0">
                          <a:effectLst/>
                        </a:rPr>
                        <a:t>0,012</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7881" marR="57881" marT="0" marB="0" anchor="ctr">
                    <a:solidFill>
                      <a:srgbClr val="F2F2F2"/>
                    </a:solidFill>
                  </a:tcPr>
                </a:tc>
              </a:tr>
            </a:tbl>
          </a:graphicData>
        </a:graphic>
      </p:graphicFrame>
      <p:sp>
        <p:nvSpPr>
          <p:cNvPr id="9" name="CuadroTexto 8"/>
          <p:cNvSpPr txBox="1"/>
          <p:nvPr/>
        </p:nvSpPr>
        <p:spPr>
          <a:xfrm>
            <a:off x="6134625" y="1738065"/>
            <a:ext cx="2520279" cy="1231106"/>
          </a:xfrm>
          <a:prstGeom prst="rect">
            <a:avLst/>
          </a:prstGeom>
          <a:noFill/>
        </p:spPr>
        <p:txBody>
          <a:bodyPr wrap="square" rtlCol="0">
            <a:spAutoFit/>
          </a:bodyPr>
          <a:lstStyle/>
          <a:p>
            <a:pPr algn="just"/>
            <a:r>
              <a:rPr lang="es-ES" sz="1400" dirty="0"/>
              <a:t>Se encontraron diferencias significativas en cuanto a agudizaciones de etiología infecciosa entre ambos grupos </a:t>
            </a:r>
            <a:r>
              <a:rPr lang="es-ES" b="1" dirty="0">
                <a:solidFill>
                  <a:srgbClr val="5CD4FF"/>
                </a:solidFill>
              </a:rPr>
              <a:t>(p&lt; 0.017</a:t>
            </a:r>
            <a:r>
              <a:rPr lang="es-ES" b="1" dirty="0" smtClean="0">
                <a:solidFill>
                  <a:srgbClr val="5CD4FF"/>
                </a:solidFill>
              </a:rPr>
              <a:t>).</a:t>
            </a:r>
            <a:endParaRPr lang="es-ES" b="1" dirty="0">
              <a:solidFill>
                <a:srgbClr val="5CD4FF"/>
              </a:solidFill>
            </a:endParaRPr>
          </a:p>
        </p:txBody>
      </p:sp>
      <p:sp>
        <p:nvSpPr>
          <p:cNvPr id="10" name="object 8"/>
          <p:cNvSpPr txBox="1">
            <a:spLocks/>
          </p:cNvSpPr>
          <p:nvPr/>
        </p:nvSpPr>
        <p:spPr>
          <a:xfrm>
            <a:off x="7682796" y="553614"/>
            <a:ext cx="1944216" cy="290464"/>
          </a:xfrm>
          <a:prstGeom prst="rect">
            <a:avLst/>
          </a:prstGeom>
        </p:spPr>
        <p:txBody>
          <a:bodyPr vert="horz" wrap="square" lIns="0" tIns="13335" rIns="0" bIns="0" rtlCol="0">
            <a:spAutoFit/>
          </a:bodyPr>
          <a:lstStyle>
            <a:lvl1pPr>
              <a:defRPr sz="2000" b="0" i="0">
                <a:solidFill>
                  <a:srgbClr val="D7117C"/>
                </a:solidFill>
                <a:latin typeface="Arial Black"/>
                <a:ea typeface="+mj-ea"/>
                <a:cs typeface="Arial Black"/>
              </a:defRPr>
            </a:lvl1pPr>
          </a:lstStyle>
          <a:p>
            <a:pPr marL="12700" marR="0" lvl="0" indent="0" defTabSz="914400" eaLnBrk="1" fontAlgn="auto" latinLnBrk="0" hangingPunct="1">
              <a:lnSpc>
                <a:spcPct val="100000"/>
              </a:lnSpc>
              <a:spcBef>
                <a:spcPts val="105"/>
              </a:spcBef>
              <a:spcAft>
                <a:spcPts val="0"/>
              </a:spcAft>
              <a:buClrTx/>
              <a:buSzTx/>
              <a:buFontTx/>
              <a:buNone/>
              <a:tabLst/>
              <a:defRPr/>
            </a:pPr>
            <a:r>
              <a:rPr kumimoji="0" lang="es-ES" sz="1800" b="0" i="0" u="none" strike="noStrike" kern="0" cap="none" spc="-170" normalizeH="0" baseline="0" noProof="0" dirty="0" smtClean="0">
                <a:ln>
                  <a:noFill/>
                </a:ln>
                <a:solidFill>
                  <a:prstClr val="white"/>
                </a:solidFill>
                <a:effectLst/>
                <a:uLnTx/>
                <a:uFillTx/>
                <a:latin typeface="Arial Black"/>
                <a:ea typeface="+mj-ea"/>
              </a:rPr>
              <a:t>Resultados</a:t>
            </a:r>
            <a:endParaRPr kumimoji="0" lang="es-ES" sz="1800" b="0" i="0" u="none" strike="noStrike" kern="0" cap="none" spc="-50" normalizeH="0" baseline="0" noProof="0" dirty="0">
              <a:ln>
                <a:noFill/>
              </a:ln>
              <a:solidFill>
                <a:prstClr val="white"/>
              </a:solidFill>
              <a:effectLst/>
              <a:uLnTx/>
              <a:uFillTx/>
              <a:latin typeface="Arial Black"/>
              <a:ea typeface="+mj-ea"/>
            </a:endParaRPr>
          </a:p>
        </p:txBody>
      </p:sp>
      <p:sp>
        <p:nvSpPr>
          <p:cNvPr id="11" name="Cuadro de texto 2"/>
          <p:cNvSpPr txBox="1">
            <a:spLocks noChangeArrowheads="1"/>
          </p:cNvSpPr>
          <p:nvPr/>
        </p:nvSpPr>
        <p:spPr bwMode="auto">
          <a:xfrm>
            <a:off x="251520" y="4897120"/>
            <a:ext cx="6336704" cy="101613"/>
          </a:xfrm>
          <a:prstGeom prst="rect">
            <a:avLst/>
          </a:prstGeom>
          <a:noFill/>
          <a:ln w="9525">
            <a:noFill/>
            <a:miter lim="800000"/>
            <a:headEnd/>
            <a:tailEnd/>
          </a:ln>
        </p:spPr>
        <p:txBody>
          <a:bodyPr rot="0" vert="horz" wrap="square" lIns="91440" tIns="45720" rIns="91440" bIns="45720" anchor="t" anchorCtr="0">
            <a:noAutofit/>
          </a:bodyPr>
          <a:lstStyle/>
          <a:p>
            <a:pPr>
              <a:spcAft>
                <a:spcPts val="0"/>
              </a:spcAft>
            </a:pPr>
            <a:r>
              <a:rPr lang="es-ES" sz="1000" b="1" kern="100" dirty="0">
                <a:effectLst/>
                <a:latin typeface="Times New Roman" panose="02020603050405020304" pitchFamily="18" charset="0"/>
                <a:ea typeface="Calibri" panose="020F0502020204030204" pitchFamily="34" charset="0"/>
                <a:cs typeface="Times New Roman" panose="02020603050405020304" pitchFamily="18" charset="0"/>
              </a:rPr>
              <a:t>Tabla 3</a:t>
            </a:r>
            <a:r>
              <a:rPr lang="es-ES" sz="1000" kern="100" dirty="0">
                <a:effectLst/>
                <a:latin typeface="Times New Roman" panose="02020603050405020304" pitchFamily="18" charset="0"/>
                <a:ea typeface="Calibri" panose="020F0502020204030204" pitchFamily="34" charset="0"/>
                <a:cs typeface="Times New Roman" panose="02020603050405020304" pitchFamily="18" charset="0"/>
              </a:rPr>
              <a:t>.  Estudio comparativo entre grupo control y </a:t>
            </a:r>
            <a:r>
              <a:rPr lang="es-ES" sz="1000" kern="100" dirty="0" err="1">
                <a:effectLst/>
                <a:latin typeface="Times New Roman" panose="02020603050405020304" pitchFamily="18" charset="0"/>
                <a:ea typeface="Calibri" panose="020F0502020204030204" pitchFamily="34" charset="0"/>
                <a:cs typeface="Times New Roman" panose="02020603050405020304" pitchFamily="18" charset="0"/>
              </a:rPr>
              <a:t>éxitus</a:t>
            </a:r>
            <a:r>
              <a:rPr lang="es-ES" sz="1000" kern="100" dirty="0" smtClean="0">
                <a:effectLst/>
                <a:latin typeface="Times New Roman" panose="02020603050405020304" pitchFamily="18" charset="0"/>
                <a:ea typeface="Calibri" panose="020F0502020204030204" pitchFamily="34" charset="0"/>
                <a:cs typeface="Times New Roman" panose="02020603050405020304" pitchFamily="18" charset="0"/>
              </a:rPr>
              <a:t>. Datos expresados en porcentaje (%) o número de pacientes.</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Elipse 11"/>
          <p:cNvSpPr/>
          <p:nvPr/>
        </p:nvSpPr>
        <p:spPr>
          <a:xfrm>
            <a:off x="4499992" y="4371950"/>
            <a:ext cx="504057" cy="226664"/>
          </a:xfrm>
          <a:prstGeom prst="ellipse">
            <a:avLst/>
          </a:prstGeom>
          <a:noFill/>
          <a:ln w="28575" cap="flat" cmpd="sng" algn="ctr">
            <a:solidFill>
              <a:srgbClr val="5BD3F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3" name="CuadroTexto 12"/>
          <p:cNvSpPr txBox="1"/>
          <p:nvPr/>
        </p:nvSpPr>
        <p:spPr>
          <a:xfrm>
            <a:off x="6106020" y="3616829"/>
            <a:ext cx="2539236" cy="1138773"/>
          </a:xfrm>
          <a:prstGeom prst="rect">
            <a:avLst/>
          </a:prstGeom>
          <a:noFill/>
        </p:spPr>
        <p:txBody>
          <a:bodyPr wrap="square" rtlCol="0">
            <a:spAutoFit/>
          </a:bodyPr>
          <a:lstStyle/>
          <a:p>
            <a:pPr algn="just"/>
            <a:r>
              <a:rPr lang="es-ES" sz="1400" dirty="0" smtClean="0"/>
              <a:t>Presentan </a:t>
            </a:r>
            <a:r>
              <a:rPr lang="es-ES" sz="1400" dirty="0"/>
              <a:t>un HR de (3,1) siendo éstas un </a:t>
            </a:r>
            <a:r>
              <a:rPr lang="es-ES" b="1" dirty="0">
                <a:solidFill>
                  <a:srgbClr val="5CD4FF"/>
                </a:solidFill>
              </a:rPr>
              <a:t>factor predictor de mortalidad </a:t>
            </a:r>
            <a:r>
              <a:rPr lang="es-ES" sz="1400" dirty="0"/>
              <a:t>(p &lt; 0,045).</a:t>
            </a:r>
          </a:p>
          <a:p>
            <a:endParaRPr lang="es-ES" dirty="0"/>
          </a:p>
        </p:txBody>
      </p:sp>
      <p:pic>
        <p:nvPicPr>
          <p:cNvPr id="14" name="Gráfico 38" descr="Flechas de cheurón con relleno sólido">
            <a:extLst>
              <a:ext uri="{FF2B5EF4-FFF2-40B4-BE49-F238E27FC236}">
                <a16:creationId xmlns="" xmlns:a16="http://schemas.microsoft.com/office/drawing/2014/main" id="{05C94CF7-048B-41C5-8284-8B283E2F52E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a:off x="7229357" y="3042884"/>
            <a:ext cx="330814" cy="330814"/>
          </a:xfrm>
          <a:prstGeom prst="rect">
            <a:avLst/>
          </a:prstGeom>
        </p:spPr>
      </p:pic>
    </p:spTree>
    <p:extLst>
      <p:ext uri="{BB962C8B-B14F-4D97-AF65-F5344CB8AC3E}">
        <p14:creationId xmlns:p14="http://schemas.microsoft.com/office/powerpoint/2010/main" val="134183241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object 3"/>
          <p:cNvGrpSpPr/>
          <p:nvPr/>
        </p:nvGrpSpPr>
        <p:grpSpPr>
          <a:xfrm>
            <a:off x="251520" y="2283717"/>
            <a:ext cx="3384376" cy="1728193"/>
            <a:chOff x="1046988" y="1571256"/>
            <a:chExt cx="6642100" cy="3108960"/>
          </a:xfrm>
        </p:grpSpPr>
        <p:pic>
          <p:nvPicPr>
            <p:cNvPr id="18" name="object 4"/>
            <p:cNvPicPr/>
            <p:nvPr/>
          </p:nvPicPr>
          <p:blipFill>
            <a:blip r:embed="rId2" cstate="print"/>
            <a:stretch>
              <a:fillRect/>
            </a:stretch>
          </p:blipFill>
          <p:spPr>
            <a:xfrm>
              <a:off x="1046988" y="1571256"/>
              <a:ext cx="6641592" cy="3108960"/>
            </a:xfrm>
            <a:prstGeom prst="rect">
              <a:avLst/>
            </a:prstGeom>
          </p:spPr>
        </p:pic>
        <p:sp>
          <p:nvSpPr>
            <p:cNvPr id="19" name="object 5"/>
            <p:cNvSpPr/>
            <p:nvPr/>
          </p:nvSpPr>
          <p:spPr>
            <a:xfrm>
              <a:off x="1144524" y="1652016"/>
              <a:ext cx="6451600" cy="2952115"/>
            </a:xfrm>
            <a:custGeom>
              <a:avLst/>
              <a:gdLst/>
              <a:ahLst/>
              <a:cxnLst/>
              <a:rect l="l" t="t" r="r" b="b"/>
              <a:pathLst>
                <a:path w="6451600" h="2952115">
                  <a:moveTo>
                    <a:pt x="6247892" y="0"/>
                  </a:moveTo>
                  <a:lnTo>
                    <a:pt x="203200" y="0"/>
                  </a:lnTo>
                  <a:lnTo>
                    <a:pt x="156610" y="5364"/>
                  </a:lnTo>
                  <a:lnTo>
                    <a:pt x="113840" y="20645"/>
                  </a:lnTo>
                  <a:lnTo>
                    <a:pt x="76111" y="44626"/>
                  </a:lnTo>
                  <a:lnTo>
                    <a:pt x="44642" y="76090"/>
                  </a:lnTo>
                  <a:lnTo>
                    <a:pt x="20654" y="113818"/>
                  </a:lnTo>
                  <a:lnTo>
                    <a:pt x="5367" y="156594"/>
                  </a:lnTo>
                  <a:lnTo>
                    <a:pt x="0" y="203200"/>
                  </a:lnTo>
                  <a:lnTo>
                    <a:pt x="0" y="2748775"/>
                  </a:lnTo>
                  <a:lnTo>
                    <a:pt x="5367" y="2795369"/>
                  </a:lnTo>
                  <a:lnTo>
                    <a:pt x="20654" y="2838142"/>
                  </a:lnTo>
                  <a:lnTo>
                    <a:pt x="44642" y="2875873"/>
                  </a:lnTo>
                  <a:lnTo>
                    <a:pt x="76111" y="2907344"/>
                  </a:lnTo>
                  <a:lnTo>
                    <a:pt x="113840" y="2931332"/>
                  </a:lnTo>
                  <a:lnTo>
                    <a:pt x="156610" y="2946620"/>
                  </a:lnTo>
                  <a:lnTo>
                    <a:pt x="203200" y="2951988"/>
                  </a:lnTo>
                  <a:lnTo>
                    <a:pt x="6247892" y="2951988"/>
                  </a:lnTo>
                  <a:lnTo>
                    <a:pt x="6294497" y="2946620"/>
                  </a:lnTo>
                  <a:lnTo>
                    <a:pt x="6337273" y="2931332"/>
                  </a:lnTo>
                  <a:lnTo>
                    <a:pt x="6375001" y="2907344"/>
                  </a:lnTo>
                  <a:lnTo>
                    <a:pt x="6406465" y="2875873"/>
                  </a:lnTo>
                  <a:lnTo>
                    <a:pt x="6430446" y="2838142"/>
                  </a:lnTo>
                  <a:lnTo>
                    <a:pt x="6445727" y="2795369"/>
                  </a:lnTo>
                  <a:lnTo>
                    <a:pt x="6451092" y="2748775"/>
                  </a:lnTo>
                  <a:lnTo>
                    <a:pt x="6451092" y="203200"/>
                  </a:lnTo>
                  <a:lnTo>
                    <a:pt x="6445727" y="156594"/>
                  </a:lnTo>
                  <a:lnTo>
                    <a:pt x="6430446" y="113818"/>
                  </a:lnTo>
                  <a:lnTo>
                    <a:pt x="6406465" y="76090"/>
                  </a:lnTo>
                  <a:lnTo>
                    <a:pt x="6375001" y="44626"/>
                  </a:lnTo>
                  <a:lnTo>
                    <a:pt x="6337273" y="20645"/>
                  </a:lnTo>
                  <a:lnTo>
                    <a:pt x="6294497" y="5364"/>
                  </a:lnTo>
                  <a:lnTo>
                    <a:pt x="6247892"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grpSp>
        <p:nvGrpSpPr>
          <p:cNvPr id="12" name="object 3"/>
          <p:cNvGrpSpPr/>
          <p:nvPr/>
        </p:nvGrpSpPr>
        <p:grpSpPr>
          <a:xfrm>
            <a:off x="3805218" y="1232910"/>
            <a:ext cx="5044754" cy="3571088"/>
            <a:chOff x="1046988" y="1571256"/>
            <a:chExt cx="6642100" cy="3108960"/>
          </a:xfrm>
        </p:grpSpPr>
        <p:pic>
          <p:nvPicPr>
            <p:cNvPr id="13" name="object 4"/>
            <p:cNvPicPr/>
            <p:nvPr/>
          </p:nvPicPr>
          <p:blipFill>
            <a:blip r:embed="rId2" cstate="print"/>
            <a:stretch>
              <a:fillRect/>
            </a:stretch>
          </p:blipFill>
          <p:spPr>
            <a:xfrm>
              <a:off x="1046988" y="1571256"/>
              <a:ext cx="6641592" cy="3108960"/>
            </a:xfrm>
            <a:prstGeom prst="rect">
              <a:avLst/>
            </a:prstGeom>
          </p:spPr>
        </p:pic>
        <p:sp>
          <p:nvSpPr>
            <p:cNvPr id="14" name="object 5"/>
            <p:cNvSpPr/>
            <p:nvPr/>
          </p:nvSpPr>
          <p:spPr>
            <a:xfrm>
              <a:off x="1144524" y="1652016"/>
              <a:ext cx="6451600" cy="2952115"/>
            </a:xfrm>
            <a:custGeom>
              <a:avLst/>
              <a:gdLst/>
              <a:ahLst/>
              <a:cxnLst/>
              <a:rect l="l" t="t" r="r" b="b"/>
              <a:pathLst>
                <a:path w="6451600" h="2952115">
                  <a:moveTo>
                    <a:pt x="6247892" y="0"/>
                  </a:moveTo>
                  <a:lnTo>
                    <a:pt x="203200" y="0"/>
                  </a:lnTo>
                  <a:lnTo>
                    <a:pt x="156610" y="5364"/>
                  </a:lnTo>
                  <a:lnTo>
                    <a:pt x="113840" y="20645"/>
                  </a:lnTo>
                  <a:lnTo>
                    <a:pt x="76111" y="44626"/>
                  </a:lnTo>
                  <a:lnTo>
                    <a:pt x="44642" y="76090"/>
                  </a:lnTo>
                  <a:lnTo>
                    <a:pt x="20654" y="113818"/>
                  </a:lnTo>
                  <a:lnTo>
                    <a:pt x="5367" y="156594"/>
                  </a:lnTo>
                  <a:lnTo>
                    <a:pt x="0" y="203200"/>
                  </a:lnTo>
                  <a:lnTo>
                    <a:pt x="0" y="2748775"/>
                  </a:lnTo>
                  <a:lnTo>
                    <a:pt x="5367" y="2795369"/>
                  </a:lnTo>
                  <a:lnTo>
                    <a:pt x="20654" y="2838142"/>
                  </a:lnTo>
                  <a:lnTo>
                    <a:pt x="44642" y="2875873"/>
                  </a:lnTo>
                  <a:lnTo>
                    <a:pt x="76111" y="2907344"/>
                  </a:lnTo>
                  <a:lnTo>
                    <a:pt x="113840" y="2931332"/>
                  </a:lnTo>
                  <a:lnTo>
                    <a:pt x="156610" y="2946620"/>
                  </a:lnTo>
                  <a:lnTo>
                    <a:pt x="203200" y="2951988"/>
                  </a:lnTo>
                  <a:lnTo>
                    <a:pt x="6247892" y="2951988"/>
                  </a:lnTo>
                  <a:lnTo>
                    <a:pt x="6294497" y="2946620"/>
                  </a:lnTo>
                  <a:lnTo>
                    <a:pt x="6337273" y="2931332"/>
                  </a:lnTo>
                  <a:lnTo>
                    <a:pt x="6375001" y="2907344"/>
                  </a:lnTo>
                  <a:lnTo>
                    <a:pt x="6406465" y="2875873"/>
                  </a:lnTo>
                  <a:lnTo>
                    <a:pt x="6430446" y="2838142"/>
                  </a:lnTo>
                  <a:lnTo>
                    <a:pt x="6445727" y="2795369"/>
                  </a:lnTo>
                  <a:lnTo>
                    <a:pt x="6451092" y="2748775"/>
                  </a:lnTo>
                  <a:lnTo>
                    <a:pt x="6451092" y="203200"/>
                  </a:lnTo>
                  <a:lnTo>
                    <a:pt x="6445727" y="156594"/>
                  </a:lnTo>
                  <a:lnTo>
                    <a:pt x="6430446" y="113818"/>
                  </a:lnTo>
                  <a:lnTo>
                    <a:pt x="6406465" y="76090"/>
                  </a:lnTo>
                  <a:lnTo>
                    <a:pt x="6375001" y="44626"/>
                  </a:lnTo>
                  <a:lnTo>
                    <a:pt x="6337273" y="20645"/>
                  </a:lnTo>
                  <a:lnTo>
                    <a:pt x="6294497" y="5364"/>
                  </a:lnTo>
                  <a:lnTo>
                    <a:pt x="6247892"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5" name="Rectángulo 4"/>
          <p:cNvSpPr/>
          <p:nvPr/>
        </p:nvSpPr>
        <p:spPr>
          <a:xfrm>
            <a:off x="5364088" y="558412"/>
            <a:ext cx="3779912" cy="324056"/>
          </a:xfrm>
          <a:prstGeom prst="rect">
            <a:avLst/>
          </a:prstGeom>
          <a:solidFill>
            <a:srgbClr val="E2E2E2"/>
          </a:solidFill>
          <a:ln w="12700" cap="flat" cmpd="sng" algn="ctr">
            <a:noFill/>
            <a:prstDash val="solid"/>
            <a:miter lim="800000"/>
          </a:ln>
          <a:effectLst/>
        </p:spPr>
        <p:txBody>
          <a:bodyPr rtlCol="0" anchor="ctr"/>
          <a:lstStyle/>
          <a:p>
            <a:pPr algn="ctr" defTabSz="685343">
              <a:defRPr/>
            </a:pPr>
            <a:endParaRPr lang="es-ES" sz="1349" kern="0">
              <a:solidFill>
                <a:prstClr val="white"/>
              </a:solidFill>
              <a:latin typeface="Arial"/>
              <a:ea typeface="Arial Unicode MS"/>
            </a:endParaRPr>
          </a:p>
        </p:txBody>
      </p:sp>
      <p:sp>
        <p:nvSpPr>
          <p:cNvPr id="6" name="Rectangle 18"/>
          <p:cNvSpPr/>
          <p:nvPr/>
        </p:nvSpPr>
        <p:spPr>
          <a:xfrm>
            <a:off x="6216540" y="267494"/>
            <a:ext cx="2932513" cy="115356"/>
          </a:xfrm>
          <a:prstGeom prst="rect">
            <a:avLst/>
          </a:prstGeom>
          <a:solidFill>
            <a:srgbClr val="15C2FF">
              <a:alpha val="69804"/>
            </a:srgbClr>
          </a:solidFill>
          <a:ln w="12700" cap="flat" cmpd="sng" algn="ctr">
            <a:noFill/>
            <a:prstDash val="solid"/>
            <a:miter lim="800000"/>
          </a:ln>
          <a:effectLst/>
        </p:spPr>
        <p:txBody>
          <a:bodyPr rtlCol="0" anchor="ctr"/>
          <a:lstStyle/>
          <a:p>
            <a:pPr marL="0" marR="0" lvl="0" indent="0" algn="ctr" defTabSz="685617" eaLnBrk="1" fontAlgn="auto" latinLnBrk="0" hangingPunct="1">
              <a:lnSpc>
                <a:spcPct val="100000"/>
              </a:lnSpc>
              <a:spcBef>
                <a:spcPts val="0"/>
              </a:spcBef>
              <a:spcAft>
                <a:spcPts val="0"/>
              </a:spcAft>
              <a:buClrTx/>
              <a:buSzTx/>
              <a:buFontTx/>
              <a:buNone/>
              <a:tabLst/>
              <a:defRPr/>
            </a:pPr>
            <a:endParaRPr kumimoji="0" lang="ko-KR" altLang="en-US" sz="1012" b="0" i="0" u="none" strike="noStrike" kern="0" cap="none" spc="0" normalizeH="0" baseline="0" noProof="0">
              <a:ln>
                <a:noFill/>
              </a:ln>
              <a:solidFill>
                <a:prstClr val="black"/>
              </a:solidFill>
              <a:effectLst/>
              <a:uLnTx/>
              <a:uFillTx/>
            </a:endParaRPr>
          </a:p>
        </p:txBody>
      </p:sp>
      <p:sp>
        <p:nvSpPr>
          <p:cNvPr id="7" name="object 8"/>
          <p:cNvSpPr txBox="1">
            <a:spLocks/>
          </p:cNvSpPr>
          <p:nvPr/>
        </p:nvSpPr>
        <p:spPr>
          <a:xfrm>
            <a:off x="7683774" y="558411"/>
            <a:ext cx="1944216" cy="290464"/>
          </a:xfrm>
          <a:prstGeom prst="rect">
            <a:avLst/>
          </a:prstGeom>
        </p:spPr>
        <p:txBody>
          <a:bodyPr vert="horz" wrap="square" lIns="0" tIns="13335" rIns="0" bIns="0" rtlCol="0">
            <a:spAutoFit/>
          </a:bodyPr>
          <a:lstStyle>
            <a:lvl1pPr>
              <a:defRPr sz="2000" b="0" i="0">
                <a:solidFill>
                  <a:srgbClr val="D7117C"/>
                </a:solidFill>
                <a:latin typeface="Arial Black"/>
                <a:ea typeface="+mj-ea"/>
                <a:cs typeface="Arial Black"/>
              </a:defRPr>
            </a:lvl1pPr>
          </a:lstStyle>
          <a:p>
            <a:pPr marL="12700" marR="0" lvl="0" indent="0" defTabSz="914400" eaLnBrk="1" fontAlgn="auto" latinLnBrk="0" hangingPunct="1">
              <a:lnSpc>
                <a:spcPct val="100000"/>
              </a:lnSpc>
              <a:spcBef>
                <a:spcPts val="105"/>
              </a:spcBef>
              <a:spcAft>
                <a:spcPts val="0"/>
              </a:spcAft>
              <a:buClrTx/>
              <a:buSzTx/>
              <a:buFontTx/>
              <a:buNone/>
              <a:tabLst/>
              <a:defRPr/>
            </a:pPr>
            <a:r>
              <a:rPr kumimoji="0" lang="es-ES" sz="1800" b="0" i="0" u="none" strike="noStrike" kern="0" cap="none" spc="-170" normalizeH="0" baseline="0" noProof="0" dirty="0" smtClean="0">
                <a:ln>
                  <a:noFill/>
                </a:ln>
                <a:solidFill>
                  <a:prstClr val="white"/>
                </a:solidFill>
                <a:effectLst/>
                <a:uLnTx/>
                <a:uFillTx/>
                <a:latin typeface="Arial Black"/>
                <a:ea typeface="+mj-ea"/>
              </a:rPr>
              <a:t>Resultados</a:t>
            </a:r>
            <a:endParaRPr kumimoji="0" lang="es-ES" sz="1800" b="0" i="0" u="none" strike="noStrike" kern="0" cap="none" spc="-50" normalizeH="0" baseline="0" noProof="0" dirty="0">
              <a:ln>
                <a:noFill/>
              </a:ln>
              <a:solidFill>
                <a:prstClr val="white"/>
              </a:solidFill>
              <a:effectLst/>
              <a:uLnTx/>
              <a:uFillTx/>
              <a:latin typeface="Arial Black"/>
              <a:ea typeface="+mj-ea"/>
            </a:endParaRPr>
          </a:p>
        </p:txBody>
      </p:sp>
      <p:pic>
        <p:nvPicPr>
          <p:cNvPr id="8" name="Imagen 7"/>
          <p:cNvPicPr/>
          <p:nvPr/>
        </p:nvPicPr>
        <p:blipFill rotWithShape="1">
          <a:blip r:embed="rId3">
            <a:extLst>
              <a:ext uri="{28A0092B-C50C-407E-A947-70E740481C1C}">
                <a14:useLocalDpi xmlns:a14="http://schemas.microsoft.com/office/drawing/2010/main" val="0"/>
              </a:ext>
            </a:extLst>
          </a:blip>
          <a:srcRect t="943" r="3208"/>
          <a:stretch/>
        </p:blipFill>
        <p:spPr bwMode="auto">
          <a:xfrm>
            <a:off x="4018842" y="1459035"/>
            <a:ext cx="4714752" cy="2983735"/>
          </a:xfrm>
          <a:prstGeom prst="rect">
            <a:avLst/>
          </a:prstGeom>
          <a:noFill/>
          <a:ln>
            <a:noFill/>
          </a:ln>
          <a:extLst>
            <a:ext uri="{53640926-AAD7-44D8-BBD7-CCE9431645EC}">
              <a14:shadowObscured xmlns:a14="http://schemas.microsoft.com/office/drawing/2010/main"/>
            </a:ext>
          </a:extLst>
        </p:spPr>
      </p:pic>
      <p:sp>
        <p:nvSpPr>
          <p:cNvPr id="9" name="Rectángulo 8"/>
          <p:cNvSpPr/>
          <p:nvPr/>
        </p:nvSpPr>
        <p:spPr>
          <a:xfrm>
            <a:off x="4140594" y="4348264"/>
            <a:ext cx="3534942" cy="246221"/>
          </a:xfrm>
          <a:prstGeom prst="rect">
            <a:avLst/>
          </a:prstGeom>
        </p:spPr>
        <p:txBody>
          <a:bodyPr wrap="none">
            <a:spAutoFit/>
          </a:bodyPr>
          <a:lstStyle/>
          <a:p>
            <a:pPr>
              <a:spcAft>
                <a:spcPts val="0"/>
              </a:spcAft>
            </a:pPr>
            <a:r>
              <a:rPr lang="es-ES" sz="1000" b="1" kern="100" dirty="0">
                <a:latin typeface="Times New Roman" panose="02020603050405020304" pitchFamily="18" charset="0"/>
                <a:ea typeface="Calibri" panose="020F0502020204030204" pitchFamily="34" charset="0"/>
                <a:cs typeface="Times New Roman" panose="02020603050405020304" pitchFamily="18" charset="0"/>
              </a:rPr>
              <a:t>Gráfico 1</a:t>
            </a:r>
            <a:r>
              <a:rPr lang="es-ES" sz="1000" kern="100" dirty="0">
                <a:latin typeface="Times New Roman" panose="02020603050405020304" pitchFamily="18" charset="0"/>
                <a:ea typeface="Calibri" panose="020F0502020204030204" pitchFamily="34" charset="0"/>
                <a:cs typeface="Times New Roman" panose="02020603050405020304" pitchFamily="18" charset="0"/>
              </a:rPr>
              <a:t>.  Curva de Kaplan </a:t>
            </a:r>
            <a:r>
              <a:rPr lang="es-ES" sz="1000" kern="100" dirty="0" err="1">
                <a:latin typeface="Times New Roman" panose="02020603050405020304" pitchFamily="18" charset="0"/>
                <a:ea typeface="Calibri" panose="020F0502020204030204" pitchFamily="34" charset="0"/>
                <a:cs typeface="Times New Roman" panose="02020603050405020304" pitchFamily="18" charset="0"/>
              </a:rPr>
              <a:t>Meier</a:t>
            </a:r>
            <a:r>
              <a:rPr lang="es-ES" sz="1000" kern="100" dirty="0">
                <a:latin typeface="Times New Roman" panose="02020603050405020304" pitchFamily="18" charset="0"/>
                <a:ea typeface="Calibri" panose="020F0502020204030204" pitchFamily="34" charset="0"/>
                <a:cs typeface="Times New Roman" panose="02020603050405020304" pitchFamily="18" charset="0"/>
              </a:rPr>
              <a:t> de supervivencia del estudio.</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ángulo 9"/>
          <p:cNvSpPr/>
          <p:nvPr/>
        </p:nvSpPr>
        <p:spPr>
          <a:xfrm>
            <a:off x="532745" y="2501482"/>
            <a:ext cx="2821666" cy="1292662"/>
          </a:xfrm>
          <a:prstGeom prst="rect">
            <a:avLst/>
          </a:prstGeom>
        </p:spPr>
        <p:txBody>
          <a:bodyPr wrap="square">
            <a:spAutoFit/>
          </a:bodyPr>
          <a:lstStyle/>
          <a:p>
            <a:pPr algn="just">
              <a:spcAft>
                <a:spcPts val="0"/>
              </a:spcAft>
            </a:pPr>
            <a:r>
              <a:rPr lang="es-ES" sz="1400" kern="100" dirty="0">
                <a:ea typeface="Times New Roman" panose="02020603050405020304" pitchFamily="18" charset="0"/>
                <a:cs typeface="Times New Roman" panose="02020603050405020304" pitchFamily="18" charset="0"/>
              </a:rPr>
              <a:t>Al finalizar el estudio,</a:t>
            </a:r>
            <a:r>
              <a:rPr lang="es-ES" sz="1200" kern="100" dirty="0">
                <a:latin typeface="Times New Roman" panose="02020603050405020304" pitchFamily="18" charset="0"/>
                <a:ea typeface="Times New Roman" panose="02020603050405020304" pitchFamily="18" charset="0"/>
                <a:cs typeface="Times New Roman" panose="02020603050405020304" pitchFamily="18" charset="0"/>
              </a:rPr>
              <a:t> </a:t>
            </a:r>
            <a:r>
              <a:rPr lang="es-ES" b="1" kern="100" dirty="0">
                <a:solidFill>
                  <a:srgbClr val="5CD4FF"/>
                </a:solidFill>
                <a:latin typeface="Times New Roman" panose="02020603050405020304" pitchFamily="18" charset="0"/>
                <a:ea typeface="Times New Roman" panose="02020603050405020304" pitchFamily="18" charset="0"/>
                <a:cs typeface="Times New Roman" panose="02020603050405020304" pitchFamily="18" charset="0"/>
              </a:rPr>
              <a:t>16,3% </a:t>
            </a:r>
            <a:r>
              <a:rPr lang="es-ES" sz="1400" kern="100" dirty="0">
                <a:latin typeface="Times New Roman" panose="02020603050405020304" pitchFamily="18" charset="0"/>
                <a:ea typeface="Times New Roman" panose="02020603050405020304" pitchFamily="18" charset="0"/>
                <a:cs typeface="Times New Roman" panose="02020603050405020304" pitchFamily="18" charset="0"/>
              </a:rPr>
              <a:t>de los pacientes (n=8) fallecieron, presentando una supervivencia media de</a:t>
            </a:r>
            <a:r>
              <a:rPr lang="es-ES" sz="1200" kern="100" dirty="0">
                <a:latin typeface="Times New Roman" panose="02020603050405020304" pitchFamily="18" charset="0"/>
                <a:ea typeface="Times New Roman" panose="02020603050405020304" pitchFamily="18" charset="0"/>
                <a:cs typeface="Times New Roman" panose="02020603050405020304" pitchFamily="18" charset="0"/>
              </a:rPr>
              <a:t> </a:t>
            </a:r>
            <a:r>
              <a:rPr lang="es-ES" b="1" kern="100" dirty="0">
                <a:solidFill>
                  <a:srgbClr val="5CD4FF"/>
                </a:solidFill>
                <a:latin typeface="Times New Roman" panose="02020603050405020304" pitchFamily="18" charset="0"/>
                <a:ea typeface="Times New Roman" panose="02020603050405020304" pitchFamily="18" charset="0"/>
                <a:cs typeface="Times New Roman" panose="02020603050405020304" pitchFamily="18" charset="0"/>
              </a:rPr>
              <a:t>79.619 meses </a:t>
            </a:r>
            <a:r>
              <a:rPr lang="es-ES" sz="1400" kern="100" dirty="0">
                <a:latin typeface="Times New Roman" panose="02020603050405020304" pitchFamily="18" charset="0"/>
                <a:ea typeface="Times New Roman" panose="02020603050405020304" pitchFamily="18" charset="0"/>
                <a:cs typeface="Times New Roman" panose="02020603050405020304" pitchFamily="18" charset="0"/>
              </a:rPr>
              <a:t>(67,442-91,916) desde su diagnóstico. </a:t>
            </a:r>
            <a:endParaRPr lang="es-E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Rectángulo 14"/>
          <p:cNvSpPr/>
          <p:nvPr/>
        </p:nvSpPr>
        <p:spPr>
          <a:xfrm>
            <a:off x="5580112" y="4220899"/>
            <a:ext cx="936104" cy="1588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CuadroTexto 15"/>
          <p:cNvSpPr txBox="1"/>
          <p:nvPr/>
        </p:nvSpPr>
        <p:spPr>
          <a:xfrm>
            <a:off x="5497178" y="4149425"/>
            <a:ext cx="1101972" cy="230832"/>
          </a:xfrm>
          <a:prstGeom prst="rect">
            <a:avLst/>
          </a:prstGeom>
          <a:noFill/>
        </p:spPr>
        <p:txBody>
          <a:bodyPr wrap="square" rtlCol="0">
            <a:spAutoFit/>
          </a:bodyPr>
          <a:lstStyle/>
          <a:p>
            <a:r>
              <a:rPr lang="es-ES" sz="900" b="1" dirty="0" smtClean="0"/>
              <a:t>Tiempo (meses)</a:t>
            </a:r>
            <a:endParaRPr lang="es-ES" sz="900" b="1" dirty="0"/>
          </a:p>
        </p:txBody>
      </p:sp>
      <p:sp>
        <p:nvSpPr>
          <p:cNvPr id="20" name="Google Shape;832;p30"/>
          <p:cNvSpPr/>
          <p:nvPr/>
        </p:nvSpPr>
        <p:spPr>
          <a:xfrm>
            <a:off x="714640" y="2145343"/>
            <a:ext cx="2457876" cy="270531"/>
          </a:xfrm>
          <a:prstGeom prst="octagon">
            <a:avLst>
              <a:gd name="adj" fmla="val 29289"/>
            </a:avLst>
          </a:prstGeom>
          <a:solidFill>
            <a:srgbClr val="00B0F0">
              <a:alpha val="58660"/>
            </a:srgbClr>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latin typeface="Arial"/>
              <a:cs typeface="Arial"/>
              <a:sym typeface="Arial"/>
            </a:endParaRPr>
          </a:p>
        </p:txBody>
      </p:sp>
      <p:sp>
        <p:nvSpPr>
          <p:cNvPr id="21" name="CuadroTexto 20"/>
          <p:cNvSpPr txBox="1"/>
          <p:nvPr/>
        </p:nvSpPr>
        <p:spPr>
          <a:xfrm>
            <a:off x="1166219" y="2126719"/>
            <a:ext cx="1775577" cy="307777"/>
          </a:xfrm>
          <a:prstGeom prst="rect">
            <a:avLst/>
          </a:prstGeom>
          <a:noFill/>
        </p:spPr>
        <p:txBody>
          <a:bodyPr wrap="square" rtlCol="0">
            <a:spAutoFit/>
          </a:bodyPr>
          <a:lstStyle/>
          <a:p>
            <a:r>
              <a:rPr lang="es-ES" sz="1400" b="1" dirty="0" smtClean="0">
                <a:solidFill>
                  <a:prstClr val="white"/>
                </a:solidFill>
                <a:latin typeface="Arial Black" panose="020B0A04020102020204" pitchFamily="34" charset="0"/>
                <a:cs typeface="Times New Roman" panose="02020603050405020304" pitchFamily="18" charset="0"/>
              </a:rPr>
              <a:t>Supervivencia</a:t>
            </a:r>
            <a:endParaRPr lang="es-ES" sz="1400" b="1" i="1" dirty="0">
              <a:solidFill>
                <a:prstClr val="white"/>
              </a:solidFill>
              <a:latin typeface="Arial Black" panose="020B0A04020102020204" pitchFamily="34" charset="0"/>
              <a:cs typeface="Times New Roman" panose="02020603050405020304" pitchFamily="18" charset="0"/>
            </a:endParaRPr>
          </a:p>
        </p:txBody>
      </p:sp>
    </p:spTree>
    <p:extLst>
      <p:ext uri="{BB962C8B-B14F-4D97-AF65-F5344CB8AC3E}">
        <p14:creationId xmlns:p14="http://schemas.microsoft.com/office/powerpoint/2010/main" val="2469743472"/>
      </p:ext>
    </p:extLst>
  </p:cSld>
  <p:clrMapOvr>
    <a:masterClrMapping/>
  </p:clrMapOvr>
  <p:transition spd="med">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Google Shape;832;p30"/>
          <p:cNvSpPr/>
          <p:nvPr/>
        </p:nvSpPr>
        <p:spPr>
          <a:xfrm>
            <a:off x="542930" y="3295196"/>
            <a:ext cx="8025847" cy="1300204"/>
          </a:xfrm>
          <a:prstGeom prst="octagon">
            <a:avLst>
              <a:gd name="adj" fmla="val 29289"/>
            </a:avLst>
          </a:prstGeom>
          <a:solidFill>
            <a:srgbClr val="00B0F0">
              <a:alpha val="58660"/>
            </a:srgbClr>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latin typeface="Arial"/>
              <a:cs typeface="Arial"/>
              <a:sym typeface="Arial"/>
            </a:endParaRPr>
          </a:p>
        </p:txBody>
      </p:sp>
      <p:sp>
        <p:nvSpPr>
          <p:cNvPr id="16" name="Google Shape;832;p30"/>
          <p:cNvSpPr/>
          <p:nvPr/>
        </p:nvSpPr>
        <p:spPr>
          <a:xfrm>
            <a:off x="508966" y="2402215"/>
            <a:ext cx="8059811" cy="678878"/>
          </a:xfrm>
          <a:prstGeom prst="octagon">
            <a:avLst>
              <a:gd name="adj" fmla="val 29289"/>
            </a:avLst>
          </a:prstGeom>
          <a:solidFill>
            <a:srgbClr val="00B0F0">
              <a:alpha val="58660"/>
            </a:srgbClr>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latin typeface="Arial"/>
              <a:cs typeface="Arial"/>
              <a:sym typeface="Arial"/>
            </a:endParaRPr>
          </a:p>
        </p:txBody>
      </p:sp>
      <p:sp>
        <p:nvSpPr>
          <p:cNvPr id="12" name="Google Shape;832;p30"/>
          <p:cNvSpPr/>
          <p:nvPr/>
        </p:nvSpPr>
        <p:spPr>
          <a:xfrm>
            <a:off x="542930" y="1414916"/>
            <a:ext cx="8059811" cy="777139"/>
          </a:xfrm>
          <a:prstGeom prst="octagon">
            <a:avLst>
              <a:gd name="adj" fmla="val 29289"/>
            </a:avLst>
          </a:prstGeom>
          <a:solidFill>
            <a:srgbClr val="00B0F0">
              <a:alpha val="58660"/>
            </a:srgbClr>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latin typeface="Arial"/>
              <a:cs typeface="Arial"/>
              <a:sym typeface="Arial"/>
            </a:endParaRPr>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sp>
        <p:nvSpPr>
          <p:cNvPr id="5" name="Cuadro de texto 2"/>
          <p:cNvSpPr txBox="1">
            <a:spLocks noChangeArrowheads="1"/>
          </p:cNvSpPr>
          <p:nvPr/>
        </p:nvSpPr>
        <p:spPr bwMode="auto">
          <a:xfrm>
            <a:off x="456565" y="6400800"/>
            <a:ext cx="6019800" cy="246380"/>
          </a:xfrm>
          <a:prstGeom prst="rect">
            <a:avLst/>
          </a:prstGeom>
          <a:solidFill>
            <a:sysClr val="window" lastClr="FFFFFF"/>
          </a:solidFill>
          <a:ln w="9525">
            <a:noFill/>
            <a:miter lim="800000"/>
            <a:headEnd/>
            <a:tailEnd/>
          </a:ln>
        </p:spPr>
        <p:txBody>
          <a:bodyPr rot="0" vert="horz" wrap="square" lIns="91440" tIns="45720" rIns="91440" bIns="45720" anchor="t" anchorCtr="0">
            <a:noAutofit/>
          </a:bodyPr>
          <a:lstStyle/>
          <a:p>
            <a:pPr>
              <a:spcAft>
                <a:spcPts val="0"/>
              </a:spcAft>
            </a:pPr>
            <a:r>
              <a:rPr lang="es-ES" sz="1200" b="1" kern="100">
                <a:effectLst/>
                <a:latin typeface="Times New Roman" panose="02020603050405020304" pitchFamily="18" charset="0"/>
                <a:ea typeface="Calibri" panose="020F0502020204030204" pitchFamily="34" charset="0"/>
                <a:cs typeface="Times New Roman" panose="02020603050405020304" pitchFamily="18" charset="0"/>
              </a:rPr>
              <a:t>Tabla 1</a:t>
            </a:r>
            <a:r>
              <a:rPr lang="es-ES" sz="1200" kern="100">
                <a:effectLst/>
                <a:latin typeface="Times New Roman" panose="02020603050405020304" pitchFamily="18" charset="0"/>
                <a:ea typeface="Calibri" panose="020F0502020204030204" pitchFamily="34" charset="0"/>
                <a:cs typeface="Times New Roman" panose="02020603050405020304" pitchFamily="18" charset="0"/>
              </a:rPr>
              <a:t>. Características de la muestra. Datos expresados en mediana o número de pacientes (%)</a:t>
            </a:r>
            <a:endParaRPr lang="es-ES" sz="12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p:cNvSpPr txBox="1"/>
          <p:nvPr/>
        </p:nvSpPr>
        <p:spPr>
          <a:xfrm>
            <a:off x="987474" y="1489796"/>
            <a:ext cx="7272808" cy="615553"/>
          </a:xfrm>
          <a:prstGeom prst="rect">
            <a:avLst/>
          </a:prstGeom>
          <a:noFill/>
        </p:spPr>
        <p:txBody>
          <a:bodyPr wrap="square" rtlCol="0">
            <a:spAutoFit/>
          </a:bodyPr>
          <a:lstStyle/>
          <a:p>
            <a:pPr algn="just"/>
            <a:r>
              <a:rPr lang="es-ES" sz="1700" dirty="0">
                <a:solidFill>
                  <a:schemeClr val="bg1"/>
                </a:solidFill>
              </a:rPr>
              <a:t>Las agudizaciones de etiología infecciosa conllevan una reducción significativa del tiempo de supervivencia libre de progresión en los pacientes con </a:t>
            </a:r>
            <a:r>
              <a:rPr lang="es-ES" sz="1700" dirty="0" smtClean="0">
                <a:solidFill>
                  <a:schemeClr val="bg1"/>
                </a:solidFill>
              </a:rPr>
              <a:t>FPI</a:t>
            </a:r>
            <a:endParaRPr lang="es-ES" sz="1700" dirty="0">
              <a:solidFill>
                <a:schemeClr val="bg1"/>
              </a:solidFill>
            </a:endParaRPr>
          </a:p>
        </p:txBody>
      </p:sp>
      <p:sp>
        <p:nvSpPr>
          <p:cNvPr id="9" name="Rectangle 18"/>
          <p:cNvSpPr/>
          <p:nvPr/>
        </p:nvSpPr>
        <p:spPr>
          <a:xfrm>
            <a:off x="6216540" y="267494"/>
            <a:ext cx="2932513" cy="115356"/>
          </a:xfrm>
          <a:prstGeom prst="rect">
            <a:avLst/>
          </a:prstGeom>
          <a:solidFill>
            <a:srgbClr val="15C2FF">
              <a:alpha val="69804"/>
            </a:srgbClr>
          </a:solidFill>
          <a:ln w="12700" cap="flat" cmpd="sng" algn="ctr">
            <a:noFill/>
            <a:prstDash val="solid"/>
            <a:miter lim="800000"/>
          </a:ln>
          <a:effectLst/>
        </p:spPr>
        <p:txBody>
          <a:bodyPr rtlCol="0" anchor="ctr"/>
          <a:lstStyle/>
          <a:p>
            <a:pPr marL="0" marR="0" lvl="0" indent="0" algn="ctr" defTabSz="685617" eaLnBrk="1" fontAlgn="auto" latinLnBrk="0" hangingPunct="1">
              <a:lnSpc>
                <a:spcPct val="100000"/>
              </a:lnSpc>
              <a:spcBef>
                <a:spcPts val="0"/>
              </a:spcBef>
              <a:spcAft>
                <a:spcPts val="0"/>
              </a:spcAft>
              <a:buClrTx/>
              <a:buSzTx/>
              <a:buFontTx/>
              <a:buNone/>
              <a:tabLst/>
              <a:defRPr/>
            </a:pPr>
            <a:endParaRPr kumimoji="0" lang="ko-KR" altLang="en-US" sz="1012" b="0" i="0" u="none" strike="noStrike" kern="0" cap="none" spc="0" normalizeH="0" baseline="0" noProof="0">
              <a:ln>
                <a:noFill/>
              </a:ln>
              <a:solidFill>
                <a:prstClr val="black"/>
              </a:solidFill>
              <a:effectLst/>
              <a:uLnTx/>
              <a:uFillTx/>
            </a:endParaRPr>
          </a:p>
        </p:txBody>
      </p:sp>
      <p:sp>
        <p:nvSpPr>
          <p:cNvPr id="10" name="Rectángulo 9"/>
          <p:cNvSpPr/>
          <p:nvPr/>
        </p:nvSpPr>
        <p:spPr>
          <a:xfrm>
            <a:off x="5364088" y="558412"/>
            <a:ext cx="3779912" cy="324056"/>
          </a:xfrm>
          <a:prstGeom prst="rect">
            <a:avLst/>
          </a:prstGeom>
          <a:solidFill>
            <a:srgbClr val="E2E2E2"/>
          </a:solidFill>
          <a:ln w="12700" cap="flat" cmpd="sng" algn="ctr">
            <a:noFill/>
            <a:prstDash val="solid"/>
            <a:miter lim="800000"/>
          </a:ln>
          <a:effectLst/>
        </p:spPr>
        <p:txBody>
          <a:bodyPr rtlCol="0" anchor="ctr"/>
          <a:lstStyle/>
          <a:p>
            <a:pPr algn="ctr" defTabSz="685343">
              <a:defRPr/>
            </a:pPr>
            <a:endParaRPr lang="es-ES" sz="1349" kern="0">
              <a:solidFill>
                <a:prstClr val="white"/>
              </a:solidFill>
              <a:latin typeface="Arial"/>
              <a:ea typeface="Arial Unicode MS"/>
            </a:endParaRPr>
          </a:p>
        </p:txBody>
      </p:sp>
      <p:sp>
        <p:nvSpPr>
          <p:cNvPr id="11" name="object 8"/>
          <p:cNvSpPr txBox="1">
            <a:spLocks/>
          </p:cNvSpPr>
          <p:nvPr/>
        </p:nvSpPr>
        <p:spPr>
          <a:xfrm>
            <a:off x="7596336" y="558412"/>
            <a:ext cx="1944216" cy="290464"/>
          </a:xfrm>
          <a:prstGeom prst="rect">
            <a:avLst/>
          </a:prstGeom>
        </p:spPr>
        <p:txBody>
          <a:bodyPr vert="horz" wrap="square" lIns="0" tIns="13335" rIns="0" bIns="0" rtlCol="0">
            <a:spAutoFit/>
          </a:bodyPr>
          <a:lstStyle>
            <a:lvl1pPr>
              <a:defRPr sz="2000" b="0" i="0">
                <a:solidFill>
                  <a:srgbClr val="D7117C"/>
                </a:solidFill>
                <a:latin typeface="Arial Black"/>
                <a:ea typeface="+mj-ea"/>
                <a:cs typeface="Arial Black"/>
              </a:defRPr>
            </a:lvl1pPr>
          </a:lstStyle>
          <a:p>
            <a:pPr marL="12700" marR="0" lvl="0" indent="0" defTabSz="914400" eaLnBrk="1" fontAlgn="auto" latinLnBrk="0" hangingPunct="1">
              <a:lnSpc>
                <a:spcPct val="100000"/>
              </a:lnSpc>
              <a:spcBef>
                <a:spcPts val="105"/>
              </a:spcBef>
              <a:spcAft>
                <a:spcPts val="0"/>
              </a:spcAft>
              <a:buClrTx/>
              <a:buSzTx/>
              <a:buFontTx/>
              <a:buNone/>
              <a:tabLst/>
              <a:defRPr/>
            </a:pPr>
            <a:r>
              <a:rPr kumimoji="0" lang="es-ES" sz="1800" b="0" i="0" u="none" strike="noStrike" kern="0" cap="none" spc="-170" normalizeH="0" baseline="0" noProof="0" dirty="0" smtClean="0">
                <a:ln>
                  <a:noFill/>
                </a:ln>
                <a:solidFill>
                  <a:prstClr val="white"/>
                </a:solidFill>
                <a:effectLst/>
                <a:uLnTx/>
                <a:uFillTx/>
                <a:latin typeface="Arial Black"/>
                <a:ea typeface="+mj-ea"/>
              </a:rPr>
              <a:t>Conclusiones</a:t>
            </a:r>
            <a:endParaRPr kumimoji="0" lang="es-ES" sz="1800" b="0" i="0" u="none" strike="noStrike" kern="0" cap="none" spc="-50" normalizeH="0" baseline="0" noProof="0" dirty="0">
              <a:ln>
                <a:noFill/>
              </a:ln>
              <a:solidFill>
                <a:prstClr val="white"/>
              </a:solidFill>
              <a:effectLst/>
              <a:uLnTx/>
              <a:uFillTx/>
              <a:latin typeface="Arial Black"/>
              <a:ea typeface="+mj-ea"/>
            </a:endParaRPr>
          </a:p>
        </p:txBody>
      </p:sp>
      <p:sp>
        <p:nvSpPr>
          <p:cNvPr id="15" name="CuadroTexto 14"/>
          <p:cNvSpPr txBox="1"/>
          <p:nvPr/>
        </p:nvSpPr>
        <p:spPr>
          <a:xfrm>
            <a:off x="827584" y="2472345"/>
            <a:ext cx="7272808" cy="584775"/>
          </a:xfrm>
          <a:prstGeom prst="rect">
            <a:avLst/>
          </a:prstGeom>
          <a:noFill/>
        </p:spPr>
        <p:txBody>
          <a:bodyPr wrap="square" rtlCol="0">
            <a:spAutoFit/>
          </a:bodyPr>
          <a:lstStyle/>
          <a:p>
            <a:pPr algn="just"/>
            <a:r>
              <a:rPr lang="es-ES" sz="1600" dirty="0" smtClean="0">
                <a:solidFill>
                  <a:schemeClr val="bg1"/>
                </a:solidFill>
              </a:rPr>
              <a:t>Es necesario el </a:t>
            </a:r>
            <a:r>
              <a:rPr lang="es-ES" sz="1600" dirty="0" err="1" smtClean="0">
                <a:solidFill>
                  <a:schemeClr val="bg1"/>
                </a:solidFill>
              </a:rPr>
              <a:t>fenotipado</a:t>
            </a:r>
            <a:r>
              <a:rPr lang="es-ES" sz="1600" dirty="0" smtClean="0">
                <a:solidFill>
                  <a:schemeClr val="bg1"/>
                </a:solidFill>
              </a:rPr>
              <a:t> de la agudización en los pacientes con FPI con vistas a realizar una terapia dirigida.</a:t>
            </a:r>
            <a:endParaRPr lang="es-ES" sz="1600" dirty="0">
              <a:solidFill>
                <a:schemeClr val="bg1"/>
              </a:solidFill>
            </a:endParaRPr>
          </a:p>
        </p:txBody>
      </p:sp>
      <p:sp>
        <p:nvSpPr>
          <p:cNvPr id="3" name="Rectángulo 2"/>
          <p:cNvSpPr/>
          <p:nvPr/>
        </p:nvSpPr>
        <p:spPr>
          <a:xfrm>
            <a:off x="843458" y="3348726"/>
            <a:ext cx="7560840" cy="1415772"/>
          </a:xfrm>
          <a:prstGeom prst="rect">
            <a:avLst/>
          </a:prstGeom>
        </p:spPr>
        <p:txBody>
          <a:bodyPr wrap="square">
            <a:spAutoFit/>
          </a:bodyPr>
          <a:lstStyle/>
          <a:p>
            <a:pPr algn="just"/>
            <a:r>
              <a:rPr lang="es-ES" sz="1700" dirty="0">
                <a:solidFill>
                  <a:schemeClr val="bg1"/>
                </a:solidFill>
                <a:ea typeface="Times New Roman" panose="02020603050405020304" pitchFamily="18" charset="0"/>
              </a:rPr>
              <a:t>Estos hallazgos subrayan la necesidad de una vigilancia clínica rigurosa, una evaluación microbiológica detallada y el desarrollo de estrategias terapéuticas dirigidas a </a:t>
            </a:r>
            <a:r>
              <a:rPr lang="es-ES" sz="1700" dirty="0" smtClean="0">
                <a:solidFill>
                  <a:schemeClr val="bg1"/>
                </a:solidFill>
                <a:ea typeface="Times New Roman" panose="02020603050405020304" pitchFamily="18" charset="0"/>
              </a:rPr>
              <a:t>tratar </a:t>
            </a:r>
            <a:r>
              <a:rPr lang="es-ES" sz="1700" dirty="0">
                <a:solidFill>
                  <a:schemeClr val="bg1"/>
                </a:solidFill>
                <a:ea typeface="Times New Roman" panose="02020603050405020304" pitchFamily="18" charset="0"/>
              </a:rPr>
              <a:t>las infecciones </a:t>
            </a:r>
            <a:r>
              <a:rPr lang="es-ES" sz="1700" dirty="0" smtClean="0">
                <a:solidFill>
                  <a:schemeClr val="bg1"/>
                </a:solidFill>
                <a:ea typeface="Times New Roman" panose="02020603050405020304" pitchFamily="18" charset="0"/>
              </a:rPr>
              <a:t>con </a:t>
            </a:r>
            <a:r>
              <a:rPr lang="es-ES" sz="1700" dirty="0">
                <a:solidFill>
                  <a:schemeClr val="bg1"/>
                </a:solidFill>
                <a:ea typeface="Times New Roman" panose="02020603050405020304" pitchFamily="18" charset="0"/>
              </a:rPr>
              <a:t>un enfoque </a:t>
            </a:r>
            <a:r>
              <a:rPr lang="es-ES" sz="1700" dirty="0" smtClean="0">
                <a:solidFill>
                  <a:schemeClr val="bg1"/>
                </a:solidFill>
                <a:ea typeface="Times New Roman" panose="02020603050405020304" pitchFamily="18" charset="0"/>
              </a:rPr>
              <a:t>individualizado, dejando una puerta abierta para </a:t>
            </a:r>
            <a:r>
              <a:rPr lang="es-ES" sz="1700" dirty="0">
                <a:solidFill>
                  <a:schemeClr val="bg1"/>
                </a:solidFill>
              </a:rPr>
              <a:t>evaluar el inicio de terapias antimicrobianas con vistas a reducirlas</a:t>
            </a:r>
          </a:p>
          <a:p>
            <a:endParaRPr lang="es-ES" dirty="0"/>
          </a:p>
        </p:txBody>
      </p:sp>
    </p:spTree>
    <p:extLst>
      <p:ext uri="{BB962C8B-B14F-4D97-AF65-F5344CB8AC3E}">
        <p14:creationId xmlns:p14="http://schemas.microsoft.com/office/powerpoint/2010/main" val="3466212398"/>
      </p:ext>
    </p:extLst>
  </p:cSld>
  <p:clrMapOvr>
    <a:masterClrMapping/>
  </p:clrMapOvr>
  <p:transition spd="med">
    <p:pull/>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1164</TotalTime>
  <Words>671</Words>
  <Application>Microsoft Office PowerPoint</Application>
  <PresentationFormat>Presentación en pantalla (16:9)</PresentationFormat>
  <Paragraphs>148</Paragraphs>
  <Slides>6</Slides>
  <Notes>2</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6</vt:i4>
      </vt:variant>
    </vt:vector>
  </HeadingPairs>
  <TitlesOfParts>
    <vt:vector size="15" baseType="lpstr">
      <vt:lpstr>Arial Unicode MS</vt:lpstr>
      <vt:lpstr>맑은 고딕</vt:lpstr>
      <vt:lpstr>Arial</vt:lpstr>
      <vt:lpstr>Arial Black</vt:lpstr>
      <vt:lpstr>Calibri</vt:lpstr>
      <vt:lpstr>Inter ExtraBold</vt:lpstr>
      <vt:lpstr>Inter Light</vt:lpstr>
      <vt:lpstr>Times New Roman</vt:lpstr>
      <vt:lpstr>Tema de Office</vt:lpstr>
      <vt:lpstr>Agudizaciones de etiología infecciosa como factor predictor de mortalidad en pacientes con fibrosis pulmonar idiopática (FPI) tratados con fármacos antifibróticos</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Usuario de Windows</cp:lastModifiedBy>
  <cp:revision>38</cp:revision>
  <dcterms:created xsi:type="dcterms:W3CDTF">2024-02-05T13:08:18Z</dcterms:created>
  <dcterms:modified xsi:type="dcterms:W3CDTF">2025-03-01T20:49:25Z</dcterms:modified>
</cp:coreProperties>
</file>