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7559675" cy="1069181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roundedCorners val="0"/>
  <c:style val="2"/>
  <c:chart>
    <c:title>
      <c:tx>
        <c:rich>
          <a:bodyPr rot="0"/>
          <a:lstStyle/>
          <a:p>
            <a:pPr>
              <a:defRPr sz="1300" b="1" strike="noStrike" spc="-1">
                <a:latin typeface="Franklin Gothic Medium"/>
              </a:defRPr>
            </a:pPr>
            <a:r>
              <a:rPr lang="es-ES" sz="1300" b="1" strike="noStrike" spc="-1">
                <a:latin typeface="Franklin Gothic Medium"/>
              </a:rPr>
              <a:t>Distribución radiológica</a:t>
            </a:r>
          </a:p>
        </c:rich>
      </c:tx>
      <c:layout/>
      <c:overlay val="0"/>
      <c:spPr>
        <a:noFill/>
        <a:ln w="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09586555905662"/>
          <c:y val="0.210877675240526"/>
          <c:w val="0.36990356153919601"/>
          <c:h val="0.76065187512271704"/>
        </c:manualLayout>
      </c:layout>
      <c:pieChart>
        <c:varyColors val="1"/>
        <c:ser>
          <c:idx val="0"/>
          <c:order val="0"/>
          <c:tx>
            <c:strRef>
              <c:f>label 0</c:f>
              <c:strCache>
                <c:ptCount val="1"/>
                <c:pt idx="0">
                  <c:v>Columna 1</c:v>
                </c:pt>
              </c:strCache>
            </c:strRef>
          </c:tx>
          <c:spPr>
            <a:solidFill>
              <a:srgbClr val="8D1D75"/>
            </a:solidFill>
            <a:ln w="0">
              <a:noFill/>
            </a:ln>
          </c:spPr>
          <c:dPt>
            <c:idx val="0"/>
            <c:bubble3D val="0"/>
            <c:spPr>
              <a:solidFill>
                <a:srgbClr val="800080"/>
              </a:solidFill>
              <a:ln w="0">
                <a:noFill/>
              </a:ln>
            </c:spPr>
          </c:dPt>
          <c:dPt>
            <c:idx val="1"/>
            <c:bubble3D val="0"/>
            <c:spPr>
              <a:solidFill>
                <a:srgbClr val="E0C2CD"/>
              </a:solidFill>
              <a:ln w="0">
                <a:noFill/>
              </a:ln>
            </c:spPr>
          </c:dPt>
          <c:dLbls>
            <c:dLbl>
              <c:idx val="0"/>
              <c:spPr/>
              <c:txPr>
                <a:bodyPr wrap="none"/>
                <a:lstStyle/>
                <a:p>
                  <a:pPr>
                    <a:defRPr sz="1100" b="1" strike="noStrike" spc="-1">
                      <a:latin typeface="Franklin Gothic Medium"/>
                    </a:defRPr>
                  </a:pPr>
                  <a:endParaRPr lang="es-E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1"/>
              <c:spPr/>
              <c:txPr>
                <a:bodyPr wrap="none"/>
                <a:lstStyle/>
                <a:p>
                  <a:pPr>
                    <a:defRPr sz="1100" b="1" strike="noStrike" spc="-1">
                      <a:latin typeface="Franklin Gothic Medium"/>
                    </a:defRPr>
                  </a:pPr>
                  <a:endParaRPr lang="es-E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100" b="1" strike="noStrike" spc="-1">
                    <a:latin typeface="Franklin Gothic Medium"/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1"/>
            <c:separator> </c:separator>
            <c:showLeaderLines val="1"/>
            <c:extLst>
              <c:ext xmlns:c15="http://schemas.microsoft.com/office/drawing/2012/chart" uri="{CE6537A1-D6FC-4f65-9D91-7224C49458BB}"/>
            </c:extLst>
          </c:dLbls>
          <c:trendline>
            <c:spPr>
              <a:ln w="0">
                <a:solidFill>
                  <a:srgbClr val="8D1D75"/>
                </a:solidFill>
              </a:ln>
            </c:spPr>
            <c:trendlineType val="linear"/>
            <c:dispRSqr val="0"/>
            <c:dispEq val="0"/>
          </c:trendline>
          <c:cat>
            <c:strRef>
              <c:f>categories</c:f>
              <c:strCache>
                <c:ptCount val="2"/>
                <c:pt idx="0">
                  <c:v>NIU</c:v>
                </c:pt>
                <c:pt idx="1">
                  <c:v>NINE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2"/>
                <c:pt idx="0">
                  <c:v>68.5</c:v>
                </c:pt>
                <c:pt idx="1">
                  <c:v>31.5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0">
          <a:noFill/>
        </a:ln>
      </c:spPr>
    </c:plotArea>
    <c:legend>
      <c:legendPos val="r"/>
      <c:layout/>
      <c:overlay val="0"/>
      <c:spPr>
        <a:noFill/>
        <a:ln w="0">
          <a:noFill/>
        </a:ln>
      </c:spPr>
      <c:txPr>
        <a:bodyPr/>
        <a:lstStyle/>
        <a:p>
          <a:pPr>
            <a:defRPr sz="1000" b="0" strike="noStrike" spc="-1">
              <a:latin typeface="Arial"/>
            </a:defRPr>
          </a:pPr>
          <a:endParaRPr lang="es-ES"/>
        </a:p>
      </c:txPr>
    </c:legend>
    <c:plotVisOnly val="1"/>
    <c:dispBlanksAs val="zero"/>
    <c:showDLblsOverMax val="1"/>
  </c:chart>
  <c:spPr>
    <a:noFill/>
    <a:ln w="0">
      <a:noFill/>
    </a:ln>
  </c:sp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roundedCorners val="0"/>
  <c:style val="2"/>
  <c:chart>
    <c:title>
      <c:tx>
        <c:rich>
          <a:bodyPr rot="0"/>
          <a:lstStyle/>
          <a:p>
            <a:pPr>
              <a:defRPr sz="1300" b="1" strike="noStrike" spc="-1">
                <a:latin typeface="Franklin Gothic Medium"/>
              </a:defRPr>
            </a:pPr>
            <a:r>
              <a:rPr lang="es-ES" sz="1300" b="1" strike="noStrike" spc="-1">
                <a:latin typeface="Franklin Gothic Medium"/>
              </a:rPr>
              <a:t>Clasificación según índices</a:t>
            </a:r>
          </a:p>
        </c:rich>
      </c:tx>
      <c:layout/>
      <c:overlay val="0"/>
      <c:spPr>
        <a:noFill/>
        <a:ln w="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6.1503843990249399E-2"/>
          <c:y val="5.5561729081009002E-2"/>
          <c:w val="0.73667104194012101"/>
          <c:h val="0.865873985998444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Índice Warrick</c:v>
                </c:pt>
              </c:strCache>
            </c:strRef>
          </c:tx>
          <c:spPr>
            <a:solidFill>
              <a:srgbClr val="BF819E"/>
            </a:solidFill>
            <a:ln w="0"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000" b="0" strike="noStrike" spc="-1">
                    <a:latin typeface="Arial"/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3"/>
                <c:pt idx="0">
                  <c:v>Leves</c:v>
                </c:pt>
                <c:pt idx="1">
                  <c:v>Moderados</c:v>
                </c:pt>
                <c:pt idx="2">
                  <c:v>Severos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3"/>
                <c:pt idx="0">
                  <c:v>11.1</c:v>
                </c:pt>
                <c:pt idx="1">
                  <c:v>50</c:v>
                </c:pt>
                <c:pt idx="2">
                  <c:v>38.9</c:v>
                </c:pt>
              </c:numCache>
            </c:numRef>
          </c:val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Índice BUDA</c:v>
                </c:pt>
              </c:strCache>
            </c:strRef>
          </c:tx>
          <c:spPr>
            <a:solidFill>
              <a:srgbClr val="F7D1D5"/>
            </a:solidFill>
            <a:ln w="0"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000" b="0" strike="noStrike" spc="-1">
                    <a:latin typeface="Arial"/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3"/>
                <c:pt idx="0">
                  <c:v>Leves</c:v>
                </c:pt>
                <c:pt idx="1">
                  <c:v>Moderados</c:v>
                </c:pt>
                <c:pt idx="2">
                  <c:v>Severos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3"/>
                <c:pt idx="0">
                  <c:v>35.799999999999997</c:v>
                </c:pt>
                <c:pt idx="1">
                  <c:v>28.3</c:v>
                </c:pt>
                <c:pt idx="2">
                  <c:v>35.799999999999997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-452115456"/>
        <c:axId val="-452120896"/>
      </c:barChart>
      <c:catAx>
        <c:axId val="-4521154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0">
            <a:solidFill>
              <a:srgbClr val="B3B3B3"/>
            </a:solidFill>
          </a:ln>
        </c:spPr>
        <c:txPr>
          <a:bodyPr/>
          <a:lstStyle/>
          <a:p>
            <a:pPr>
              <a:defRPr sz="1000" b="0" strike="noStrike" spc="-1">
                <a:latin typeface="Arial"/>
              </a:defRPr>
            </a:pPr>
            <a:endParaRPr lang="es-ES"/>
          </a:p>
        </c:txPr>
        <c:crossAx val="-452120896"/>
        <c:crosses val="autoZero"/>
        <c:auto val="1"/>
        <c:lblAlgn val="ctr"/>
        <c:lblOffset val="100"/>
        <c:noMultiLvlLbl val="0"/>
      </c:catAx>
      <c:valAx>
        <c:axId val="-452120896"/>
        <c:scaling>
          <c:orientation val="minMax"/>
        </c:scaling>
        <c:delete val="0"/>
        <c:axPos val="l"/>
        <c:majorGridlines>
          <c:spPr>
            <a:ln w="0">
              <a:solidFill>
                <a:srgbClr val="B3B3B3"/>
              </a:solidFill>
            </a:ln>
          </c:spPr>
        </c:majorGridlines>
        <c:title>
          <c:tx>
            <c:rich>
              <a:bodyPr rot="-5400000"/>
              <a:lstStyle/>
              <a:p>
                <a:pPr>
                  <a:defRPr sz="900" b="0" strike="noStrike" spc="-1">
                    <a:latin typeface="Arial"/>
                  </a:defRPr>
                </a:pPr>
                <a:r>
                  <a:rPr lang="es-ES" sz="900" b="0" strike="noStrike" spc="-1">
                    <a:latin typeface="Arial"/>
                  </a:rPr>
                  <a:t>Porcentaje de pacientes</a:t>
                </a:r>
              </a:p>
            </c:rich>
          </c:tx>
          <c:layout/>
          <c:overlay val="0"/>
          <c:spPr>
            <a:noFill/>
            <a:ln w="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0">
            <a:solidFill>
              <a:srgbClr val="B3B3B3"/>
            </a:solidFill>
          </a:ln>
        </c:spPr>
        <c:txPr>
          <a:bodyPr/>
          <a:lstStyle/>
          <a:p>
            <a:pPr>
              <a:defRPr sz="1000" b="0" strike="noStrike" spc="-1">
                <a:latin typeface="Arial"/>
              </a:defRPr>
            </a:pPr>
            <a:endParaRPr lang="es-ES"/>
          </a:p>
        </c:txPr>
        <c:crossAx val="-452115456"/>
        <c:crosses val="autoZero"/>
        <c:crossBetween val="between"/>
      </c:valAx>
      <c:spPr>
        <a:noFill/>
        <a:ln w="0">
          <a:solidFill>
            <a:srgbClr val="B3B3B3"/>
          </a:solidFill>
        </a:ln>
      </c:spPr>
    </c:plotArea>
    <c:legend>
      <c:legendPos val="r"/>
      <c:layout/>
      <c:overlay val="0"/>
      <c:spPr>
        <a:noFill/>
        <a:ln w="0">
          <a:noFill/>
        </a:ln>
      </c:spPr>
      <c:txPr>
        <a:bodyPr/>
        <a:lstStyle/>
        <a:p>
          <a:pPr>
            <a:defRPr sz="1000" b="0" strike="noStrike" spc="-1">
              <a:latin typeface="Arial"/>
            </a:defRPr>
          </a:pPr>
          <a:endParaRPr lang="es-ES"/>
        </a:p>
      </c:txPr>
    </c:legend>
    <c:plotVisOnly val="1"/>
    <c:dispBlanksAs val="gap"/>
    <c:showDLblsOverMax val="1"/>
  </c:chart>
  <c:spPr>
    <a:noFill/>
    <a:ln w="0">
      <a:noFill/>
    </a:ln>
  </c:spPr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85800" y="1597680"/>
            <a:ext cx="7772040" cy="5110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4400" b="0" strike="noStrike" spc="-1">
                <a:solidFill>
                  <a:srgbClr val="000000"/>
                </a:solidFill>
                <a:latin typeface="Calibri"/>
              </a:rPr>
              <a:t>Haga clic para modificar el estilo de título del patrón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45720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7F2FA0D0-4A97-4801-AF78-B9B7F07CD146}" type="datetime">
              <a:rPr lang="es-ES" sz="1200" b="0" strike="noStrike" spc="-1">
                <a:solidFill>
                  <a:srgbClr val="8B8B8B"/>
                </a:solidFill>
                <a:latin typeface="Calibri"/>
              </a:rPr>
              <a:t>09/02/2025</a:t>
            </a:fld>
            <a:endParaRPr lang="es-ES" sz="12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124080" y="4767120"/>
            <a:ext cx="289512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endParaRPr lang="es-ES" sz="2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655308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4C57BCB9-9FF6-435E-9E60-8D034574AA91}" type="slidenum">
              <a:rPr lang="es-ES" sz="1200" b="0" strike="noStrike" spc="-1">
                <a:solidFill>
                  <a:srgbClr val="8B8B8B"/>
                </a:solidFill>
                <a:latin typeface="Calibri"/>
              </a:rPr>
              <a:t>‹Nº›</a:t>
            </a:fld>
            <a:endParaRPr lang="es-ES" sz="12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3200" b="0" strike="noStrike" spc="-1">
                <a:solidFill>
                  <a:srgbClr val="000000"/>
                </a:solidFill>
                <a:latin typeface="Calibri"/>
              </a:rPr>
              <a:t>Pulse para editar el formato de texto del esquema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400" b="0" strike="noStrike" spc="-1">
                <a:solidFill>
                  <a:srgbClr val="000000"/>
                </a:solidFill>
                <a:latin typeface="Calibri"/>
              </a:rPr>
              <a:t>Segundo nivel del esquema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Tercer nivel del esquema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Cuarto nivel del esquema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Quinto nivel del esquema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Sexto nivel del esquema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Séptimo nivel del 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540000" y="1260000"/>
            <a:ext cx="8100000" cy="2160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3600" b="1" strike="noStrike" spc="-1">
                <a:solidFill>
                  <a:srgbClr val="000000"/>
                </a:solidFill>
                <a:latin typeface="Franklin Gothic Medium"/>
              </a:rPr>
              <a:t>Ecografía en patología intersticial: Análisis de nuestros primeros casos</a:t>
            </a:r>
          </a:p>
        </p:txBody>
      </p:sp>
      <p:sp>
        <p:nvSpPr>
          <p:cNvPr id="42" name="PlaceHolder 2"/>
          <p:cNvSpPr>
            <a:spLocks noGrp="1"/>
          </p:cNvSpPr>
          <p:nvPr>
            <p:ph type="subTitle"/>
          </p:nvPr>
        </p:nvSpPr>
        <p:spPr>
          <a:xfrm>
            <a:off x="360000" y="3600000"/>
            <a:ext cx="8460000" cy="1314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r>
              <a:rPr lang="es-ES" sz="2200" b="0" strike="noStrike" spc="-1">
                <a:solidFill>
                  <a:srgbClr val="8B8B8B"/>
                </a:solidFill>
                <a:latin typeface="Calibri"/>
              </a:rPr>
              <a:t>Mario García García, Jessica Martínez Molina, Esperanza Salcedo Lobera. </a:t>
            </a:r>
          </a:p>
          <a:p>
            <a:pPr algn="ctr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r>
              <a:rPr lang="es-ES" sz="2200" b="0" strike="noStrike" spc="-1">
                <a:solidFill>
                  <a:srgbClr val="8B8B8B"/>
                </a:solidFill>
                <a:latin typeface="Calibri"/>
              </a:rPr>
              <a:t>Hospital Regional Universitario de Málaga. Málaga.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687960" y="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4000" b="1" strike="noStrike" spc="-1">
                <a:solidFill>
                  <a:srgbClr val="000000"/>
                </a:solidFill>
                <a:latin typeface="Arial"/>
              </a:rPr>
              <a:t>Introducción</a:t>
            </a: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720000" y="1609560"/>
            <a:ext cx="5580000" cy="19904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tabLst>
                <a:tab pos="0" algn="l"/>
              </a:tabLst>
            </a:pPr>
            <a:r>
              <a:rPr lang="es-ES" sz="1800" b="0" strike="noStrike" spc="-1" dirty="0">
                <a:solidFill>
                  <a:srgbClr val="000000"/>
                </a:solidFill>
                <a:latin typeface="Calibri"/>
              </a:rPr>
              <a:t>La enfermedad pulmonar intersticial difusa  (</a:t>
            </a:r>
            <a:r>
              <a:rPr lang="es-ES" sz="1800" b="1" strike="noStrike" spc="-1" dirty="0">
                <a:solidFill>
                  <a:srgbClr val="000000"/>
                </a:solidFill>
                <a:latin typeface="Calibri"/>
              </a:rPr>
              <a:t>EPID</a:t>
            </a:r>
            <a:r>
              <a:rPr lang="es-ES" sz="1800" b="0" strike="noStrike" spc="-1" dirty="0">
                <a:solidFill>
                  <a:srgbClr val="000000"/>
                </a:solidFill>
                <a:latin typeface="Calibri"/>
              </a:rPr>
              <a:t>) es un grupo heterogéneo de enfermedades. </a:t>
            </a:r>
            <a:endParaRPr lang="es-ES" sz="1800" b="1" strike="noStrike" spc="-1" dirty="0">
              <a:solidFill>
                <a:srgbClr val="000000"/>
              </a:solidFill>
              <a:latin typeface="Calibri"/>
            </a:endParaRPr>
          </a:p>
          <a:p>
            <a:pPr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tabLst>
                <a:tab pos="0" algn="l"/>
              </a:tabLst>
            </a:pPr>
            <a:r>
              <a:rPr lang="es-ES" sz="1800" b="0" strike="noStrike" spc="-1" dirty="0" smtClean="0">
                <a:solidFill>
                  <a:srgbClr val="000000"/>
                </a:solidFill>
                <a:latin typeface="Calibri"/>
              </a:rPr>
              <a:t> - </a:t>
            </a:r>
            <a:r>
              <a:rPr lang="es-ES" sz="1800" b="0" strike="noStrike" spc="-1" dirty="0">
                <a:solidFill>
                  <a:srgbClr val="000000"/>
                </a:solidFill>
                <a:latin typeface="Calibri"/>
              </a:rPr>
              <a:t>Técnica de imagen </a:t>
            </a:r>
            <a:r>
              <a:rPr lang="es-ES" sz="1800" b="1" strike="noStrike" spc="-1" dirty="0" err="1">
                <a:solidFill>
                  <a:srgbClr val="000000"/>
                </a:solidFill>
                <a:latin typeface="Calibri"/>
              </a:rPr>
              <a:t>gold</a:t>
            </a:r>
            <a:r>
              <a:rPr lang="es-ES" sz="1800" b="1" strike="noStrike" spc="-1" dirty="0">
                <a:solidFill>
                  <a:srgbClr val="000000"/>
                </a:solidFill>
                <a:latin typeface="Calibri"/>
              </a:rPr>
              <a:t> estándar:</a:t>
            </a:r>
            <a:r>
              <a:rPr lang="es-ES" sz="1800" b="0" strike="noStrike" spc="-1" dirty="0">
                <a:solidFill>
                  <a:srgbClr val="000000"/>
                </a:solidFill>
                <a:latin typeface="Calibri"/>
              </a:rPr>
              <a:t>  tomografía computarizada </a:t>
            </a:r>
            <a:r>
              <a:rPr lang="es-ES" sz="1800" b="1" strike="noStrike" spc="-1" dirty="0">
                <a:solidFill>
                  <a:srgbClr val="000000"/>
                </a:solidFill>
                <a:latin typeface="Calibri"/>
              </a:rPr>
              <a:t>(TC)</a:t>
            </a:r>
            <a:r>
              <a:rPr lang="es-ES" sz="1800" b="0" strike="noStrike" spc="-1" dirty="0">
                <a:solidFill>
                  <a:srgbClr val="000000"/>
                </a:solidFill>
                <a:latin typeface="Calibri"/>
              </a:rPr>
              <a:t> de tórax (elevado coste y radiación).</a:t>
            </a:r>
            <a:endParaRPr lang="es-ES" sz="1800" b="1" strike="noStrike" spc="-1" dirty="0">
              <a:solidFill>
                <a:srgbClr val="000000"/>
              </a:solidFill>
              <a:latin typeface="Calibri"/>
            </a:endParaRPr>
          </a:p>
          <a:p>
            <a:pPr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tabLst>
                <a:tab pos="0" algn="l"/>
              </a:tabLst>
            </a:pPr>
            <a:r>
              <a:rPr lang="es-ES" sz="1800" b="0" strike="noStrike" spc="-1" dirty="0" smtClean="0">
                <a:solidFill>
                  <a:srgbClr val="000000"/>
                </a:solidFill>
                <a:latin typeface="Calibri"/>
              </a:rPr>
              <a:t> - </a:t>
            </a:r>
            <a:r>
              <a:rPr lang="es-ES" sz="1800" b="0" strike="noStrike" spc="-1" dirty="0">
                <a:solidFill>
                  <a:srgbClr val="000000"/>
                </a:solidFill>
                <a:latin typeface="Calibri"/>
              </a:rPr>
              <a:t>Técnicas menos invasivas: </a:t>
            </a:r>
            <a:r>
              <a:rPr lang="es-ES" sz="1800" b="1" strike="noStrike" spc="-1" dirty="0">
                <a:solidFill>
                  <a:srgbClr val="000000"/>
                </a:solidFill>
                <a:latin typeface="Calibri"/>
              </a:rPr>
              <a:t>ecografía</a:t>
            </a:r>
            <a:r>
              <a:rPr lang="es-ES" sz="1800" b="0" strike="noStrike" spc="-1" dirty="0">
                <a:solidFill>
                  <a:srgbClr val="000000"/>
                </a:solidFill>
                <a:latin typeface="Calibri"/>
              </a:rPr>
              <a:t> (</a:t>
            </a:r>
            <a:r>
              <a:rPr lang="es-ES" sz="1800" b="0" strike="noStrike" spc="-1" dirty="0" err="1">
                <a:solidFill>
                  <a:srgbClr val="000000"/>
                </a:solidFill>
                <a:latin typeface="Calibri"/>
              </a:rPr>
              <a:t>screening</a:t>
            </a:r>
            <a:r>
              <a:rPr lang="es-ES" sz="1800" b="0" strike="noStrike" spc="-1" dirty="0">
                <a:solidFill>
                  <a:srgbClr val="000000"/>
                </a:solidFill>
                <a:latin typeface="Calibri"/>
              </a:rPr>
              <a:t> y seguimiento).</a:t>
            </a:r>
            <a:endParaRPr lang="es-ES" sz="1800" b="1" strike="noStrike" spc="-1" dirty="0">
              <a:solidFill>
                <a:srgbClr val="000000"/>
              </a:solidFill>
              <a:latin typeface="Calibri"/>
            </a:endParaRPr>
          </a:p>
          <a:p>
            <a:pPr indent="-21600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</a:pPr>
            <a:endParaRPr lang="es-ES" sz="1800" b="1" strike="noStrike" spc="-1" dirty="0">
              <a:solidFill>
                <a:srgbClr val="000000"/>
              </a:solidFill>
              <a:latin typeface="Calibri"/>
            </a:endParaRPr>
          </a:p>
          <a:p>
            <a:pPr indent="-21600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</a:pPr>
            <a:endParaRPr lang="es-ES" sz="1800" b="1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5" name="Imagen 44"/>
          <p:cNvPicPr/>
          <p:nvPr/>
        </p:nvPicPr>
        <p:blipFill>
          <a:blip r:embed="rId2"/>
          <a:srcRect r="19946" b="351"/>
          <a:stretch/>
        </p:blipFill>
        <p:spPr>
          <a:xfrm>
            <a:off x="6597720" y="938160"/>
            <a:ext cx="2042280" cy="1581840"/>
          </a:xfrm>
          <a:prstGeom prst="rect">
            <a:avLst/>
          </a:prstGeom>
          <a:ln w="0">
            <a:noFill/>
          </a:ln>
        </p:spPr>
      </p:pic>
      <p:pic>
        <p:nvPicPr>
          <p:cNvPr id="46" name="Imagen 45"/>
          <p:cNvPicPr/>
          <p:nvPr/>
        </p:nvPicPr>
        <p:blipFill>
          <a:blip r:embed="rId3"/>
          <a:srcRect l="10766" r="8239" b="8"/>
          <a:stretch/>
        </p:blipFill>
        <p:spPr>
          <a:xfrm>
            <a:off x="6660000" y="2880000"/>
            <a:ext cx="1997280" cy="1620000"/>
          </a:xfrm>
          <a:prstGeom prst="rect">
            <a:avLst/>
          </a:prstGeom>
          <a:ln w="0">
            <a:noFill/>
          </a:ln>
        </p:spPr>
      </p:pic>
      <p:sp>
        <p:nvSpPr>
          <p:cNvPr id="47" name="CuadroTexto 46"/>
          <p:cNvSpPr txBox="1"/>
          <p:nvPr/>
        </p:nvSpPr>
        <p:spPr>
          <a:xfrm>
            <a:off x="720000" y="3769560"/>
            <a:ext cx="5580000" cy="627779"/>
          </a:xfrm>
          <a:prstGeom prst="rect">
            <a:avLst/>
          </a:prstGeom>
          <a:solidFill>
            <a:srgbClr val="DEDCE6"/>
          </a:solidFill>
          <a:ln w="0">
            <a:solidFill>
              <a:srgbClr val="5B277D"/>
            </a:solidFill>
          </a:ln>
        </p:spPr>
        <p:txBody>
          <a:bodyPr lIns="90000" tIns="45000" rIns="90000" bIns="4500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tabLst>
                <a:tab pos="0" algn="l"/>
              </a:tabLst>
            </a:pPr>
            <a:r>
              <a:rPr lang="es-ES" sz="1800" b="1" strike="noStrike" spc="-1" dirty="0">
                <a:solidFill>
                  <a:srgbClr val="000000"/>
                </a:solidFill>
                <a:latin typeface="Calibri"/>
              </a:rPr>
              <a:t>Objetivo:</a:t>
            </a:r>
            <a:r>
              <a:rPr lang="es-ES" sz="1800" b="0" strike="noStrike" spc="-1" dirty="0">
                <a:solidFill>
                  <a:srgbClr val="000000"/>
                </a:solidFill>
                <a:latin typeface="Calibri"/>
              </a:rPr>
              <a:t> analizar las primeras 54 ecografías en patología intersticial realizadas en nuestra unidad.</a:t>
            </a:r>
            <a:endParaRPr lang="es-ES" sz="1800" b="0" strike="noStrike" spc="-1" dirty="0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720000" y="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4000" b="1" strike="noStrike" spc="-1">
                <a:solidFill>
                  <a:srgbClr val="000000"/>
                </a:solidFill>
                <a:latin typeface="Arial"/>
              </a:rPr>
              <a:t>Material y Métodos</a:t>
            </a:r>
          </a:p>
        </p:txBody>
      </p:sp>
      <p:sp>
        <p:nvSpPr>
          <p:cNvPr id="49" name="PlaceHolder 2"/>
          <p:cNvSpPr>
            <a:spLocks noGrp="1"/>
          </p:cNvSpPr>
          <p:nvPr>
            <p:ph type="subTitle"/>
          </p:nvPr>
        </p:nvSpPr>
        <p:spPr>
          <a:xfrm>
            <a:off x="3600000" y="1260000"/>
            <a:ext cx="4140000" cy="3240000"/>
          </a:xfrm>
          <a:prstGeom prst="rect">
            <a:avLst/>
          </a:prstGeom>
          <a:solidFill>
            <a:srgbClr val="DEDCE6"/>
          </a:solidFill>
          <a:ln w="0">
            <a:noFill/>
          </a:ln>
        </p:spPr>
        <p:txBody>
          <a:bodyPr anchor="t">
            <a:noAutofit/>
          </a:bodyPr>
          <a:lstStyle/>
          <a:p>
            <a:pPr indent="-2160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</a:pPr>
            <a:r>
              <a:rPr lang="es-ES" sz="2000" b="1" strike="noStrike" spc="-1" dirty="0">
                <a:solidFill>
                  <a:srgbClr val="5B277D"/>
                </a:solidFill>
                <a:latin typeface="Calibri"/>
              </a:rPr>
              <a:t>Pruebas analizadas:</a:t>
            </a:r>
            <a:endParaRPr lang="es-ES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tabLst>
                <a:tab pos="0" algn="l"/>
              </a:tabLst>
            </a:pPr>
            <a:r>
              <a:rPr lang="es-ES" sz="2000" b="0" strike="noStrike" spc="-1" dirty="0" smtClean="0">
                <a:solidFill>
                  <a:srgbClr val="000000"/>
                </a:solidFill>
                <a:latin typeface="Calibri"/>
              </a:rPr>
              <a:t> -  </a:t>
            </a:r>
            <a:r>
              <a:rPr lang="es-ES" sz="2000" b="0" strike="noStrike" spc="-1" dirty="0">
                <a:solidFill>
                  <a:srgbClr val="000000"/>
                </a:solidFill>
                <a:latin typeface="Calibri"/>
              </a:rPr>
              <a:t>Funcionales: </a:t>
            </a:r>
            <a:r>
              <a:rPr lang="es-ES" sz="2000" b="0" strike="noStrike" spc="-1" dirty="0" err="1">
                <a:solidFill>
                  <a:srgbClr val="000000"/>
                </a:solidFill>
                <a:latin typeface="Calibri"/>
              </a:rPr>
              <a:t>espirometría</a:t>
            </a:r>
            <a:r>
              <a:rPr lang="es-ES" sz="2000" b="0" strike="noStrike" spc="-1" dirty="0">
                <a:solidFill>
                  <a:srgbClr val="000000"/>
                </a:solidFill>
                <a:latin typeface="Calibri"/>
              </a:rPr>
              <a:t> forzada y difusión de CO.</a:t>
            </a:r>
          </a:p>
          <a:p>
            <a:pPr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tabLst>
                <a:tab pos="0" algn="l"/>
              </a:tabLst>
            </a:pPr>
            <a:r>
              <a:rPr lang="es-ES" sz="2000" b="0" strike="noStrike" spc="-1" dirty="0" smtClean="0">
                <a:solidFill>
                  <a:srgbClr val="000000"/>
                </a:solidFill>
                <a:latin typeface="Calibri"/>
              </a:rPr>
              <a:t> -  </a:t>
            </a:r>
            <a:r>
              <a:rPr lang="es-ES" sz="2000" b="0" strike="noStrike" spc="-1" dirty="0">
                <a:solidFill>
                  <a:srgbClr val="000000"/>
                </a:solidFill>
                <a:latin typeface="Calibri"/>
              </a:rPr>
              <a:t>Imagen: TC y ecografía </a:t>
            </a:r>
            <a:r>
              <a:rPr lang="es-ES" sz="2000" b="0" strike="noStrike" spc="-1" dirty="0" smtClean="0">
                <a:solidFill>
                  <a:srgbClr val="000000"/>
                </a:solidFill>
                <a:latin typeface="Calibri"/>
              </a:rPr>
              <a:t>pulmonar.</a:t>
            </a:r>
            <a:endParaRPr lang="es-ES" sz="2000" b="0" strike="noStrike" spc="-1" dirty="0">
              <a:solidFill>
                <a:srgbClr val="000000"/>
              </a:solidFill>
              <a:latin typeface="Calibri"/>
            </a:endParaRPr>
          </a:p>
          <a:p>
            <a:pPr indent="-2160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</a:pPr>
            <a:endParaRPr lang="es-ES" sz="2000" b="0" strike="noStrike" spc="-1" dirty="0">
              <a:solidFill>
                <a:srgbClr val="000000"/>
              </a:solidFill>
              <a:latin typeface="Calibri"/>
            </a:endParaRPr>
          </a:p>
          <a:p>
            <a:pPr indent="-2160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</a:pPr>
            <a:r>
              <a:rPr lang="es-ES" sz="2000" b="1" strike="noStrike" spc="-1" dirty="0">
                <a:solidFill>
                  <a:srgbClr val="5B277D"/>
                </a:solidFill>
                <a:latin typeface="Calibri"/>
              </a:rPr>
              <a:t>Clasificación:</a:t>
            </a:r>
            <a:endParaRPr lang="es-ES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tabLst>
                <a:tab pos="0" algn="l"/>
              </a:tabLst>
            </a:pPr>
            <a:r>
              <a:rPr lang="es-ES" sz="2000" b="0" strike="noStrike" spc="-1" dirty="0" smtClean="0">
                <a:solidFill>
                  <a:srgbClr val="000000"/>
                </a:solidFill>
                <a:latin typeface="Calibri"/>
              </a:rPr>
              <a:t> -  </a:t>
            </a:r>
            <a:r>
              <a:rPr lang="es-ES" sz="2000" b="0" strike="noStrike" spc="-1" dirty="0">
                <a:solidFill>
                  <a:srgbClr val="000000"/>
                </a:solidFill>
                <a:latin typeface="Calibri"/>
              </a:rPr>
              <a:t>TC: Índice de </a:t>
            </a:r>
            <a:r>
              <a:rPr lang="es-ES" sz="2000" b="0" strike="noStrike" spc="-1" dirty="0" err="1" smtClean="0">
                <a:solidFill>
                  <a:srgbClr val="000000"/>
                </a:solidFill>
                <a:latin typeface="Calibri"/>
              </a:rPr>
              <a:t>Warrick</a:t>
            </a:r>
            <a:r>
              <a:rPr lang="es-ES" sz="2000" b="0" strike="noStrike" spc="-1" dirty="0" smtClean="0">
                <a:solidFill>
                  <a:srgbClr val="000000"/>
                </a:solidFill>
                <a:latin typeface="Calibri"/>
              </a:rPr>
              <a:t>.</a:t>
            </a:r>
            <a:endParaRPr lang="es-ES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tabLst>
                <a:tab pos="0" algn="l"/>
              </a:tabLst>
            </a:pPr>
            <a:r>
              <a:rPr lang="es-ES" sz="2000" b="0" strike="noStrike" spc="-1" dirty="0" smtClean="0">
                <a:solidFill>
                  <a:srgbClr val="000000"/>
                </a:solidFill>
                <a:latin typeface="Calibri"/>
              </a:rPr>
              <a:t> -  </a:t>
            </a:r>
            <a:r>
              <a:rPr lang="es-ES" sz="2000" b="0" strike="noStrike" spc="-1" dirty="0">
                <a:solidFill>
                  <a:srgbClr val="000000"/>
                </a:solidFill>
                <a:latin typeface="Calibri"/>
              </a:rPr>
              <a:t>Ecografía: Índice </a:t>
            </a:r>
            <a:r>
              <a:rPr lang="es-ES" sz="2000" b="0" strike="noStrike" spc="-1" dirty="0" smtClean="0">
                <a:solidFill>
                  <a:srgbClr val="000000"/>
                </a:solidFill>
                <a:latin typeface="Calibri"/>
              </a:rPr>
              <a:t>BUDA.</a:t>
            </a:r>
            <a:endParaRPr lang="es-ES" sz="2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0" name="Imagen 49"/>
          <p:cNvPicPr/>
          <p:nvPr/>
        </p:nvPicPr>
        <p:blipFill>
          <a:blip r:embed="rId2"/>
          <a:stretch/>
        </p:blipFill>
        <p:spPr>
          <a:xfrm>
            <a:off x="1065960" y="1440000"/>
            <a:ext cx="1274040" cy="1274040"/>
          </a:xfrm>
          <a:prstGeom prst="rect">
            <a:avLst/>
          </a:prstGeom>
          <a:ln w="0">
            <a:noFill/>
          </a:ln>
        </p:spPr>
      </p:pic>
      <p:sp>
        <p:nvSpPr>
          <p:cNvPr id="51" name="CuadroTexto 50"/>
          <p:cNvSpPr txBox="1"/>
          <p:nvPr/>
        </p:nvSpPr>
        <p:spPr>
          <a:xfrm>
            <a:off x="180000" y="2700000"/>
            <a:ext cx="3060000" cy="858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ctr"/>
            <a:r>
              <a:rPr lang="es-ES" sz="1800" b="0" strike="noStrike" spc="-1">
                <a:latin typeface="Arial"/>
              </a:rPr>
              <a:t> </a:t>
            </a:r>
            <a:r>
              <a:rPr lang="es-ES" sz="1800" b="1" strike="noStrike" spc="-1">
                <a:latin typeface="Arial"/>
              </a:rPr>
              <a:t>54 pacientes</a:t>
            </a:r>
            <a:endParaRPr lang="es-ES" sz="1800" b="0" strike="noStrike" spc="-1">
              <a:latin typeface="Arial"/>
            </a:endParaRPr>
          </a:p>
          <a:p>
            <a:pPr algn="ctr"/>
            <a:r>
              <a:rPr lang="es-ES" sz="1800" b="0" strike="noStrike" spc="-1">
                <a:latin typeface="Arial"/>
              </a:rPr>
              <a:t>(enero 2023-junio 2024)</a:t>
            </a:r>
          </a:p>
        </p:txBody>
      </p:sp>
      <p:sp>
        <p:nvSpPr>
          <p:cNvPr id="52" name="CuadroTexto 51"/>
          <p:cNvSpPr txBox="1"/>
          <p:nvPr/>
        </p:nvSpPr>
        <p:spPr>
          <a:xfrm>
            <a:off x="180000" y="3537720"/>
            <a:ext cx="3240000" cy="6022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s-ES" sz="1800" b="1" strike="noStrike" spc="-1">
                <a:solidFill>
                  <a:srgbClr val="5B277D"/>
                </a:solidFill>
                <a:latin typeface="Arial"/>
              </a:rPr>
              <a:t>Consulta monográfica EPID</a:t>
            </a:r>
          </a:p>
        </p:txBody>
      </p:sp>
      <p:pic>
        <p:nvPicPr>
          <p:cNvPr id="53" name="Imagen 52"/>
          <p:cNvPicPr/>
          <p:nvPr/>
        </p:nvPicPr>
        <p:blipFill>
          <a:blip r:embed="rId3"/>
          <a:stretch/>
        </p:blipFill>
        <p:spPr>
          <a:xfrm>
            <a:off x="7920000" y="1339200"/>
            <a:ext cx="820800" cy="820800"/>
          </a:xfrm>
          <a:prstGeom prst="rect">
            <a:avLst/>
          </a:prstGeom>
          <a:ln w="0">
            <a:noFill/>
          </a:ln>
        </p:spPr>
      </p:pic>
      <p:pic>
        <p:nvPicPr>
          <p:cNvPr id="54" name="Imagen 53"/>
          <p:cNvPicPr/>
          <p:nvPr/>
        </p:nvPicPr>
        <p:blipFill>
          <a:blip r:embed="rId4"/>
          <a:stretch/>
        </p:blipFill>
        <p:spPr>
          <a:xfrm>
            <a:off x="7821360" y="3528000"/>
            <a:ext cx="998640" cy="792000"/>
          </a:xfrm>
          <a:prstGeom prst="rect">
            <a:avLst/>
          </a:prstGeom>
          <a:ln w="0">
            <a:noFill/>
          </a:ln>
        </p:spPr>
      </p:pic>
      <p:pic>
        <p:nvPicPr>
          <p:cNvPr id="55" name="Imagen 54"/>
          <p:cNvPicPr/>
          <p:nvPr/>
        </p:nvPicPr>
        <p:blipFill>
          <a:blip r:embed="rId5"/>
          <a:stretch/>
        </p:blipFill>
        <p:spPr>
          <a:xfrm>
            <a:off x="7906320" y="2326320"/>
            <a:ext cx="913680" cy="9136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1047960" y="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4000" b="1" strike="noStrike" spc="-1" dirty="0">
                <a:solidFill>
                  <a:srgbClr val="000000"/>
                </a:solidFill>
                <a:latin typeface="Arial"/>
              </a:rPr>
              <a:t>Resultados</a:t>
            </a:r>
          </a:p>
        </p:txBody>
      </p:sp>
      <p:graphicFrame>
        <p:nvGraphicFramePr>
          <p:cNvPr id="57" name="Gráfico 56"/>
          <p:cNvGraphicFramePr/>
          <p:nvPr>
            <p:extLst>
              <p:ext uri="{D42A27DB-BD31-4B8C-83A1-F6EECF244321}">
                <p14:modId xmlns:p14="http://schemas.microsoft.com/office/powerpoint/2010/main" val="3338277042"/>
              </p:ext>
            </p:extLst>
          </p:nvPr>
        </p:nvGraphicFramePr>
        <p:xfrm>
          <a:off x="1047960" y="3242156"/>
          <a:ext cx="2786760" cy="140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8" name="Gráfico 57"/>
          <p:cNvGraphicFramePr/>
          <p:nvPr>
            <p:extLst>
              <p:ext uri="{D42A27DB-BD31-4B8C-83A1-F6EECF244321}">
                <p14:modId xmlns:p14="http://schemas.microsoft.com/office/powerpoint/2010/main" val="4147874822"/>
              </p:ext>
            </p:extLst>
          </p:nvPr>
        </p:nvGraphicFramePr>
        <p:xfrm>
          <a:off x="4831920" y="1376911"/>
          <a:ext cx="4312080" cy="3272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9" name="Tabla 58"/>
          <p:cNvGraphicFramePr/>
          <p:nvPr>
            <p:extLst>
              <p:ext uri="{D42A27DB-BD31-4B8C-83A1-F6EECF244321}">
                <p14:modId xmlns:p14="http://schemas.microsoft.com/office/powerpoint/2010/main" val="2261033221"/>
              </p:ext>
            </p:extLst>
          </p:nvPr>
        </p:nvGraphicFramePr>
        <p:xfrm>
          <a:off x="433432" y="1498534"/>
          <a:ext cx="4251584" cy="1383262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1025498"/>
                <a:gridCol w="3226086"/>
              </a:tblGrid>
              <a:tr h="359934">
                <a:tc>
                  <a:txBody>
                    <a:bodyPr/>
                    <a:lstStyle/>
                    <a:p>
                      <a:r>
                        <a:rPr lang="es-ES" sz="1200" b="1" strike="noStrike" spc="-1" dirty="0"/>
                        <a:t>FVC</a:t>
                      </a:r>
                      <a:endParaRPr lang="es-ES" sz="1200" b="1" strike="noStrike" spc="-1" dirty="0">
                        <a:latin typeface="Arial"/>
                      </a:endParaRPr>
                    </a:p>
                  </a:txBody>
                  <a:tcPr marL="90000" marR="9000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strike="noStrike" spc="-1" dirty="0"/>
                        <a:t>2283 ± 877 </a:t>
                      </a:r>
                      <a:r>
                        <a:rPr lang="es-ES" sz="1200" strike="noStrike" spc="-1" dirty="0" smtClean="0"/>
                        <a:t>ml</a:t>
                      </a:r>
                      <a:r>
                        <a:rPr lang="es-ES" sz="1200" strike="noStrike" spc="-1" baseline="0" dirty="0" smtClean="0"/>
                        <a:t> </a:t>
                      </a:r>
                      <a:r>
                        <a:rPr lang="es-ES" sz="1200" strike="noStrike" spc="-1" dirty="0" smtClean="0"/>
                        <a:t>(71 </a:t>
                      </a:r>
                      <a:r>
                        <a:rPr lang="es-ES" sz="1200" strike="noStrike" spc="-1" dirty="0"/>
                        <a:t>± 18%)</a:t>
                      </a:r>
                      <a:endParaRPr lang="es-ES" sz="1200" b="0" strike="noStrike" spc="-1" dirty="0">
                        <a:latin typeface="Arial"/>
                      </a:endParaRPr>
                    </a:p>
                  </a:txBody>
                  <a:tcPr marL="90000" marR="9000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59934">
                <a:tc>
                  <a:txBody>
                    <a:bodyPr/>
                    <a:lstStyle/>
                    <a:p>
                      <a:r>
                        <a:rPr lang="es-ES" sz="1200" b="1" strike="noStrike" spc="-1"/>
                        <a:t>FEV1</a:t>
                      </a:r>
                      <a:endParaRPr lang="es-ES" sz="1200" b="1" strike="noStrike" spc="-1">
                        <a:latin typeface="Arial"/>
                      </a:endParaRP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r>
                        <a:rPr lang="es-ES" sz="1200" strike="noStrike" spc="-1" dirty="0"/>
                        <a:t>1855 ± 660 </a:t>
                      </a:r>
                      <a:r>
                        <a:rPr lang="es-ES" sz="1200" strike="noStrike" spc="-1" dirty="0" smtClean="0"/>
                        <a:t>ml</a:t>
                      </a:r>
                      <a:r>
                        <a:rPr lang="es-ES" sz="1200" strike="noStrike" spc="-1" baseline="0" dirty="0" smtClean="0"/>
                        <a:t> </a:t>
                      </a:r>
                      <a:r>
                        <a:rPr lang="es-ES" sz="1200" strike="noStrike" spc="-1" dirty="0" smtClean="0"/>
                        <a:t>(76 </a:t>
                      </a:r>
                      <a:r>
                        <a:rPr lang="es-ES" sz="1200" strike="noStrike" spc="-1" dirty="0"/>
                        <a:t>± 18%)</a:t>
                      </a:r>
                      <a:endParaRPr lang="es-ES" sz="1200" b="0" strike="noStrike" spc="-1" dirty="0">
                        <a:latin typeface="Arial"/>
                      </a:endParaRPr>
                    </a:p>
                  </a:txBody>
                  <a:tcPr marL="90000" marR="90000"/>
                </a:tc>
              </a:tr>
              <a:tr h="332373">
                <a:tc>
                  <a:txBody>
                    <a:bodyPr/>
                    <a:lstStyle/>
                    <a:p>
                      <a:r>
                        <a:rPr lang="es-ES" sz="1200" b="1" strike="noStrike" spc="-1" dirty="0"/>
                        <a:t>FEV1/FVC</a:t>
                      </a:r>
                      <a:endParaRPr lang="es-ES" sz="1200" b="1" strike="noStrike" spc="-1" dirty="0">
                        <a:latin typeface="Arial"/>
                      </a:endParaRPr>
                    </a:p>
                  </a:txBody>
                  <a:tcPr marL="90000" marR="9000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strike="noStrike" spc="-1" dirty="0"/>
                        <a:t>82 ± 9%</a:t>
                      </a:r>
                      <a:endParaRPr lang="es-ES" sz="1200" b="0" strike="noStrike" spc="-1" dirty="0">
                        <a:latin typeface="Arial"/>
                      </a:endParaRPr>
                    </a:p>
                  </a:txBody>
                  <a:tcPr marL="90000" marR="9000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31021">
                <a:tc>
                  <a:txBody>
                    <a:bodyPr/>
                    <a:lstStyle/>
                    <a:p>
                      <a:r>
                        <a:rPr lang="es-ES" sz="1200" b="1" strike="noStrike" spc="-1" dirty="0"/>
                        <a:t>DLCO</a:t>
                      </a:r>
                      <a:endParaRPr lang="es-ES" sz="1200" b="1" strike="noStrike" spc="-1" dirty="0">
                        <a:latin typeface="Arial"/>
                      </a:endParaRP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r>
                        <a:rPr lang="es-ES" sz="1200" strike="noStrike" spc="-1" dirty="0"/>
                        <a:t>3,29 ± 1,65 </a:t>
                      </a:r>
                      <a:r>
                        <a:rPr lang="es-ES" sz="1200" strike="noStrike" spc="-1" dirty="0" smtClean="0"/>
                        <a:t>ml/min/</a:t>
                      </a:r>
                      <a:r>
                        <a:rPr lang="es-ES" sz="1200" strike="noStrike" spc="-1" dirty="0" err="1" smtClean="0"/>
                        <a:t>mmHg</a:t>
                      </a:r>
                      <a:r>
                        <a:rPr lang="es-ES" sz="1200" strike="noStrike" spc="-1" baseline="0" dirty="0"/>
                        <a:t> </a:t>
                      </a:r>
                      <a:r>
                        <a:rPr lang="es-ES" sz="1200" strike="noStrike" spc="-1" dirty="0" smtClean="0"/>
                        <a:t>(49 </a:t>
                      </a:r>
                      <a:r>
                        <a:rPr lang="es-ES" sz="1200" strike="noStrike" spc="-1" dirty="0"/>
                        <a:t>± 21%)</a:t>
                      </a:r>
                      <a:endParaRPr lang="es-ES" sz="1200" b="0" strike="noStrike" spc="-1" dirty="0">
                        <a:latin typeface="Arial"/>
                      </a:endParaRPr>
                    </a:p>
                  </a:txBody>
                  <a:tcPr marL="90000" marR="90000"/>
                </a:tc>
              </a:tr>
            </a:tbl>
          </a:graphicData>
        </a:graphic>
      </p:graphicFrame>
      <p:sp>
        <p:nvSpPr>
          <p:cNvPr id="60" name="PlaceHolder 2"/>
          <p:cNvSpPr>
            <a:spLocks noGrp="1"/>
          </p:cNvSpPr>
          <p:nvPr>
            <p:ph type="subTitle"/>
          </p:nvPr>
        </p:nvSpPr>
        <p:spPr>
          <a:xfrm>
            <a:off x="2679452" y="819720"/>
            <a:ext cx="5040000" cy="64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tabLst>
                <a:tab pos="0" algn="l"/>
              </a:tabLst>
            </a:pPr>
            <a:r>
              <a:rPr lang="es-ES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s-ES" sz="2000" b="1" strike="noStrike" spc="-1" dirty="0">
                <a:solidFill>
                  <a:srgbClr val="55308D"/>
                </a:solidFill>
                <a:latin typeface="Calibri"/>
              </a:rPr>
              <a:t>Edad media 71±9 años, 50.9% varones</a:t>
            </a:r>
            <a:endParaRPr lang="es-ES" sz="2000" b="0" strike="noStrike" spc="-1" dirty="0">
              <a:solidFill>
                <a:srgbClr val="000000"/>
              </a:solidFill>
              <a:latin typeface="Calibri"/>
            </a:endParaRPr>
          </a:p>
          <a:p>
            <a:pPr indent="-2160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</a:pPr>
            <a:endParaRPr lang="es-ES" sz="20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915208" y="2984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4000" b="1" strike="noStrike" spc="-1">
                <a:solidFill>
                  <a:srgbClr val="000000"/>
                </a:solidFill>
                <a:latin typeface="Arial"/>
              </a:rPr>
              <a:t>Resultados</a:t>
            </a:r>
          </a:p>
        </p:txBody>
      </p:sp>
      <p:sp>
        <p:nvSpPr>
          <p:cNvPr id="62" name="PlaceHolder 2"/>
          <p:cNvSpPr>
            <a:spLocks noGrp="1"/>
          </p:cNvSpPr>
          <p:nvPr>
            <p:ph type="subTitle"/>
          </p:nvPr>
        </p:nvSpPr>
        <p:spPr>
          <a:xfrm>
            <a:off x="308301" y="4136903"/>
            <a:ext cx="3452066" cy="842481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tabLst>
                <a:tab pos="0" algn="l"/>
              </a:tabLst>
            </a:pPr>
            <a:r>
              <a:rPr lang="es-ES" sz="1400" b="0" strike="noStrike" spc="-1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es-ES" sz="1200" b="1" strike="noStrike" spc="-1" dirty="0">
                <a:solidFill>
                  <a:srgbClr val="000000"/>
                </a:solidFill>
                <a:latin typeface="Calibri"/>
              </a:rPr>
              <a:t>Correlaciones estadísticamente </a:t>
            </a:r>
            <a:r>
              <a:rPr lang="es-ES" sz="1200" b="1" strike="noStrike" spc="-1" dirty="0" smtClean="0">
                <a:solidFill>
                  <a:srgbClr val="000000"/>
                </a:solidFill>
                <a:latin typeface="Calibri"/>
              </a:rPr>
              <a:t>significativas</a:t>
            </a:r>
            <a:r>
              <a:rPr lang="es-ES" sz="1200" b="0" strike="noStrike" spc="-1" dirty="0" smtClean="0">
                <a:solidFill>
                  <a:srgbClr val="000000"/>
                </a:solidFill>
                <a:latin typeface="Calibri"/>
              </a:rPr>
              <a:t>:</a:t>
            </a:r>
            <a:endParaRPr lang="es-ES" sz="12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tabLst>
                <a:tab pos="0" algn="l"/>
              </a:tabLst>
            </a:pPr>
            <a:r>
              <a:rPr lang="es-ES" sz="1200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s-ES" sz="1200" b="0" strike="noStrike" spc="-1" dirty="0" smtClean="0">
                <a:solidFill>
                  <a:srgbClr val="000000"/>
                </a:solidFill>
                <a:latin typeface="Calibri"/>
              </a:rPr>
              <a:t>-  </a:t>
            </a:r>
            <a:r>
              <a:rPr lang="es-ES" sz="1200" b="0" strike="noStrike" spc="-1" dirty="0">
                <a:solidFill>
                  <a:srgbClr val="000000"/>
                </a:solidFill>
                <a:latin typeface="Calibri"/>
              </a:rPr>
              <a:t>DLCO y líneas B: r = -0.408 (moderada, p&lt;0.05)</a:t>
            </a:r>
          </a:p>
          <a:p>
            <a:pPr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tabLst>
                <a:tab pos="0" algn="l"/>
              </a:tabLst>
            </a:pPr>
            <a:r>
              <a:rPr lang="es-ES" sz="1200" b="0" strike="noStrike" spc="-1" dirty="0" smtClean="0">
                <a:solidFill>
                  <a:srgbClr val="000000"/>
                </a:solidFill>
                <a:latin typeface="Calibri"/>
              </a:rPr>
              <a:t> -  </a:t>
            </a:r>
            <a:r>
              <a:rPr lang="es-ES" sz="1200" b="0" strike="noStrike" spc="-1" dirty="0">
                <a:solidFill>
                  <a:srgbClr val="000000"/>
                </a:solidFill>
                <a:latin typeface="Calibri"/>
              </a:rPr>
              <a:t>DLCO </a:t>
            </a:r>
            <a:r>
              <a:rPr lang="es-ES" sz="1200" b="0" strike="noStrike" spc="-1" dirty="0" smtClean="0">
                <a:solidFill>
                  <a:srgbClr val="000000"/>
                </a:solidFill>
                <a:latin typeface="Calibri"/>
              </a:rPr>
              <a:t>y pleura </a:t>
            </a:r>
            <a:r>
              <a:rPr lang="es-ES" sz="1200" b="0" strike="noStrike" spc="-1" dirty="0">
                <a:solidFill>
                  <a:srgbClr val="000000"/>
                </a:solidFill>
                <a:latin typeface="Calibri"/>
              </a:rPr>
              <a:t>irregular: r = -</a:t>
            </a:r>
            <a:r>
              <a:rPr lang="es-ES" sz="1200" b="0" strike="noStrike" spc="-1" dirty="0" smtClean="0">
                <a:solidFill>
                  <a:srgbClr val="000000"/>
                </a:solidFill>
                <a:latin typeface="Calibri"/>
              </a:rPr>
              <a:t>0.292 (leve</a:t>
            </a:r>
            <a:r>
              <a:rPr lang="es-ES" sz="1200" b="0" strike="noStrike" spc="-1" dirty="0">
                <a:solidFill>
                  <a:srgbClr val="000000"/>
                </a:solidFill>
                <a:latin typeface="Calibri"/>
              </a:rPr>
              <a:t>, p&lt;0.05)</a:t>
            </a: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6157555"/>
              </p:ext>
            </p:extLst>
          </p:nvPr>
        </p:nvGraphicFramePr>
        <p:xfrm>
          <a:off x="2034334" y="930172"/>
          <a:ext cx="6431572" cy="311354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607893"/>
                <a:gridCol w="1607893"/>
                <a:gridCol w="1607893"/>
                <a:gridCol w="1607893"/>
              </a:tblGrid>
              <a:tr h="598955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u="none" strike="noStrike" dirty="0">
                          <a:effectLst/>
                        </a:rPr>
                        <a:t>TIPO EPID (n=54)</a:t>
                      </a:r>
                      <a:endParaRPr lang="es-ES" dirty="0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u="none" strike="noStrike">
                          <a:effectLst/>
                        </a:rPr>
                        <a:t>PROMEDIO LÍNEAS B POR ÁREA</a:t>
                      </a:r>
                      <a:endParaRPr lang="es-ES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u="none" strike="noStrike">
                          <a:effectLst/>
                        </a:rPr>
                        <a:t>ÁREAS CON PLEURA IRREGULAR</a:t>
                      </a:r>
                      <a:endParaRPr lang="es-ES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u="none" strike="noStrike" dirty="0">
                          <a:effectLst/>
                        </a:rPr>
                        <a:t>PLEURA CON </a:t>
                      </a:r>
                      <a:endParaRPr lang="es-ES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u="none" strike="noStrike" dirty="0">
                          <a:effectLst/>
                        </a:rPr>
                        <a:t>DESLIZAMIENTO REDUCIDO</a:t>
                      </a:r>
                      <a:endParaRPr lang="es-ES" dirty="0">
                        <a:effectLst/>
                      </a:endParaRPr>
                    </a:p>
                  </a:txBody>
                  <a:tcPr marL="63500" marR="63500" marT="63500" marB="63500"/>
                </a:tc>
              </a:tr>
              <a:tr h="356712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1" u="none" strike="noStrike" dirty="0">
                          <a:effectLst/>
                        </a:rPr>
                        <a:t>Fibrosis pulmonar idiopática (30)</a:t>
                      </a:r>
                      <a:endParaRPr lang="es-ES" b="1" dirty="0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u="none" strike="noStrike" dirty="0">
                          <a:effectLst/>
                        </a:rPr>
                        <a:t>4,18±2,75</a:t>
                      </a:r>
                      <a:endParaRPr lang="es-ES" dirty="0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u="none" strike="noStrike">
                          <a:effectLst/>
                        </a:rPr>
                        <a:t>4,53±2,62</a:t>
                      </a:r>
                      <a:endParaRPr lang="es-ES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u="none" strike="noStrike" dirty="0">
                          <a:effectLst/>
                        </a:rPr>
                        <a:t>11 pacientes (36,7%)</a:t>
                      </a:r>
                      <a:endParaRPr lang="es-ES" dirty="0">
                        <a:effectLst/>
                      </a:endParaRPr>
                    </a:p>
                  </a:txBody>
                  <a:tcPr marL="63500" marR="63500" marT="63500" marB="63500"/>
                </a:tc>
              </a:tr>
              <a:tr h="486069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1" u="none" strike="noStrike">
                          <a:effectLst/>
                        </a:rPr>
                        <a:t>Neumonitis por hipersensibilidad (14)</a:t>
                      </a:r>
                      <a:endParaRPr lang="es-ES" b="1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u="none" strike="noStrike" dirty="0">
                          <a:effectLst/>
                        </a:rPr>
                        <a:t>4,89±2,75</a:t>
                      </a:r>
                      <a:endParaRPr lang="es-ES" dirty="0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u="none" strike="noStrike">
                          <a:effectLst/>
                        </a:rPr>
                        <a:t>3,14±2,17</a:t>
                      </a:r>
                      <a:endParaRPr lang="es-ES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u="none" strike="noStrike" dirty="0">
                          <a:effectLst/>
                        </a:rPr>
                        <a:t>3 pacientes  (21,4%)</a:t>
                      </a:r>
                      <a:endParaRPr lang="es-ES" dirty="0">
                        <a:effectLst/>
                      </a:endParaRPr>
                    </a:p>
                  </a:txBody>
                  <a:tcPr marL="63500" marR="63500" marT="63500" marB="63500"/>
                </a:tc>
              </a:tr>
              <a:tr h="356712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1" u="none" strike="noStrike">
                          <a:effectLst/>
                        </a:rPr>
                        <a:t>Artritis reumatoide (6)</a:t>
                      </a:r>
                      <a:endParaRPr lang="es-ES" b="1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u="none" strike="noStrike">
                          <a:effectLst/>
                        </a:rPr>
                        <a:t>5,40±2,90</a:t>
                      </a:r>
                      <a:endParaRPr lang="es-ES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u="none" strike="noStrike">
                          <a:effectLst/>
                        </a:rPr>
                        <a:t>5,5±1,97</a:t>
                      </a:r>
                      <a:endParaRPr lang="es-ES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u="none" strike="noStrike">
                          <a:effectLst/>
                        </a:rPr>
                        <a:t>1 paciente (16,7%)</a:t>
                      </a:r>
                      <a:endParaRPr lang="es-ES">
                        <a:effectLst/>
                      </a:endParaRPr>
                    </a:p>
                  </a:txBody>
                  <a:tcPr marL="63500" marR="63500" marT="63500" marB="63500"/>
                </a:tc>
              </a:tr>
              <a:tr h="286153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1" u="none" strike="noStrike">
                          <a:effectLst/>
                        </a:rPr>
                        <a:t>Fibroenfisema (1)</a:t>
                      </a:r>
                      <a:endParaRPr lang="es-ES" b="1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u="none" strike="noStrike">
                          <a:effectLst/>
                        </a:rPr>
                        <a:t>8,63 </a:t>
                      </a:r>
                      <a:endParaRPr lang="es-ES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u="none" strike="noStrike">
                          <a:effectLst/>
                        </a:rPr>
                        <a:t>8</a:t>
                      </a:r>
                      <a:endParaRPr lang="es-ES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u="none" strike="noStrike">
                          <a:effectLst/>
                        </a:rPr>
                        <a:t>0 pacientes (0%)</a:t>
                      </a:r>
                      <a:endParaRPr lang="es-ES">
                        <a:effectLst/>
                      </a:endParaRPr>
                    </a:p>
                  </a:txBody>
                  <a:tcPr marL="63500" marR="63500" marT="63500" marB="63500"/>
                </a:tc>
              </a:tr>
              <a:tr h="286153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1" u="none" strike="noStrike">
                          <a:effectLst/>
                        </a:rPr>
                        <a:t>Sarcoidosis (1)</a:t>
                      </a:r>
                      <a:endParaRPr lang="es-ES" b="1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u="none" strike="noStrike">
                          <a:effectLst/>
                        </a:rPr>
                        <a:t>3,13 </a:t>
                      </a:r>
                      <a:endParaRPr lang="es-ES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u="none" strike="noStrike">
                          <a:effectLst/>
                        </a:rPr>
                        <a:t>1</a:t>
                      </a:r>
                      <a:endParaRPr lang="es-ES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u="none" strike="noStrike">
                          <a:effectLst/>
                        </a:rPr>
                        <a:t>1 paciente (100%)</a:t>
                      </a:r>
                      <a:endParaRPr lang="es-ES">
                        <a:effectLst/>
                      </a:endParaRPr>
                    </a:p>
                  </a:txBody>
                  <a:tcPr marL="63500" marR="63500" marT="63500" marB="63500"/>
                </a:tc>
              </a:tr>
              <a:tr h="286153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1" u="none" strike="noStrike">
                          <a:effectLst/>
                        </a:rPr>
                        <a:t>Inclasificable (1)</a:t>
                      </a:r>
                      <a:endParaRPr lang="es-ES" b="1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u="none" strike="noStrike">
                          <a:effectLst/>
                        </a:rPr>
                        <a:t>6,50</a:t>
                      </a:r>
                      <a:endParaRPr lang="es-ES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u="none" strike="noStrike">
                          <a:effectLst/>
                        </a:rPr>
                        <a:t>5</a:t>
                      </a:r>
                      <a:endParaRPr lang="es-ES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u="none" strike="noStrike">
                          <a:effectLst/>
                        </a:rPr>
                        <a:t>0 pacientes (0%)</a:t>
                      </a:r>
                      <a:endParaRPr lang="es-ES">
                        <a:effectLst/>
                      </a:endParaRPr>
                    </a:p>
                  </a:txBody>
                  <a:tcPr marL="63500" marR="63500" marT="63500" marB="63500"/>
                </a:tc>
              </a:tr>
              <a:tr h="286153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1" u="none" strike="noStrike" dirty="0">
                          <a:effectLst/>
                        </a:rPr>
                        <a:t>Esclerodermia (1)</a:t>
                      </a:r>
                      <a:endParaRPr lang="es-ES" b="1" dirty="0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u="none" strike="noStrike">
                          <a:effectLst/>
                        </a:rPr>
                        <a:t>5,88</a:t>
                      </a:r>
                      <a:endParaRPr lang="es-ES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u="none" strike="noStrike">
                          <a:effectLst/>
                        </a:rPr>
                        <a:t>4</a:t>
                      </a:r>
                      <a:endParaRPr lang="es-ES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u="none" strike="noStrike" dirty="0">
                          <a:effectLst/>
                        </a:rPr>
                        <a:t>1 paciente (100%)</a:t>
                      </a:r>
                      <a:endParaRPr lang="es-ES" dirty="0">
                        <a:effectLst/>
                      </a:endParaRPr>
                    </a:p>
                  </a:txBody>
                  <a:tcPr marL="63500" marR="63500" marT="63500" marB="63500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720000" y="33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4000" b="1" strike="noStrike" spc="-1">
                <a:solidFill>
                  <a:srgbClr val="000000"/>
                </a:solidFill>
                <a:latin typeface="Arial"/>
              </a:rPr>
              <a:t>Conclusiones</a:t>
            </a:r>
          </a:p>
        </p:txBody>
      </p:sp>
      <p:sp>
        <p:nvSpPr>
          <p:cNvPr id="64" name="PlaceHolder 2"/>
          <p:cNvSpPr>
            <a:spLocks noGrp="1"/>
          </p:cNvSpPr>
          <p:nvPr>
            <p:ph type="subTitle"/>
          </p:nvPr>
        </p:nvSpPr>
        <p:spPr>
          <a:xfrm>
            <a:off x="720000" y="1800000"/>
            <a:ext cx="8100000" cy="234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indent="-2160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 La ecografía pulmonar muestra </a:t>
            </a:r>
            <a:r>
              <a:rPr lang="es-ES" sz="2000" b="1" strike="noStrike" spc="-1">
                <a:solidFill>
                  <a:srgbClr val="000000"/>
                </a:solidFill>
                <a:latin typeface="Calibri"/>
              </a:rPr>
              <a:t>hallazgos característicos en EPID</a:t>
            </a: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.</a:t>
            </a:r>
          </a:p>
          <a:p>
            <a:pPr indent="-2160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 Permite clasificación en leve, moderado y severo con buena correlación en casos avanzados.</a:t>
            </a:r>
          </a:p>
          <a:p>
            <a:pPr indent="-2160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 Es una herramienta complementaria útil por su </a:t>
            </a:r>
            <a:r>
              <a:rPr lang="es-ES" sz="2000" b="1" strike="noStrike" spc="-1">
                <a:solidFill>
                  <a:srgbClr val="000000"/>
                </a:solidFill>
                <a:latin typeface="Calibri"/>
              </a:rPr>
              <a:t>bajo coste, disponibilidad y ausencia de radiación.</a:t>
            </a:r>
            <a:endParaRPr lang="es-ES" sz="2000" b="0" strike="noStrike" spc="-1">
              <a:solidFill>
                <a:srgbClr val="000000"/>
              </a:solidFill>
              <a:latin typeface="Calibri"/>
            </a:endParaRPr>
          </a:p>
          <a:p>
            <a:pPr indent="-2160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 Se necesitan más estudios para estandarizar su uso clínico.</a:t>
            </a:r>
          </a:p>
        </p:txBody>
      </p:sp>
      <p:pic>
        <p:nvPicPr>
          <p:cNvPr id="65" name="Imagen 64"/>
          <p:cNvPicPr/>
          <p:nvPr/>
        </p:nvPicPr>
        <p:blipFill>
          <a:blip r:embed="rId2"/>
          <a:stretch/>
        </p:blipFill>
        <p:spPr>
          <a:xfrm>
            <a:off x="7020000" y="3600000"/>
            <a:ext cx="1488960" cy="12657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</TotalTime>
  <Words>391</Words>
  <Application>Microsoft Office PowerPoint</Application>
  <PresentationFormat>Presentación en pantalla (16:9)</PresentationFormat>
  <Paragraphs>76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4" baseType="lpstr">
      <vt:lpstr>Arial</vt:lpstr>
      <vt:lpstr>Calibri</vt:lpstr>
      <vt:lpstr>DejaVu Sans</vt:lpstr>
      <vt:lpstr>Franklin Gothic Medium</vt:lpstr>
      <vt:lpstr>Symbol</vt:lpstr>
      <vt:lpstr>Times New Roman</vt:lpstr>
      <vt:lpstr>Wingdings</vt:lpstr>
      <vt:lpstr>Office Theme</vt:lpstr>
      <vt:lpstr>Ecografía en patología intersticial: Análisis de nuestros primeros casos</vt:lpstr>
      <vt:lpstr>Introducción</vt:lpstr>
      <vt:lpstr>Material y Métodos</vt:lpstr>
      <vt:lpstr>Resultados</vt:lpstr>
      <vt:lpstr>Resultados</vt:lpstr>
      <vt:lpstr>Conclusiones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subject/>
  <dc:creator>LUNA</dc:creator>
  <dc:description/>
  <cp:lastModifiedBy>Jessica Martinez Molina</cp:lastModifiedBy>
  <cp:revision>8</cp:revision>
  <dcterms:created xsi:type="dcterms:W3CDTF">2024-02-05T13:08:18Z</dcterms:created>
  <dcterms:modified xsi:type="dcterms:W3CDTF">2025-02-09T10:21:22Z</dcterms:modified>
  <dc:language>es-ES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Presentación en pantalla (16:9)</vt:lpwstr>
  </property>
  <property fmtid="{D5CDD505-2E9C-101B-9397-08002B2CF9AE}" pid="3" name="Slides">
    <vt:i4>2</vt:i4>
  </property>
</Properties>
</file>