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10" roundtripDataSignature="AMtx7mhQyCbNAp0Fv500F7aktacWJ/1N4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0" Type="http://customschemas.google.com/relationships/presentationmetadata" Target="meta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33a1b41c374_0_2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33a1b41c374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33a1b41c374_0_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33a1b41c374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a de título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4"/>
          <p:cNvSpPr txBox="1"/>
          <p:nvPr>
            <p:ph type="ctrTitle"/>
          </p:nvPr>
        </p:nvSpPr>
        <p:spPr>
          <a:xfrm>
            <a:off x="685800" y="1597819"/>
            <a:ext cx="7772400" cy="110251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4"/>
          <p:cNvSpPr txBox="1"/>
          <p:nvPr>
            <p:ph idx="1" type="subTitle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4" name="Google Shape;14;p4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4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4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objetos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5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5"/>
          <p:cNvSpPr txBox="1"/>
          <p:nvPr>
            <p:ph idx="1" type="body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5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5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cabezado de sección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6"/>
          <p:cNvSpPr txBox="1"/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6"/>
          <p:cNvSpPr txBox="1"/>
          <p:nvPr>
            <p:ph idx="1" type="body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6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os objetos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457200" y="900113"/>
            <a:ext cx="4038600" cy="25455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2" name="Google Shape;32;p7"/>
          <p:cNvSpPr txBox="1"/>
          <p:nvPr>
            <p:ph idx="2" type="body"/>
          </p:nvPr>
        </p:nvSpPr>
        <p:spPr>
          <a:xfrm>
            <a:off x="4648200" y="900113"/>
            <a:ext cx="4038600" cy="25455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3" name="Google Shape;33;p7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7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7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ció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8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8"/>
          <p:cNvSpPr txBox="1"/>
          <p:nvPr>
            <p:ph idx="1" type="body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8"/>
          <p:cNvSpPr txBox="1"/>
          <p:nvPr>
            <p:ph idx="2" type="body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0" name="Google Shape;40;p8"/>
          <p:cNvSpPr txBox="1"/>
          <p:nvPr>
            <p:ph idx="3" type="body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8"/>
          <p:cNvSpPr txBox="1"/>
          <p:nvPr>
            <p:ph idx="4" type="body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2" name="Google Shape;42;p8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8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8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ólo el título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9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9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9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 blanco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0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0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0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ido con título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1"/>
          <p:cNvSpPr txBox="1"/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1"/>
          <p:cNvSpPr txBox="1"/>
          <p:nvPr>
            <p:ph idx="1" type="body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1"/>
          <p:cNvSpPr txBox="1"/>
          <p:nvPr>
            <p:ph idx="2" type="body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11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1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1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n con título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2"/>
          <p:cNvSpPr txBox="1"/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2"/>
          <p:cNvSpPr/>
          <p:nvPr>
            <p:ph idx="2" type="pic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2"/>
          <p:cNvSpPr txBox="1"/>
          <p:nvPr>
            <p:ph idx="1" type="body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2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2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2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texto vertical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3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3"/>
          <p:cNvSpPr txBox="1"/>
          <p:nvPr>
            <p:ph idx="1" type="body"/>
          </p:nvPr>
        </p:nvSpPr>
        <p:spPr>
          <a:xfrm rot="5400000">
            <a:off x="2874764" y="-1217413"/>
            <a:ext cx="3394472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3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3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3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vertical y texto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4"/>
          <p:cNvSpPr txBox="1"/>
          <p:nvPr>
            <p:ph type="title"/>
          </p:nvPr>
        </p:nvSpPr>
        <p:spPr>
          <a:xfrm rot="5400000">
            <a:off x="6012656" y="771525"/>
            <a:ext cx="3290888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4"/>
          <p:cNvSpPr txBox="1"/>
          <p:nvPr>
            <p:ph idx="1" type="body"/>
          </p:nvPr>
        </p:nvSpPr>
        <p:spPr>
          <a:xfrm rot="5400000">
            <a:off x="1821656" y="-1209675"/>
            <a:ext cx="3290888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4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4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4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3"/>
          <p:cNvSpPr txBox="1"/>
          <p:nvPr>
            <p:ph idx="1" type="body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3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3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3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9.png"/><Relationship Id="rId4" Type="http://schemas.openxmlformats.org/officeDocument/2006/relationships/image" Target="../media/image8.png"/><Relationship Id="rId5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>
            <p:ph type="ctrTitle"/>
          </p:nvPr>
        </p:nvSpPr>
        <p:spPr>
          <a:xfrm>
            <a:off x="1949025" y="70025"/>
            <a:ext cx="7056900" cy="1352400"/>
          </a:xfrm>
          <a:prstGeom prst="rect">
            <a:avLst/>
          </a:prstGeom>
          <a:solidFill>
            <a:srgbClr val="D9D2E9"/>
          </a:solidFill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21472"/>
              <a:buFont typeface="Calibri"/>
              <a:buNone/>
            </a:pPr>
            <a:r>
              <a:rPr b="1" lang="es-ES" sz="3622"/>
              <a:t>Afectación </a:t>
            </a:r>
            <a:r>
              <a:rPr b="1" lang="es-ES" sz="3622"/>
              <a:t>oftalmológica</a:t>
            </a:r>
            <a:r>
              <a:rPr b="1" lang="es-ES" sz="3622"/>
              <a:t> de los </a:t>
            </a:r>
            <a:r>
              <a:rPr b="1" lang="es-ES" sz="3622"/>
              <a:t>cigarrillos</a:t>
            </a:r>
            <a:r>
              <a:rPr b="1" lang="es-ES" sz="3622"/>
              <a:t> </a:t>
            </a:r>
            <a:r>
              <a:rPr b="1" lang="es-ES" sz="3622"/>
              <a:t>electrónicos.</a:t>
            </a:r>
            <a:r>
              <a:rPr lang="es-ES" sz="3622"/>
              <a:t> </a:t>
            </a:r>
            <a:endParaRPr sz="3622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89051"/>
              <a:buFont typeface="Calibri"/>
              <a:buNone/>
            </a:pPr>
            <a:r>
              <a:rPr lang="es-ES" sz="1522"/>
              <a:t>M.M Segura, E.Condorelli, J.C Lafuente, D.E Vega, E. Cabrera, J.L Velasco. HUVV.</a:t>
            </a:r>
            <a:r>
              <a:rPr lang="es-ES" sz="1844"/>
              <a:t>M</a:t>
            </a:r>
            <a:endParaRPr sz="1844"/>
          </a:p>
        </p:txBody>
      </p:sp>
      <p:sp>
        <p:nvSpPr>
          <p:cNvPr id="85" name="Google Shape;85;p1"/>
          <p:cNvSpPr txBox="1"/>
          <p:nvPr/>
        </p:nvSpPr>
        <p:spPr>
          <a:xfrm>
            <a:off x="179375" y="1508750"/>
            <a:ext cx="3970800" cy="2402700"/>
          </a:xfrm>
          <a:prstGeom prst="rect">
            <a:avLst/>
          </a:prstGeom>
          <a:solidFill>
            <a:schemeClr val="lt1"/>
          </a:solidFill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700">
                <a:solidFill>
                  <a:schemeClr val="accent4"/>
                </a:solidFill>
              </a:rPr>
              <a:t>Introducción:</a:t>
            </a:r>
            <a:endParaRPr sz="1700">
              <a:solidFill>
                <a:schemeClr val="accent4"/>
              </a:solidFill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>
                <a:solidFill>
                  <a:srgbClr val="222222"/>
                </a:solidFill>
              </a:rPr>
              <a:t>El vapeo se ha popularizado como una </a:t>
            </a:r>
            <a:r>
              <a:rPr b="1" lang="es-ES" sz="1200">
                <a:solidFill>
                  <a:srgbClr val="222222"/>
                </a:solidFill>
              </a:rPr>
              <a:t>alternativa "más segura" al consumo de tabaco.</a:t>
            </a:r>
            <a:r>
              <a:rPr lang="es-ES" sz="1200">
                <a:solidFill>
                  <a:srgbClr val="222222"/>
                </a:solidFill>
              </a:rPr>
              <a:t> Aunque los riesgos pulmonares asociados al vapeo, están recibiendo cada vez más atención pero las </a:t>
            </a:r>
            <a:r>
              <a:rPr b="1" lang="es-ES" sz="1200">
                <a:solidFill>
                  <a:srgbClr val="222222"/>
                </a:solidFill>
              </a:rPr>
              <a:t>repercusiones sobre otras áreas</a:t>
            </a:r>
            <a:r>
              <a:rPr lang="es-ES" sz="1200">
                <a:solidFill>
                  <a:srgbClr val="222222"/>
                </a:solidFill>
              </a:rPr>
              <a:t>  han pasado </a:t>
            </a:r>
            <a:r>
              <a:rPr lang="es-ES" sz="1200" u="sng">
                <a:solidFill>
                  <a:srgbClr val="222222"/>
                </a:solidFill>
              </a:rPr>
              <a:t>desapercibidas</a:t>
            </a:r>
            <a:r>
              <a:rPr lang="es-ES" sz="1200">
                <a:solidFill>
                  <a:srgbClr val="222222"/>
                </a:solidFill>
              </a:rPr>
              <a:t>. Estudios recientes destacan que los componentes tóxicos de los aerosoles de los CE pueden afectar órganos como los ojos. </a:t>
            </a:r>
            <a:endParaRPr sz="1200">
              <a:solidFill>
                <a:srgbClr val="222222"/>
              </a:solidFill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>
                <a:solidFill>
                  <a:srgbClr val="222222"/>
                </a:solidFill>
              </a:rPr>
              <a:t>Este póster explora los efectos nocivos de los cigarrillos electrónicos investigando sobre su impacto sobre la salud ocular.</a:t>
            </a:r>
            <a:endParaRPr sz="3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1"/>
          <p:cNvSpPr txBox="1"/>
          <p:nvPr/>
        </p:nvSpPr>
        <p:spPr>
          <a:xfrm>
            <a:off x="190175" y="4070200"/>
            <a:ext cx="3970800" cy="891600"/>
          </a:xfrm>
          <a:prstGeom prst="rect">
            <a:avLst/>
          </a:prstGeom>
          <a:solidFill>
            <a:schemeClr val="lt1"/>
          </a:solidFill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700">
                <a:solidFill>
                  <a:schemeClr val="accent4"/>
                </a:solidFill>
              </a:rPr>
              <a:t>Metodología</a:t>
            </a:r>
            <a:r>
              <a:rPr lang="es-ES" sz="1700">
                <a:solidFill>
                  <a:schemeClr val="accent4"/>
                </a:solidFill>
              </a:rPr>
              <a:t>:</a:t>
            </a:r>
            <a:r>
              <a:rPr lang="es-ES" sz="1600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100">
                <a:solidFill>
                  <a:srgbClr val="222222"/>
                </a:solidFill>
              </a:rPr>
              <a:t>Se hicieron pruebas oftalmológicas previas y posteriores al vapeo, midiendo las variaciones que se producían después de vapear durante 30 minutos </a:t>
            </a:r>
            <a:r>
              <a:rPr lang="es-ES" sz="1100">
                <a:solidFill>
                  <a:srgbClr val="222222"/>
                </a:solidFill>
              </a:rPr>
              <a:t>a 30 sujetos sanos vapeadores. 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1"/>
          <p:cNvSpPr txBox="1"/>
          <p:nvPr/>
        </p:nvSpPr>
        <p:spPr>
          <a:xfrm>
            <a:off x="4315750" y="1581100"/>
            <a:ext cx="4690200" cy="3380700"/>
          </a:xfrm>
          <a:prstGeom prst="rect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700">
                <a:solidFill>
                  <a:schemeClr val="accent4"/>
                </a:solidFill>
              </a:rPr>
              <a:t>Resultados: </a:t>
            </a:r>
            <a:endParaRPr sz="2000">
              <a:solidFill>
                <a:schemeClr val="dk1"/>
              </a:solidFill>
            </a:endParaRPr>
          </a:p>
          <a:p>
            <a:pPr indent="-30480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200"/>
              <a:buChar char="-"/>
            </a:pPr>
            <a:r>
              <a:rPr lang="es-ES" sz="1200">
                <a:solidFill>
                  <a:srgbClr val="222222"/>
                </a:solidFill>
              </a:rPr>
              <a:t>En total se analizaron 30 sujetos (60  ojos). </a:t>
            </a:r>
            <a:endParaRPr sz="1200">
              <a:solidFill>
                <a:srgbClr val="222222"/>
              </a:solidFill>
            </a:endParaRPr>
          </a:p>
          <a:p>
            <a:pPr indent="-30480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200"/>
              <a:buChar char="-"/>
            </a:pPr>
            <a:r>
              <a:rPr lang="es-ES" sz="1200">
                <a:solidFill>
                  <a:srgbClr val="222222"/>
                </a:solidFill>
              </a:rPr>
              <a:t>La edad media era 23 años. </a:t>
            </a:r>
            <a:endParaRPr sz="1200">
              <a:solidFill>
                <a:srgbClr val="222222"/>
              </a:solidFill>
            </a:endParaRPr>
          </a:p>
          <a:p>
            <a:pPr indent="-30480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200"/>
              <a:buChar char="-"/>
            </a:pPr>
            <a:r>
              <a:rPr lang="es-ES" sz="1200">
                <a:solidFill>
                  <a:srgbClr val="222222"/>
                </a:solidFill>
              </a:rPr>
              <a:t>Eran 23 mujeres. </a:t>
            </a:r>
            <a:endParaRPr sz="1200">
              <a:solidFill>
                <a:srgbClr val="222222"/>
              </a:solidFill>
            </a:endParaRPr>
          </a:p>
          <a:p>
            <a:pPr indent="-30480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200"/>
              <a:buChar char="-"/>
            </a:pPr>
            <a:r>
              <a:rPr lang="es-ES" sz="1200">
                <a:solidFill>
                  <a:srgbClr val="222222"/>
                </a:solidFill>
              </a:rPr>
              <a:t>Dispositivos eran muy similares, variaba en que 16 contienen nicotina y 14 no.</a:t>
            </a:r>
            <a:endParaRPr sz="1200">
              <a:solidFill>
                <a:srgbClr val="222222"/>
              </a:solidFill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222222"/>
              </a:solidFill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222222"/>
              </a:solidFill>
            </a:endParaRPr>
          </a:p>
          <a:p>
            <a:pPr indent="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222222"/>
              </a:solidFill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1200">
                <a:solidFill>
                  <a:srgbClr val="222222"/>
                </a:solidFill>
              </a:rPr>
              <a:t>Variables </a:t>
            </a:r>
            <a:r>
              <a:rPr b="1" lang="es-ES" sz="1200">
                <a:solidFill>
                  <a:srgbClr val="222222"/>
                </a:solidFill>
              </a:rPr>
              <a:t>oftalmológicas</a:t>
            </a:r>
            <a:r>
              <a:rPr lang="es-ES" sz="1200">
                <a:solidFill>
                  <a:srgbClr val="222222"/>
                </a:solidFill>
              </a:rPr>
              <a:t> recogidas pre y post uso de CE:  </a:t>
            </a:r>
            <a:endParaRPr sz="1200">
              <a:solidFill>
                <a:srgbClr val="222222"/>
              </a:solidFill>
            </a:endParaRPr>
          </a:p>
          <a:p>
            <a:pPr indent="-304800" lvl="0" marL="457200" rtl="0" algn="just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200"/>
              <a:buChar char="-"/>
            </a:pPr>
            <a:r>
              <a:rPr lang="es-ES" sz="1200">
                <a:solidFill>
                  <a:srgbClr val="222222"/>
                </a:solidFill>
              </a:rPr>
              <a:t>Espesor corneal central (CCT).</a:t>
            </a:r>
            <a:endParaRPr sz="1200">
              <a:solidFill>
                <a:srgbClr val="222222"/>
              </a:solidFill>
            </a:endParaRPr>
          </a:p>
          <a:p>
            <a:pPr indent="-304800" lvl="0" marL="457200" rtl="0" algn="just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200"/>
              <a:buChar char="-"/>
            </a:pPr>
            <a:r>
              <a:rPr lang="es-ES" sz="1200">
                <a:solidFill>
                  <a:srgbClr val="222222"/>
                </a:solidFill>
              </a:rPr>
              <a:t>Test de Schirmer.</a:t>
            </a:r>
            <a:endParaRPr sz="1200">
              <a:solidFill>
                <a:srgbClr val="222222"/>
              </a:solidFill>
            </a:endParaRPr>
          </a:p>
          <a:p>
            <a:pPr indent="-304800" lvl="0" marL="457200" rtl="0" algn="just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200"/>
              <a:buChar char="-"/>
            </a:pPr>
            <a:r>
              <a:rPr lang="es-ES" sz="1200">
                <a:solidFill>
                  <a:srgbClr val="222222"/>
                </a:solidFill>
              </a:rPr>
              <a:t>Test de BUT.</a:t>
            </a:r>
            <a:endParaRPr sz="1200">
              <a:solidFill>
                <a:srgbClr val="222222"/>
              </a:solidFill>
            </a:endParaRPr>
          </a:p>
          <a:p>
            <a:pPr indent="-304800" lvl="0" marL="457200" rtl="0" algn="just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200"/>
              <a:buChar char="-"/>
            </a:pPr>
            <a:r>
              <a:rPr lang="es-ES" sz="1200">
                <a:solidFill>
                  <a:srgbClr val="222222"/>
                </a:solidFill>
              </a:rPr>
              <a:t>Datos derivados de la OCT: Análisis de nervios ópticos (GCT y grosor coroideo peripapilar), grosor RNFL, análisis macular (grosor macular y coroideo macular) y análisis del flujo coroideo.</a:t>
            </a:r>
            <a:endParaRPr sz="1200">
              <a:solidFill>
                <a:srgbClr val="222222"/>
              </a:solidFill>
            </a:endParaRPr>
          </a:p>
        </p:txBody>
      </p:sp>
      <p:pic>
        <p:nvPicPr>
          <p:cNvPr id="88" name="Google Shape;88;p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98275" y="2749075"/>
            <a:ext cx="594750" cy="656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238076" y="1720375"/>
            <a:ext cx="502922" cy="60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48575" y="3562975"/>
            <a:ext cx="673975" cy="507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"/>
          <p:cNvSpPr txBox="1"/>
          <p:nvPr/>
        </p:nvSpPr>
        <p:spPr>
          <a:xfrm>
            <a:off x="240975" y="1350425"/>
            <a:ext cx="4711800" cy="3561000"/>
          </a:xfrm>
          <a:prstGeom prst="rect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700">
                <a:solidFill>
                  <a:schemeClr val="accent4"/>
                </a:solidFill>
              </a:rPr>
              <a:t>Resultados: </a:t>
            </a:r>
            <a:endParaRPr sz="1200">
              <a:solidFill>
                <a:srgbClr val="222222"/>
              </a:solidFill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>
                <a:solidFill>
                  <a:srgbClr val="222222"/>
                </a:solidFill>
              </a:rPr>
              <a:t>Se ha objetivado, que en el </a:t>
            </a:r>
            <a:r>
              <a:rPr b="1" lang="es-ES" sz="1200">
                <a:solidFill>
                  <a:srgbClr val="222222"/>
                </a:solidFill>
              </a:rPr>
              <a:t>grosor coroideo</a:t>
            </a:r>
            <a:r>
              <a:rPr lang="es-ES" sz="1200">
                <a:solidFill>
                  <a:srgbClr val="222222"/>
                </a:solidFill>
              </a:rPr>
              <a:t> hay d</a:t>
            </a:r>
            <a:r>
              <a:rPr lang="es-ES" sz="1200" u="sng">
                <a:solidFill>
                  <a:srgbClr val="222222"/>
                </a:solidFill>
              </a:rPr>
              <a:t>iferencias estadísticamente significativas</a:t>
            </a:r>
            <a:r>
              <a:rPr lang="es-ES" sz="1200">
                <a:solidFill>
                  <a:srgbClr val="222222"/>
                </a:solidFill>
              </a:rPr>
              <a:t>  entre la preexposición y post exposición, con una </a:t>
            </a:r>
            <a:r>
              <a:rPr b="1" lang="es-ES" sz="1200">
                <a:solidFill>
                  <a:srgbClr val="222222"/>
                </a:solidFill>
              </a:rPr>
              <a:t>disminución media de 3,28 μm.</a:t>
            </a:r>
            <a:r>
              <a:rPr lang="es-ES" sz="1200">
                <a:solidFill>
                  <a:srgbClr val="222222"/>
                </a:solidFill>
              </a:rPr>
              <a:t> </a:t>
            </a:r>
            <a:endParaRPr sz="1200">
              <a:solidFill>
                <a:srgbClr val="222222"/>
              </a:solidFill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222222"/>
              </a:solidFill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>
                <a:solidFill>
                  <a:srgbClr val="222222"/>
                </a:solidFill>
              </a:rPr>
              <a:t>Se analizó también la relación existente en aquellos sujetos de la muestra que utilizaron cigarrillos electrónicos </a:t>
            </a:r>
            <a:r>
              <a:rPr lang="es-ES" sz="1200" u="sng">
                <a:solidFill>
                  <a:srgbClr val="222222"/>
                </a:solidFill>
              </a:rPr>
              <a:t>con nicotina</a:t>
            </a:r>
            <a:r>
              <a:rPr lang="es-ES" sz="1200">
                <a:solidFill>
                  <a:srgbClr val="222222"/>
                </a:solidFill>
              </a:rPr>
              <a:t>, por avería a la hora de la recogida de los datos y </a:t>
            </a:r>
            <a:r>
              <a:rPr lang="es-ES" sz="1200" u="sng">
                <a:solidFill>
                  <a:srgbClr val="222222"/>
                </a:solidFill>
              </a:rPr>
              <a:t>sin ella </a:t>
            </a:r>
            <a:r>
              <a:rPr lang="es-ES" sz="1200">
                <a:solidFill>
                  <a:srgbClr val="222222"/>
                </a:solidFill>
              </a:rPr>
              <a:t>(n=28 ojos):</a:t>
            </a:r>
            <a:endParaRPr sz="1200">
              <a:solidFill>
                <a:srgbClr val="222222"/>
              </a:solidFill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>
                <a:solidFill>
                  <a:srgbClr val="222222"/>
                </a:solidFill>
              </a:rPr>
              <a:t> </a:t>
            </a:r>
            <a:endParaRPr sz="1200">
              <a:solidFill>
                <a:srgbClr val="222222"/>
              </a:solidFill>
            </a:endParaRPr>
          </a:p>
          <a:p>
            <a:pPr indent="-304800" lvl="0" marL="457200" rtl="0" algn="just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200"/>
              <a:buChar char="-"/>
            </a:pPr>
            <a:r>
              <a:rPr lang="es-ES" sz="1200">
                <a:solidFill>
                  <a:srgbClr val="222222"/>
                </a:solidFill>
              </a:rPr>
              <a:t>se observan </a:t>
            </a:r>
            <a:r>
              <a:rPr b="1" lang="es-ES" sz="1200">
                <a:solidFill>
                  <a:srgbClr val="222222"/>
                </a:solidFill>
              </a:rPr>
              <a:t>diferencias estadísticas</a:t>
            </a:r>
            <a:r>
              <a:rPr lang="es-ES" sz="1200">
                <a:solidFill>
                  <a:srgbClr val="222222"/>
                </a:solidFill>
              </a:rPr>
              <a:t> con respecto a la pre exposición en el </a:t>
            </a:r>
            <a:r>
              <a:rPr b="1" lang="es-ES" sz="1200">
                <a:solidFill>
                  <a:srgbClr val="222222"/>
                </a:solidFill>
              </a:rPr>
              <a:t>grosor coroideo macular medio</a:t>
            </a:r>
            <a:r>
              <a:rPr lang="es-ES" sz="1200">
                <a:solidFill>
                  <a:srgbClr val="222222"/>
                </a:solidFill>
              </a:rPr>
              <a:t>, disminuyendo</a:t>
            </a:r>
            <a:r>
              <a:rPr b="1" lang="es-ES" sz="1200">
                <a:solidFill>
                  <a:srgbClr val="222222"/>
                </a:solidFill>
              </a:rPr>
              <a:t> 4,66 μm de media en CE con nicotina.</a:t>
            </a:r>
            <a:r>
              <a:rPr lang="es-ES" sz="1200">
                <a:solidFill>
                  <a:srgbClr val="222222"/>
                </a:solidFill>
              </a:rPr>
              <a:t> </a:t>
            </a:r>
            <a:r>
              <a:rPr i="1" lang="es-ES" sz="800">
                <a:solidFill>
                  <a:srgbClr val="222222"/>
                </a:solidFill>
              </a:rPr>
              <a:t>Tabla1</a:t>
            </a:r>
            <a:endParaRPr i="1" sz="800">
              <a:solidFill>
                <a:srgbClr val="222222"/>
              </a:solidFill>
            </a:endParaRPr>
          </a:p>
          <a:p>
            <a:pPr indent="0" lvl="0" marL="45720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222222"/>
              </a:solidFill>
            </a:endParaRPr>
          </a:p>
          <a:p>
            <a:pPr indent="-304800" lvl="0" marL="457200" rtl="0" algn="just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200"/>
              <a:buChar char="-"/>
            </a:pPr>
            <a:r>
              <a:rPr lang="es-ES" sz="1200">
                <a:solidFill>
                  <a:srgbClr val="222222"/>
                </a:solidFill>
              </a:rPr>
              <a:t>En los sujetos que usaron dispositivos </a:t>
            </a:r>
            <a:r>
              <a:rPr lang="es-ES" sz="1200" u="sng">
                <a:solidFill>
                  <a:srgbClr val="222222"/>
                </a:solidFill>
              </a:rPr>
              <a:t>sin nicotina</a:t>
            </a:r>
            <a:r>
              <a:rPr lang="es-ES" sz="1200">
                <a:solidFill>
                  <a:srgbClr val="222222"/>
                </a:solidFill>
              </a:rPr>
              <a:t> también se observaron </a:t>
            </a:r>
            <a:r>
              <a:rPr b="1" lang="es-ES" sz="1200">
                <a:solidFill>
                  <a:srgbClr val="222222"/>
                </a:solidFill>
              </a:rPr>
              <a:t>diferencias significativas</a:t>
            </a:r>
            <a:r>
              <a:rPr lang="es-ES" sz="1200">
                <a:solidFill>
                  <a:srgbClr val="222222"/>
                </a:solidFill>
              </a:rPr>
              <a:t> en el </a:t>
            </a:r>
            <a:r>
              <a:rPr b="1" lang="es-ES" sz="1200">
                <a:solidFill>
                  <a:srgbClr val="222222"/>
                </a:solidFill>
              </a:rPr>
              <a:t>grosor medio de las células ganglionares (GCT) tras la exposición.</a:t>
            </a:r>
            <a:r>
              <a:rPr lang="es-ES" sz="1200">
                <a:solidFill>
                  <a:srgbClr val="222222"/>
                </a:solidFill>
              </a:rPr>
              <a:t> La diferencia fue un </a:t>
            </a:r>
            <a:r>
              <a:rPr b="1" lang="es-ES" sz="1200">
                <a:solidFill>
                  <a:srgbClr val="222222"/>
                </a:solidFill>
              </a:rPr>
              <a:t>descenso medio de 1 μm en la post exposición. </a:t>
            </a:r>
            <a:r>
              <a:rPr i="1" lang="es-ES" sz="800">
                <a:solidFill>
                  <a:srgbClr val="222222"/>
                </a:solidFill>
              </a:rPr>
              <a:t>Tabla 2</a:t>
            </a:r>
            <a:endParaRPr i="1" sz="800">
              <a:solidFill>
                <a:srgbClr val="22222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 txBox="1"/>
          <p:nvPr/>
        </p:nvSpPr>
        <p:spPr>
          <a:xfrm>
            <a:off x="5186150" y="3607963"/>
            <a:ext cx="1618500" cy="676200"/>
          </a:xfrm>
          <a:prstGeom prst="rect">
            <a:avLst/>
          </a:prstGeom>
          <a:solidFill>
            <a:srgbClr val="D9D2E9"/>
          </a:solidFill>
          <a:ln cap="flat" cmpd="sng" w="1905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sz="1200">
                <a:solidFill>
                  <a:srgbClr val="222222"/>
                </a:solidFill>
              </a:rPr>
              <a:t>N</a:t>
            </a:r>
            <a:r>
              <a:rPr lang="es-ES" sz="1200">
                <a:solidFill>
                  <a:srgbClr val="222222"/>
                </a:solidFill>
              </a:rPr>
              <a:t>=32 ojos, excepto en la densidad del flujo macular n=11.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97" name="Google Shape;97;p2"/>
          <p:cNvCxnSpPr/>
          <p:nvPr/>
        </p:nvCxnSpPr>
        <p:spPr>
          <a:xfrm>
            <a:off x="4545950" y="2825200"/>
            <a:ext cx="669000" cy="741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98" name="Google Shape;98;p2"/>
          <p:cNvSpPr txBox="1"/>
          <p:nvPr/>
        </p:nvSpPr>
        <p:spPr>
          <a:xfrm>
            <a:off x="2279925" y="235475"/>
            <a:ext cx="6539100" cy="978300"/>
          </a:xfrm>
          <a:prstGeom prst="rect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sz="1200">
                <a:solidFill>
                  <a:schemeClr val="accent4"/>
                </a:solidFill>
              </a:rPr>
              <a:t>Resultados:</a:t>
            </a:r>
            <a:r>
              <a:rPr lang="es-ES" sz="1700">
                <a:solidFill>
                  <a:schemeClr val="accent4"/>
                </a:solidFill>
              </a:rPr>
              <a:t> </a:t>
            </a:r>
            <a:r>
              <a:rPr lang="es-ES" sz="1200">
                <a:solidFill>
                  <a:srgbClr val="222222"/>
                </a:solidFill>
              </a:rPr>
              <a:t>Se obtuvo un 100% de asintomáticos en el test de Schirmer antes de la exposición, y tras esta, un 40% de la muestra vio alterado su resultado. En cuanto al test de BUT un 93,3% fue normal antes de utilizar el CE, y tras la exposición un 50% de la muestra obtuvo un resultado alterado en este.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9" name="Google Shape;99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14226" y="1278500"/>
            <a:ext cx="3733575" cy="20501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g33a1b41c374_0_29"/>
          <p:cNvPicPr preferRelativeResize="0"/>
          <p:nvPr/>
        </p:nvPicPr>
        <p:blipFill rotWithShape="1">
          <a:blip r:embed="rId3">
            <a:alphaModFix/>
          </a:blip>
          <a:srcRect b="10992" l="0" r="0" t="0"/>
          <a:stretch/>
        </p:blipFill>
        <p:spPr>
          <a:xfrm>
            <a:off x="3423725" y="192300"/>
            <a:ext cx="5237026" cy="2244425"/>
          </a:xfrm>
          <a:prstGeom prst="rect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05" name="Google Shape;105;g33a1b41c374_0_29"/>
          <p:cNvPicPr preferRelativeResize="0"/>
          <p:nvPr/>
        </p:nvPicPr>
        <p:blipFill rotWithShape="1">
          <a:blip r:embed="rId4">
            <a:alphaModFix/>
          </a:blip>
          <a:srcRect b="10698" l="0" r="0" t="0"/>
          <a:stretch/>
        </p:blipFill>
        <p:spPr>
          <a:xfrm>
            <a:off x="3423725" y="2540875"/>
            <a:ext cx="5237025" cy="2341725"/>
          </a:xfrm>
          <a:prstGeom prst="rect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06" name="Google Shape;106;g33a1b41c374_0_29"/>
          <p:cNvSpPr txBox="1"/>
          <p:nvPr/>
        </p:nvSpPr>
        <p:spPr>
          <a:xfrm>
            <a:off x="2402225" y="1100400"/>
            <a:ext cx="1021500" cy="517800"/>
          </a:xfrm>
          <a:prstGeom prst="rect">
            <a:avLst/>
          </a:prstGeom>
          <a:solidFill>
            <a:srgbClr val="D9D2E9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900">
                <a:solidFill>
                  <a:schemeClr val="dk1"/>
                </a:solidFill>
              </a:rPr>
              <a:t>Tabla 1</a:t>
            </a:r>
            <a:endParaRPr sz="1900">
              <a:solidFill>
                <a:schemeClr val="dk1"/>
              </a:solidFill>
            </a:endParaRPr>
          </a:p>
        </p:txBody>
      </p:sp>
      <p:sp>
        <p:nvSpPr>
          <p:cNvPr id="107" name="Google Shape;107;g33a1b41c374_0_29"/>
          <p:cNvSpPr txBox="1"/>
          <p:nvPr/>
        </p:nvSpPr>
        <p:spPr>
          <a:xfrm>
            <a:off x="2402225" y="3661000"/>
            <a:ext cx="1021500" cy="517800"/>
          </a:xfrm>
          <a:prstGeom prst="rect">
            <a:avLst/>
          </a:prstGeom>
          <a:solidFill>
            <a:srgbClr val="D9D2E9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900">
                <a:solidFill>
                  <a:schemeClr val="dk1"/>
                </a:solidFill>
              </a:rPr>
              <a:t>Tabla 2</a:t>
            </a:r>
            <a:endParaRPr sz="1900">
              <a:solidFill>
                <a:schemeClr val="dk1"/>
              </a:solidFill>
            </a:endParaRPr>
          </a:p>
        </p:txBody>
      </p:sp>
      <p:sp>
        <p:nvSpPr>
          <p:cNvPr id="108" name="Google Shape;108;g33a1b41c374_0_29"/>
          <p:cNvSpPr txBox="1"/>
          <p:nvPr/>
        </p:nvSpPr>
        <p:spPr>
          <a:xfrm>
            <a:off x="366900" y="2074850"/>
            <a:ext cx="2289000" cy="1129500"/>
          </a:xfrm>
          <a:prstGeom prst="rect">
            <a:avLst/>
          </a:prstGeom>
          <a:solidFill>
            <a:srgbClr val="B4A7D6"/>
          </a:solidFill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00">
                <a:solidFill>
                  <a:srgbClr val="222222"/>
                </a:solidFill>
              </a:rPr>
              <a:t>El resto de variables no se han visto afectadas de forma significativa.</a:t>
            </a:r>
            <a:endParaRPr sz="3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33a1b41c374_0_7"/>
          <p:cNvSpPr txBox="1"/>
          <p:nvPr>
            <p:ph type="ctrTitle"/>
          </p:nvPr>
        </p:nvSpPr>
        <p:spPr>
          <a:xfrm>
            <a:off x="764925" y="1429625"/>
            <a:ext cx="7772400" cy="2618400"/>
          </a:xfrm>
          <a:prstGeom prst="rect">
            <a:avLst/>
          </a:prstGeom>
          <a:solidFill>
            <a:srgbClr val="D9D2E9"/>
          </a:solidFill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344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Conclusiones: </a:t>
            </a:r>
            <a:endParaRPr sz="2344">
              <a:solidFill>
                <a:schemeClr val="accent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1855" lvl="0" marL="457200" rtl="0" algn="just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311"/>
              <a:buFont typeface="Arial"/>
              <a:buChar char="-"/>
            </a:pPr>
            <a:r>
              <a:rPr b="1" lang="es-ES" sz="1311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El estudio revela los efectos agudos en la salud ocular tras el uso CE</a:t>
            </a:r>
            <a:r>
              <a:rPr lang="es-ES" sz="1311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. Estos incluyen, alteraciones a nivel de la lágrima,vascularización coroidea y la capa de células ganglionares de la retina, incluso en aquellos que no tiene nicotina.</a:t>
            </a:r>
            <a:endParaRPr sz="1311">
              <a:solidFill>
                <a:srgbClr val="22222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311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311">
              <a:solidFill>
                <a:srgbClr val="22222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rtl="0" algn="just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222222"/>
              </a:buClr>
              <a:buSzPts val="1800"/>
              <a:buFont typeface="Arial"/>
              <a:buChar char="-"/>
            </a:pPr>
            <a:r>
              <a:rPr lang="es-ES" sz="1311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Es necesario </a:t>
            </a:r>
            <a:r>
              <a:rPr lang="es-ES" sz="1311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más</a:t>
            </a:r>
            <a:r>
              <a:rPr lang="es-ES" sz="1311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lang="es-ES" sz="1311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estudios a otros niveles para evaluar que </a:t>
            </a:r>
            <a:r>
              <a:rPr b="1" lang="es-ES" sz="1311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más</a:t>
            </a:r>
            <a:r>
              <a:rPr b="1" lang="es-ES" sz="1311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 riesgo añadidos tiene estos nuevos dispositivos</a:t>
            </a:r>
            <a:r>
              <a:rPr lang="es-ES" sz="1311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 de consumo. </a:t>
            </a:r>
            <a:endParaRPr sz="1311">
              <a:solidFill>
                <a:srgbClr val="22222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800"/>
              <a:buFont typeface="Arial"/>
              <a:buChar char="-"/>
            </a:pPr>
            <a:r>
              <a:rPr lang="es-ES" sz="1311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Es necesario </a:t>
            </a:r>
            <a:r>
              <a:rPr b="1" lang="es-ES" sz="1311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concienciar a la población, sobretodo a los </a:t>
            </a:r>
            <a:r>
              <a:rPr b="1" lang="es-ES" sz="1311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más</a:t>
            </a:r>
            <a:r>
              <a:rPr b="1" lang="es-ES" sz="1311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 jóvenes de los problemas </a:t>
            </a:r>
            <a:r>
              <a:rPr lang="es-ES" sz="1311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a largo plazo y no tan largo.</a:t>
            </a:r>
            <a:r>
              <a:rPr lang="es-ES" sz="120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  <p:pic>
        <p:nvPicPr>
          <p:cNvPr id="114" name="Google Shape;114;g33a1b41c374_0_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29975" y="148675"/>
            <a:ext cx="1202875" cy="40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g33a1b41c374_0_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92425" y="112700"/>
            <a:ext cx="1044900" cy="1197275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g33a1b41c374_0_7"/>
          <p:cNvSpPr txBox="1"/>
          <p:nvPr/>
        </p:nvSpPr>
        <p:spPr>
          <a:xfrm>
            <a:off x="179375" y="4681175"/>
            <a:ext cx="8244000" cy="22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s-ES" sz="1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Agradecimientos: Manuel Villatoro Ramírez,  Dr. </a:t>
            </a:r>
            <a:r>
              <a:rPr i="1" lang="es-ES" sz="1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José</a:t>
            </a:r>
            <a:r>
              <a:rPr i="1" lang="es-ES" sz="1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Carlos Valera  y Dr. Ignacio García Basterra (S. </a:t>
            </a:r>
            <a:r>
              <a:rPr i="1" lang="es-ES" sz="1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Oftalmología</a:t>
            </a:r>
            <a:r>
              <a:rPr i="1" lang="es-ES" sz="1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HUVV). </a:t>
            </a:r>
            <a:endParaRPr i="1"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ema d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2024-02-05T13:08:18Z</dcterms:created>
  <dc:creator>LUNA</dc:creator>
</cp:coreProperties>
</file>