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1"/>
  </p:notesMasterIdLst>
  <p:sldIdLst>
    <p:sldId id="256" r:id="rId3"/>
    <p:sldId id="257" r:id="rId4"/>
    <p:sldId id="258" r:id="rId5"/>
    <p:sldId id="259" r:id="rId6"/>
    <p:sldId id="261" r:id="rId7"/>
    <p:sldId id="262" r:id="rId8"/>
    <p:sldId id="264" r:id="rId9"/>
    <p:sldId id="263" r:id="rId10"/>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buNone/>
            </a:pPr>
            <a:r>
              <a:rPr lang="es-ES" sz="4400" b="0" strike="noStrike" spc="-1">
                <a:latin typeface="Arial"/>
              </a:rPr>
              <a:t>Pulse para desplazar la diapositiva</a:t>
            </a:r>
          </a:p>
        </p:txBody>
      </p:sp>
      <p:sp>
        <p:nvSpPr>
          <p:cNvPr id="8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r>
              <a:rPr lang="es-ES" sz="2000" b="0" strike="noStrike" spc="-1">
                <a:latin typeface="Arial"/>
              </a:rPr>
              <a:t>Pulse para editar el formato de las notas</a:t>
            </a:r>
          </a:p>
        </p:txBody>
      </p:sp>
      <p:sp>
        <p:nvSpPr>
          <p:cNvPr id="8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r>
              <a:rPr lang="es-ES" sz="1400" b="0" strike="noStrike" spc="-1">
                <a:latin typeface="Times New Roman"/>
              </a:rPr>
              <a:t>&lt;cabecera&gt;</a:t>
            </a:r>
          </a:p>
        </p:txBody>
      </p:sp>
      <p:sp>
        <p:nvSpPr>
          <p:cNvPr id="85"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algn="r">
              <a:buNone/>
              <a:defRPr lang="es-ES" sz="1400" b="0" strike="noStrike" spc="-1">
                <a:latin typeface="Times New Roman"/>
              </a:defRPr>
            </a:lvl1pPr>
          </a:lstStyle>
          <a:p>
            <a:pPr algn="r">
              <a:buNone/>
            </a:pPr>
            <a:r>
              <a:rPr lang="es-ES" sz="1400" b="0" strike="noStrike" spc="-1">
                <a:latin typeface="Times New Roman"/>
              </a:rPr>
              <a:t>&lt;fecha/hora&gt;</a:t>
            </a:r>
          </a:p>
        </p:txBody>
      </p:sp>
      <p:sp>
        <p:nvSpPr>
          <p:cNvPr id="86"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a:defRPr lang="es-ES" sz="1400" b="0" strike="noStrike" spc="-1">
                <a:latin typeface="Times New Roman"/>
              </a:defRPr>
            </a:lvl1pPr>
          </a:lstStyle>
          <a:p>
            <a:r>
              <a:rPr lang="es-ES" sz="1400" b="0" strike="noStrike" spc="-1">
                <a:latin typeface="Times New Roman"/>
              </a:rPr>
              <a:t>&lt;pie de página&gt;</a:t>
            </a:r>
          </a:p>
        </p:txBody>
      </p:sp>
      <p:sp>
        <p:nvSpPr>
          <p:cNvPr id="87"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algn="r">
              <a:buNone/>
              <a:defRPr lang="es-ES" sz="1400" b="0" strike="noStrike" spc="-1">
                <a:latin typeface="Times New Roman"/>
              </a:defRPr>
            </a:lvl1pPr>
          </a:lstStyle>
          <a:p>
            <a:pPr algn="r">
              <a:buNone/>
            </a:pPr>
            <a:fld id="{D5E3A4EC-7B2D-4FD8-A0EB-CE9D232609EC}" type="slidenum">
              <a:rPr lang="es-ES" sz="1400" b="0" strike="noStrike" spc="-1">
                <a:latin typeface="Times New Roman"/>
              </a:rPr>
              <a:t>‹Nº›</a:t>
            </a:fld>
            <a:endParaRPr lang="es-E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PlaceHolder 1"/>
          <p:cNvSpPr>
            <a:spLocks noGrp="1" noRot="1" noChangeAspect="1"/>
          </p:cNvSpPr>
          <p:nvPr>
            <p:ph type="sldImg"/>
          </p:nvPr>
        </p:nvSpPr>
        <p:spPr>
          <a:xfrm>
            <a:off x="685800" y="1143000"/>
            <a:ext cx="5486400" cy="3086100"/>
          </a:xfrm>
          <a:prstGeom prst="rect">
            <a:avLst/>
          </a:prstGeom>
          <a:ln w="0">
            <a:noFill/>
          </a:ln>
        </p:spPr>
      </p:sp>
      <p:sp>
        <p:nvSpPr>
          <p:cNvPr id="123"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216000">
              <a:lnSpc>
                <a:spcPct val="100000"/>
              </a:lnSpc>
              <a:buNone/>
              <a:tabLst>
                <a:tab pos="0" algn="l"/>
              </a:tabLst>
            </a:pPr>
            <a:r>
              <a:rPr lang="es-ES" sz="2000" b="0" strike="noStrike" spc="-1" dirty="0">
                <a:latin typeface="Arial"/>
              </a:rPr>
              <a:t>Ruiz, no </a:t>
            </a:r>
            <a:r>
              <a:rPr lang="es-ES" sz="2000" b="0" strike="noStrike" spc="-1" dirty="0" err="1">
                <a:latin typeface="Arial"/>
              </a:rPr>
              <a:t>Ruís</a:t>
            </a:r>
            <a:endParaRPr lang="es-ES" sz="2000" b="0" strike="noStrike" spc="-1" dirty="0">
              <a:latin typeface="Arial"/>
            </a:endParaRPr>
          </a:p>
          <a:p>
            <a:pPr marL="216000" indent="-216000">
              <a:lnSpc>
                <a:spcPct val="100000"/>
              </a:lnSpc>
              <a:buNone/>
              <a:tabLst>
                <a:tab pos="0" algn="l"/>
              </a:tabLst>
            </a:pPr>
            <a:endParaRPr lang="es-ES" sz="2000" b="0" strike="noStrike" spc="-1" dirty="0">
              <a:latin typeface="Arial"/>
            </a:endParaRPr>
          </a:p>
          <a:p>
            <a:pPr marL="216000" indent="-216000">
              <a:lnSpc>
                <a:spcPct val="100000"/>
              </a:lnSpc>
              <a:buNone/>
              <a:tabLst>
                <a:tab pos="0" algn="l"/>
              </a:tabLst>
            </a:pPr>
            <a:r>
              <a:rPr lang="es-ES" sz="2000" b="0" strike="noStrike" spc="-1" dirty="0">
                <a:latin typeface="Arial"/>
              </a:rPr>
              <a:t>Las filiaciones en español</a:t>
            </a:r>
          </a:p>
        </p:txBody>
      </p:sp>
      <p:sp>
        <p:nvSpPr>
          <p:cNvPr id="124" name="PlaceHolder 3"/>
          <p:cNvSpPr>
            <a:spLocks noGrp="1"/>
          </p:cNvSpPr>
          <p:nvPr>
            <p:ph type="sldNum" idx="10"/>
          </p:nvPr>
        </p:nvSpPr>
        <p:spPr>
          <a:xfrm>
            <a:off x="3884760" y="8685360"/>
            <a:ext cx="2971080" cy="457920"/>
          </a:xfrm>
          <a:prstGeom prst="rect">
            <a:avLst/>
          </a:prstGeom>
          <a:noFill/>
          <a:ln w="0">
            <a:noFill/>
          </a:ln>
        </p:spPr>
        <p:txBody>
          <a:bodyPr lIns="0" tIns="0" rIns="0" bIns="0" anchor="b">
            <a:noAutofit/>
          </a:bodyPr>
          <a:lstStyle>
            <a:lvl1pPr algn="r">
              <a:lnSpc>
                <a:spcPct val="100000"/>
              </a:lnSpc>
              <a:buNone/>
              <a:defRPr lang="es-ES" sz="1200" b="0" strike="noStrike" spc="-1">
                <a:latin typeface="Times New Roman"/>
              </a:defRPr>
            </a:lvl1pPr>
          </a:lstStyle>
          <a:p>
            <a:pPr algn="r">
              <a:lnSpc>
                <a:spcPct val="100000"/>
              </a:lnSpc>
              <a:buNone/>
            </a:pPr>
            <a:fld id="{CBB9C8A3-D9BD-4359-95A9-FE44A16CD5E6}" type="slidenum">
              <a:rPr lang="es-ES" sz="1200" b="0" strike="noStrike" spc="-1">
                <a:latin typeface="Times New Roman"/>
              </a:rPr>
              <a:t>1</a:t>
            </a:fld>
            <a:endParaRPr lang="es-ES" sz="1200" b="0" strike="noStrike" spc="-1">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noRot="1" noChangeAspect="1"/>
          </p:cNvSpPr>
          <p:nvPr>
            <p:ph type="sldImg"/>
          </p:nvPr>
        </p:nvSpPr>
        <p:spPr>
          <a:xfrm>
            <a:off x="685800" y="1143000"/>
            <a:ext cx="5486400" cy="3086100"/>
          </a:xfrm>
          <a:prstGeom prst="rect">
            <a:avLst/>
          </a:prstGeom>
          <a:ln w="0">
            <a:noFill/>
          </a:ln>
        </p:spPr>
      </p:sp>
      <p:sp>
        <p:nvSpPr>
          <p:cNvPr id="126"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216000">
              <a:lnSpc>
                <a:spcPct val="100000"/>
              </a:lnSpc>
              <a:buNone/>
              <a:tabLst>
                <a:tab pos="0" algn="l"/>
              </a:tabLst>
            </a:pPr>
            <a:r>
              <a:rPr lang="es-ES" sz="3200" b="0" i="0" dirty="0">
                <a:solidFill>
                  <a:srgbClr val="222222"/>
                </a:solidFill>
                <a:effectLst/>
                <a:latin typeface="Arial" panose="020B0604020202020204" pitchFamily="34" charset="0"/>
              </a:rPr>
              <a:t>La determinación del punto de corte ideal para completar el estudio genético del déficit de alfa1 </a:t>
            </a:r>
            <a:r>
              <a:rPr lang="es-ES" sz="3200" b="0" i="0" dirty="0" err="1">
                <a:solidFill>
                  <a:srgbClr val="222222"/>
                </a:solidFill>
                <a:effectLst/>
                <a:latin typeface="Arial" panose="020B0604020202020204" pitchFamily="34" charset="0"/>
              </a:rPr>
              <a:t>antitripsina</a:t>
            </a:r>
            <a:r>
              <a:rPr lang="es-ES" sz="3200" b="0" i="0" dirty="0">
                <a:solidFill>
                  <a:srgbClr val="222222"/>
                </a:solidFill>
                <a:effectLst/>
                <a:latin typeface="Arial" panose="020B0604020202020204" pitchFamily="34" charset="0"/>
              </a:rPr>
              <a:t> (DAAT) continúa siendo un aspecto controvertido dentro del manejo de la enfermedad. Aunque la mayoría de los documentos lo sitúa en 110 mg/dl, existe una considerable variabilidad en las recomendaciones. El presente estudio tiene por objetivo evaluar el punto de corte óptimo en los valores de AAT sérica para identificar a los pacientes de deberían realizarse un estudio del genotipo.</a:t>
            </a:r>
          </a:p>
          <a:p>
            <a:pPr marL="216000" indent="-216000">
              <a:lnSpc>
                <a:spcPct val="100000"/>
              </a:lnSpc>
              <a:buNone/>
              <a:tabLst>
                <a:tab pos="0" algn="l"/>
              </a:tabLst>
            </a:pPr>
            <a:r>
              <a:rPr lang="es-ES" sz="2000" b="0" strike="noStrike" spc="-1" dirty="0">
                <a:latin typeface="Arial"/>
              </a:rPr>
              <a:t>Poner la cita bibliográfica de este punto de corte:</a:t>
            </a:r>
          </a:p>
          <a:p>
            <a:pPr marL="216000" indent="-216000">
              <a:lnSpc>
                <a:spcPct val="100000"/>
              </a:lnSpc>
              <a:buNone/>
              <a:tabLst>
                <a:tab pos="0" algn="l"/>
              </a:tabLst>
            </a:pPr>
            <a:r>
              <a:rPr lang="en-US" sz="1800" b="0" strike="noStrike" spc="-1" dirty="0" err="1">
                <a:latin typeface="Arial"/>
                <a:ea typeface="Calibri"/>
              </a:rPr>
              <a:t>Ferrarotti</a:t>
            </a:r>
            <a:r>
              <a:rPr lang="en-US" sz="1800" b="0" strike="noStrike" spc="-1" dirty="0">
                <a:latin typeface="Arial"/>
                <a:ea typeface="Calibri"/>
              </a:rPr>
              <a:t> I, Thun GA, </a:t>
            </a:r>
            <a:r>
              <a:rPr lang="en-US" sz="1800" b="0" strike="noStrike" spc="-1" dirty="0" err="1">
                <a:latin typeface="Arial"/>
                <a:ea typeface="Calibri"/>
              </a:rPr>
              <a:t>Zorzetto</a:t>
            </a:r>
            <a:r>
              <a:rPr lang="en-US" sz="1800" b="0" strike="noStrike" spc="-1" dirty="0">
                <a:latin typeface="Arial"/>
                <a:ea typeface="Calibri"/>
              </a:rPr>
              <a:t> M, Ottaviani S, Imboden M, Schindler C, et al. Serum levels and genotype distribution of alpha1-antitrypsin in the general population. </a:t>
            </a:r>
            <a:r>
              <a:rPr lang="es-ES" sz="1800" b="0" strike="noStrike" spc="-1" dirty="0" err="1">
                <a:latin typeface="Arial"/>
                <a:ea typeface="Calibri"/>
              </a:rPr>
              <a:t>Thorax</a:t>
            </a:r>
            <a:r>
              <a:rPr lang="es-ES" sz="1800" b="0" strike="noStrike" spc="-1" dirty="0">
                <a:latin typeface="Arial"/>
                <a:ea typeface="Calibri"/>
              </a:rPr>
              <a:t>. 2012;67:669-74.</a:t>
            </a:r>
            <a:endParaRPr lang="es-ES" sz="1800" b="0" strike="noStrike" spc="-1" dirty="0">
              <a:latin typeface="Arial"/>
            </a:endParaRPr>
          </a:p>
          <a:p>
            <a:pPr marL="216000" indent="-216000">
              <a:lnSpc>
                <a:spcPct val="100000"/>
              </a:lnSpc>
              <a:buNone/>
              <a:tabLst>
                <a:tab pos="0" algn="l"/>
              </a:tabLst>
            </a:pPr>
            <a:endParaRPr lang="es-ES" sz="1800" b="0" strike="noStrike" spc="-1" dirty="0">
              <a:latin typeface="Arial"/>
            </a:endParaRPr>
          </a:p>
          <a:p>
            <a:pPr marL="216000" indent="-216000">
              <a:lnSpc>
                <a:spcPct val="100000"/>
              </a:lnSpc>
              <a:buNone/>
              <a:tabLst>
                <a:tab pos="0" algn="l"/>
              </a:tabLst>
            </a:pPr>
            <a:r>
              <a:rPr lang="es-ES" sz="2000" b="0" strike="noStrike" spc="-1" dirty="0">
                <a:latin typeface="Arial"/>
                <a:ea typeface="Calibri"/>
              </a:rPr>
              <a:t>Podrías poner los </a:t>
            </a:r>
            <a:r>
              <a:rPr lang="es-ES" sz="2000" b="0" strike="noStrike" spc="-1" dirty="0" err="1">
                <a:latin typeface="Arial"/>
                <a:ea typeface="Calibri"/>
              </a:rPr>
              <a:t>disntos</a:t>
            </a:r>
            <a:r>
              <a:rPr lang="es-ES" sz="2000" b="0" strike="noStrike" spc="-1" dirty="0">
                <a:latin typeface="Arial"/>
                <a:ea typeface="Calibri"/>
              </a:rPr>
              <a:t> puntos de corte aceptado en diversos documentos,. Te envío el artículo donde está la información.</a:t>
            </a:r>
            <a:endParaRPr lang="es-ES" sz="2000" b="0" strike="noStrike" spc="-1" dirty="0">
              <a:latin typeface="Arial"/>
            </a:endParaRPr>
          </a:p>
        </p:txBody>
      </p:sp>
      <p:sp>
        <p:nvSpPr>
          <p:cNvPr id="127" name="PlaceHolder 3"/>
          <p:cNvSpPr>
            <a:spLocks noGrp="1"/>
          </p:cNvSpPr>
          <p:nvPr>
            <p:ph type="sldNum" idx="11"/>
          </p:nvPr>
        </p:nvSpPr>
        <p:spPr>
          <a:xfrm>
            <a:off x="3884760" y="8685360"/>
            <a:ext cx="2971080" cy="457920"/>
          </a:xfrm>
          <a:prstGeom prst="rect">
            <a:avLst/>
          </a:prstGeom>
          <a:noFill/>
          <a:ln w="0">
            <a:noFill/>
          </a:ln>
        </p:spPr>
        <p:txBody>
          <a:bodyPr lIns="0" tIns="0" rIns="0" bIns="0" anchor="b">
            <a:noAutofit/>
          </a:bodyPr>
          <a:lstStyle>
            <a:lvl1pPr algn="r">
              <a:lnSpc>
                <a:spcPct val="100000"/>
              </a:lnSpc>
              <a:buNone/>
              <a:defRPr lang="es-ES" sz="1200" b="0" strike="noStrike" spc="-1">
                <a:latin typeface="Times New Roman"/>
              </a:defRPr>
            </a:lvl1pPr>
          </a:lstStyle>
          <a:p>
            <a:pPr algn="r">
              <a:lnSpc>
                <a:spcPct val="100000"/>
              </a:lnSpc>
              <a:buNone/>
            </a:pPr>
            <a:fld id="{E0CC6906-E800-4C2C-9798-C7143FFCAF5F}" type="slidenum">
              <a:rPr lang="es-ES" sz="1200" b="0" strike="noStrike" spc="-1">
                <a:latin typeface="Times New Roman"/>
              </a:rPr>
              <a:t>2</a:t>
            </a:fld>
            <a:endParaRPr lang="es-ES" sz="1200" b="0" strike="noStrike" spc="-1">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PlaceHolder 1"/>
          <p:cNvSpPr>
            <a:spLocks noGrp="1" noRot="1" noChangeAspect="1"/>
          </p:cNvSpPr>
          <p:nvPr>
            <p:ph type="sldImg"/>
          </p:nvPr>
        </p:nvSpPr>
        <p:spPr>
          <a:xfrm>
            <a:off x="685800" y="1143000"/>
            <a:ext cx="5486400" cy="3086100"/>
          </a:xfrm>
          <a:prstGeom prst="rect">
            <a:avLst/>
          </a:prstGeom>
          <a:ln w="0">
            <a:noFill/>
          </a:ln>
        </p:spPr>
      </p:sp>
      <p:sp>
        <p:nvSpPr>
          <p:cNvPr id="129"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216000">
              <a:lnSpc>
                <a:spcPct val="100000"/>
              </a:lnSpc>
              <a:buNone/>
              <a:tabLst>
                <a:tab pos="0" algn="l"/>
              </a:tabLst>
            </a:pPr>
            <a:r>
              <a:rPr lang="es-ES" sz="2800" b="0" i="0" dirty="0">
                <a:solidFill>
                  <a:srgbClr val="222222"/>
                </a:solidFill>
                <a:effectLst/>
                <a:latin typeface="Arial" panose="020B0604020202020204" pitchFamily="34" charset="0"/>
              </a:rPr>
              <a:t>El estudio </a:t>
            </a:r>
            <a:r>
              <a:rPr lang="es-ES" sz="2800" b="0" i="1" dirty="0" err="1">
                <a:solidFill>
                  <a:srgbClr val="222222"/>
                </a:solidFill>
                <a:effectLst/>
                <a:latin typeface="Arial" panose="020B0604020202020204" pitchFamily="34" charset="0"/>
              </a:rPr>
              <a:t>Andalusian</a:t>
            </a:r>
            <a:r>
              <a:rPr lang="es-ES" sz="2800" b="0" i="1" dirty="0">
                <a:solidFill>
                  <a:srgbClr val="222222"/>
                </a:solidFill>
                <a:effectLst/>
                <a:latin typeface="Arial" panose="020B0604020202020204" pitchFamily="34" charset="0"/>
              </a:rPr>
              <a:t> </a:t>
            </a:r>
            <a:r>
              <a:rPr lang="es-ES" sz="2800" b="0" i="1" dirty="0" err="1">
                <a:solidFill>
                  <a:srgbClr val="222222"/>
                </a:solidFill>
                <a:effectLst/>
                <a:latin typeface="Arial" panose="020B0604020202020204" pitchFamily="34" charset="0"/>
              </a:rPr>
              <a:t>Valuable</a:t>
            </a:r>
            <a:r>
              <a:rPr lang="es-ES" sz="2800" b="0" i="1" dirty="0">
                <a:solidFill>
                  <a:srgbClr val="222222"/>
                </a:solidFill>
                <a:effectLst/>
                <a:latin typeface="Arial" panose="020B0604020202020204" pitchFamily="34" charset="0"/>
              </a:rPr>
              <a:t> and </a:t>
            </a:r>
            <a:r>
              <a:rPr lang="es-ES" sz="2800" b="0" i="1" dirty="0" err="1">
                <a:solidFill>
                  <a:srgbClr val="222222"/>
                </a:solidFill>
                <a:effectLst/>
                <a:latin typeface="Arial" panose="020B0604020202020204" pitchFamily="34" charset="0"/>
              </a:rPr>
              <a:t>Transdisciplinary</a:t>
            </a:r>
            <a:r>
              <a:rPr lang="es-ES" sz="2800" b="0" i="1" dirty="0">
                <a:solidFill>
                  <a:srgbClr val="222222"/>
                </a:solidFill>
                <a:effectLst/>
                <a:latin typeface="Arial" panose="020B0604020202020204" pitchFamily="34" charset="0"/>
              </a:rPr>
              <a:t> AATD </a:t>
            </a:r>
            <a:r>
              <a:rPr lang="es-ES" sz="2800" b="0" i="1" dirty="0" err="1">
                <a:solidFill>
                  <a:srgbClr val="222222"/>
                </a:solidFill>
                <a:effectLst/>
                <a:latin typeface="Arial" panose="020B0604020202020204" pitchFamily="34" charset="0"/>
              </a:rPr>
              <a:t>Registry</a:t>
            </a:r>
            <a:r>
              <a:rPr lang="es-ES" sz="2800" b="0" i="0" dirty="0">
                <a:solidFill>
                  <a:srgbClr val="222222"/>
                </a:solidFill>
                <a:effectLst/>
                <a:latin typeface="Arial" panose="020B0604020202020204" pitchFamily="34" charset="0"/>
              </a:rPr>
              <a:t> (AVATAR) es un análisis observacional de cohortes prospectivas de pacientes con sospecha de DAAT que se sometieron al protocolo de diagnóstico que incluye una medición inicial de AAT sérica seguida de genotipificación. Mediante curvas ROC se identificó el mejor punto de corte de AAT en tres escenarios clínicos: 1) la detección de cualquier mutación; 2) excluyendo los pacientes con genotipo PI*MS y 3) excluyendo los pacientes portadores del alelo PI*M. Con los valores encontrados se calculó la sensibilidad (S) y especificidad (E) para cada escenario clínico.</a:t>
            </a:r>
            <a:endParaRPr lang="es-ES" sz="1800" b="0" strike="noStrike" spc="-1" dirty="0">
              <a:latin typeface="Arial"/>
            </a:endParaRPr>
          </a:p>
        </p:txBody>
      </p:sp>
      <p:sp>
        <p:nvSpPr>
          <p:cNvPr id="130" name="PlaceHolder 3"/>
          <p:cNvSpPr>
            <a:spLocks noGrp="1"/>
          </p:cNvSpPr>
          <p:nvPr>
            <p:ph type="sldNum" idx="12"/>
          </p:nvPr>
        </p:nvSpPr>
        <p:spPr>
          <a:xfrm>
            <a:off x="3884760" y="8685360"/>
            <a:ext cx="2971080" cy="457920"/>
          </a:xfrm>
          <a:prstGeom prst="rect">
            <a:avLst/>
          </a:prstGeom>
          <a:noFill/>
          <a:ln w="0">
            <a:noFill/>
          </a:ln>
        </p:spPr>
        <p:txBody>
          <a:bodyPr lIns="0" tIns="0" rIns="0" bIns="0" anchor="b">
            <a:noAutofit/>
          </a:bodyPr>
          <a:lstStyle>
            <a:lvl1pPr algn="r">
              <a:lnSpc>
                <a:spcPct val="100000"/>
              </a:lnSpc>
              <a:buNone/>
              <a:defRPr lang="es-ES" sz="1200" b="0" strike="noStrike" spc="-1">
                <a:latin typeface="Times New Roman"/>
              </a:defRPr>
            </a:lvl1pPr>
          </a:lstStyle>
          <a:p>
            <a:pPr algn="r">
              <a:lnSpc>
                <a:spcPct val="100000"/>
              </a:lnSpc>
              <a:buNone/>
            </a:pPr>
            <a:fld id="{BA62749C-E480-4F3C-84AD-1354E69D196E}" type="slidenum">
              <a:rPr lang="es-ES" sz="1200" b="0" strike="noStrike" spc="-1">
                <a:latin typeface="Times New Roman"/>
              </a:rPr>
              <a:t>4</a:t>
            </a:fld>
            <a:endParaRPr lang="es-ES" sz="1200" b="0" strike="noStrike" spc="-1">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PlaceHolder 1"/>
          <p:cNvSpPr>
            <a:spLocks noGrp="1" noRot="1" noChangeAspect="1"/>
          </p:cNvSpPr>
          <p:nvPr>
            <p:ph type="sldImg"/>
          </p:nvPr>
        </p:nvSpPr>
        <p:spPr>
          <a:xfrm>
            <a:off x="685800" y="1143000"/>
            <a:ext cx="5486400" cy="3086100"/>
          </a:xfrm>
          <a:prstGeom prst="rect">
            <a:avLst/>
          </a:prstGeom>
          <a:ln w="0">
            <a:noFill/>
          </a:ln>
        </p:spPr>
      </p:sp>
      <p:sp>
        <p:nvSpPr>
          <p:cNvPr id="132"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216000">
              <a:lnSpc>
                <a:spcPct val="100000"/>
              </a:lnSpc>
              <a:buNone/>
              <a:tabLst>
                <a:tab pos="0" algn="l"/>
              </a:tabLst>
            </a:pPr>
            <a:r>
              <a:rPr lang="es-ES" sz="3200" b="0" i="0" dirty="0">
                <a:solidFill>
                  <a:srgbClr val="222222"/>
                </a:solidFill>
                <a:effectLst/>
                <a:latin typeface="Arial" panose="020B0604020202020204" pitchFamily="34" charset="0"/>
              </a:rPr>
              <a:t>La muestra estuvo compuesta por 642 sujetos, de los cuales 413 (64,3%) eran portadores de al menos una mutación. Los puntos de corte óptimos fueron: 107,75 mg/dl para el escenario 1 (S 72,4%, E 82,5%), 95.20 mg/dl para el escenario 2 (S 86,1%, E 92,2%) y 89,85 mg/dl para el escenario 3 (S 85,4%, E 80,3%). Existían 101 casos portadores de mutaciones con un AAT sérico mayor de 110 mg/dl, pero sólo 3 portadores de mutaciones potencialmente graves en heterocigosis.</a:t>
            </a:r>
            <a:endParaRPr lang="es-ES" sz="2000" b="0" strike="noStrike" spc="-1" dirty="0">
              <a:latin typeface="Arial"/>
            </a:endParaRPr>
          </a:p>
        </p:txBody>
      </p:sp>
      <p:sp>
        <p:nvSpPr>
          <p:cNvPr id="133" name="PlaceHolder 3"/>
          <p:cNvSpPr>
            <a:spLocks noGrp="1"/>
          </p:cNvSpPr>
          <p:nvPr>
            <p:ph type="sldNum" idx="13"/>
          </p:nvPr>
        </p:nvSpPr>
        <p:spPr>
          <a:xfrm>
            <a:off x="3884760" y="8685360"/>
            <a:ext cx="2971080" cy="457920"/>
          </a:xfrm>
          <a:prstGeom prst="rect">
            <a:avLst/>
          </a:prstGeom>
          <a:noFill/>
          <a:ln w="0">
            <a:noFill/>
          </a:ln>
        </p:spPr>
        <p:txBody>
          <a:bodyPr lIns="0" tIns="0" rIns="0" bIns="0" anchor="b">
            <a:noAutofit/>
          </a:bodyPr>
          <a:lstStyle>
            <a:lvl1pPr algn="r">
              <a:lnSpc>
                <a:spcPct val="100000"/>
              </a:lnSpc>
              <a:buNone/>
              <a:defRPr lang="es-ES" sz="1200" b="0" strike="noStrike" spc="-1">
                <a:latin typeface="Times New Roman"/>
              </a:defRPr>
            </a:lvl1pPr>
          </a:lstStyle>
          <a:p>
            <a:pPr algn="r">
              <a:lnSpc>
                <a:spcPct val="100000"/>
              </a:lnSpc>
              <a:buNone/>
            </a:pPr>
            <a:fld id="{0F2DFDC4-687A-46AB-AE37-5E092F26B653}" type="slidenum">
              <a:rPr lang="es-ES" sz="1200" b="0" strike="noStrike" spc="-1">
                <a:latin typeface="Times New Roman"/>
              </a:rPr>
              <a:t>5</a:t>
            </a:fld>
            <a:endParaRPr lang="es-ES" sz="1200" b="0" strike="noStrike" spc="-1">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2"/>
          </p:nvPr>
        </p:nvSpPr>
        <p:spPr/>
        <p:txBody>
          <a:bodyPr/>
          <a:lstStyle/>
          <a:p>
            <a:fld id="{A41B4E67-B6F8-4317-B44D-3B7AC5286FC9}" type="slidenum">
              <a:t>‹Nº›</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6"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4" name="PlaceHolder 3"/>
          <p:cNvSpPr>
            <a:spLocks noGrp="1"/>
          </p:cNvSpPr>
          <p:nvPr>
            <p:ph type="ftr" idx="1"/>
          </p:nvPr>
        </p:nvSpPr>
        <p:spPr/>
        <p:txBody>
          <a:bodyPr/>
          <a:lstStyle/>
          <a:p>
            <a:r>
              <a:t>Footer</a:t>
            </a:r>
          </a:p>
        </p:txBody>
      </p:sp>
      <p:sp>
        <p:nvSpPr>
          <p:cNvPr id="2" name="PlaceHolder 4"/>
          <p:cNvSpPr>
            <a:spLocks noGrp="1"/>
          </p:cNvSpPr>
          <p:nvPr>
            <p:ph type="sldNum" idx="2"/>
          </p:nvPr>
        </p:nvSpPr>
        <p:spPr/>
        <p:txBody>
          <a:bodyPr/>
          <a:lstStyle/>
          <a:p>
            <a:fld id="{CF4C1D73-6057-4353-AFE5-4E6567AF7CDF}" type="slidenum">
              <a:t>‹Nº›</a:t>
            </a:fld>
            <a:endParaRPr/>
          </a:p>
        </p:txBody>
      </p:sp>
      <p:sp>
        <p:nvSpPr>
          <p:cNvPr id="3" name="PlaceHolder 5"/>
          <p:cNvSpPr>
            <a:spLocks noGrp="1"/>
          </p:cNvSpPr>
          <p:nvPr>
            <p:ph type="dt" idx="3"/>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8"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BC4C264C-053B-4E81-93A4-74E530FD20F5}" type="slidenum">
              <a:t>‹Nº›</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10"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11"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80FBB80A-9997-4469-92D6-A15C6DD926DD}" type="slidenum">
              <a:t>‹Nº›</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07FBD4DB-174E-4908-B8AF-308BACB9950D}" type="slidenum">
              <a:t>‹Nº›</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85800" y="1597680"/>
            <a:ext cx="7771680" cy="510948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EE227604-C31E-4EE0-BB63-566AEACE7ECF}" type="slidenum">
              <a:t>‹Nº›</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15"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16"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17"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58D4A23C-F1A9-4D34-8570-00F2F2DF0646}" type="slidenum">
              <a:t>‹Nº›</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19"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20"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21"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F747D5E4-BFA8-4D06-A162-BC0C02C6EA44}" type="slidenum">
              <a:t>‹Nº›</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23"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24"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25"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A78624C5-E9CE-476B-ABB4-DB268A1CF34A}" type="slidenum">
              <a:t>‹Nº›</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27"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28"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6C0C6EE4-AEC7-4102-8032-2D1AF6C9CC14}" type="slidenum">
              <a:t>‹Nº›</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30"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31"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32"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33"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 name="PlaceHolder 6"/>
          <p:cNvSpPr>
            <a:spLocks noGrp="1"/>
          </p:cNvSpPr>
          <p:nvPr>
            <p:ph type="ftr" idx="1"/>
          </p:nvPr>
        </p:nvSpPr>
        <p:spPr/>
        <p:txBody>
          <a:bodyPr/>
          <a:lstStyle/>
          <a:p>
            <a:r>
              <a:t>Footer</a:t>
            </a:r>
          </a:p>
        </p:txBody>
      </p:sp>
      <p:sp>
        <p:nvSpPr>
          <p:cNvPr id="8" name="PlaceHolder 7"/>
          <p:cNvSpPr>
            <a:spLocks noGrp="1"/>
          </p:cNvSpPr>
          <p:nvPr>
            <p:ph type="sldNum" idx="2"/>
          </p:nvPr>
        </p:nvSpPr>
        <p:spPr/>
        <p:txBody>
          <a:bodyPr/>
          <a:lstStyle/>
          <a:p>
            <a:fld id="{0CAA7929-9EF9-47A4-8D68-8CC232833395}" type="slidenum">
              <a:t>‹Nº›</a:t>
            </a:fld>
            <a:endParaRPr/>
          </a:p>
        </p:txBody>
      </p:sp>
      <p:sp>
        <p:nvSpPr>
          <p:cNvPr id="9" name="PlaceHolder 8"/>
          <p:cNvSpPr>
            <a:spLocks noGrp="1"/>
          </p:cNvSpPr>
          <p:nvPr>
            <p:ph type="dt" idx="3"/>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35"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36"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37"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38"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39"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40"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9" name="PlaceHolder 8"/>
          <p:cNvSpPr>
            <a:spLocks noGrp="1"/>
          </p:cNvSpPr>
          <p:nvPr>
            <p:ph type="ftr" idx="1"/>
          </p:nvPr>
        </p:nvSpPr>
        <p:spPr/>
        <p:txBody>
          <a:bodyPr/>
          <a:lstStyle/>
          <a:p>
            <a:r>
              <a:t>Footer</a:t>
            </a:r>
          </a:p>
        </p:txBody>
      </p:sp>
      <p:sp>
        <p:nvSpPr>
          <p:cNvPr id="10" name="PlaceHolder 9"/>
          <p:cNvSpPr>
            <a:spLocks noGrp="1"/>
          </p:cNvSpPr>
          <p:nvPr>
            <p:ph type="sldNum" idx="2"/>
          </p:nvPr>
        </p:nvSpPr>
        <p:spPr/>
        <p:txBody>
          <a:bodyPr/>
          <a:lstStyle/>
          <a:p>
            <a:fld id="{71A81C7C-3A60-486D-8E4F-9187D0CD569D}" type="slidenum">
              <a:t>‹Nº›</a:t>
            </a:fld>
            <a:endParaRPr/>
          </a:p>
        </p:txBody>
      </p:sp>
      <p:sp>
        <p:nvSpPr>
          <p:cNvPr id="11" name="PlaceHolder 10"/>
          <p:cNvSpPr>
            <a:spLocks noGrp="1"/>
          </p:cNvSpPr>
          <p:nvPr>
            <p:ph type="dt" idx="3"/>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8E46798B-A296-4F5B-A018-7CB98259AF92}" type="slidenum">
              <a:t>‹Nº›</a:t>
            </a:fld>
            <a:endParaRPr/>
          </a:p>
        </p:txBody>
      </p:sp>
      <p:sp>
        <p:nvSpPr>
          <p:cNvPr id="4" name="PlaceHolder 3"/>
          <p:cNvSpPr>
            <a:spLocks noGrp="1"/>
          </p:cNvSpPr>
          <p:nvPr>
            <p:ph type="dt" idx="6"/>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47" name="PlaceHolder 2"/>
          <p:cNvSpPr>
            <a:spLocks noGrp="1"/>
          </p:cNvSpPr>
          <p:nvPr>
            <p:ph type="subTitle"/>
          </p:nvPr>
        </p:nvSpPr>
        <p:spPr>
          <a:xfrm>
            <a:off x="457200" y="1203480"/>
            <a:ext cx="8229240" cy="298296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FC4B4DEC-FDDD-4EB1-972E-2D167533C392}" type="slidenum">
              <a:t>‹Nº›</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49" name="PlaceHolder 2"/>
          <p:cNvSpPr>
            <a:spLocks noGrp="1"/>
          </p:cNvSpPr>
          <p:nvPr>
            <p:ph/>
          </p:nvPr>
        </p:nvSpPr>
        <p:spPr>
          <a:xfrm>
            <a:off x="457200" y="1203480"/>
            <a:ext cx="822924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BBF39122-CD39-4AF0-B0D6-40A8665E8C91}" type="slidenum">
              <a:t>‹Nº›</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51"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52"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B0239733-1013-4560-A0A7-F89C5F8F45A6}" type="slidenum">
              <a:t>‹Nº›</a:t>
            </a:fld>
            <a:endParaRPr/>
          </a:p>
        </p:txBody>
      </p:sp>
      <p:sp>
        <p:nvSpPr>
          <p:cNvPr id="7" name="PlaceHolder 6"/>
          <p:cNvSpPr>
            <a:spLocks noGrp="1"/>
          </p:cNvSpPr>
          <p:nvPr>
            <p:ph type="dt" idx="6"/>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64C62D35-8EE2-49BA-BDDF-9D8F0F104B5D}" type="slidenum">
              <a:t>‹Nº›</a:t>
            </a:fld>
            <a:endParaRPr/>
          </a:p>
        </p:txBody>
      </p:sp>
      <p:sp>
        <p:nvSpPr>
          <p:cNvPr id="5" name="PlaceHolder 4"/>
          <p:cNvSpPr>
            <a:spLocks noGrp="1"/>
          </p:cNvSpPr>
          <p:nvPr>
            <p:ph type="dt" idx="6"/>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85800" y="1597680"/>
            <a:ext cx="7771680" cy="5109480"/>
          </a:xfrm>
          <a:prstGeom prst="rect">
            <a:avLst/>
          </a:prstGeom>
          <a:noFill/>
          <a:ln w="0">
            <a:noFill/>
          </a:ln>
        </p:spPr>
        <p:txBody>
          <a:bodyPr lIns="0" tIns="0" rIns="0" bIns="0" anchor="ctr">
            <a:noAutofit/>
          </a:bodyPr>
          <a:lstStyle/>
          <a:p>
            <a:pPr algn="ctr">
              <a:buNone/>
            </a:pPr>
            <a:endParaRPr lang="es-ES" sz="3200" b="0" strike="noStrike" spc="-1">
              <a:latin typeface="Arial"/>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0C0DDE07-8125-4DB5-BCBA-7C03BBD7FF58}" type="slidenum">
              <a:t>‹Nº›</a:t>
            </a:fld>
            <a:endParaRPr/>
          </a:p>
        </p:txBody>
      </p:sp>
      <p:sp>
        <p:nvSpPr>
          <p:cNvPr id="5" name="PlaceHolder 4"/>
          <p:cNvSpPr>
            <a:spLocks noGrp="1"/>
          </p:cNvSpPr>
          <p:nvPr>
            <p:ph type="dt" idx="6"/>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56"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57" name="PlaceHolder 3"/>
          <p:cNvSpPr>
            <a:spLocks noGrp="1"/>
          </p:cNvSpPr>
          <p:nvPr>
            <p:ph/>
          </p:nvPr>
        </p:nvSpPr>
        <p:spPr>
          <a:xfrm>
            <a:off x="467424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58"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838A27DA-3268-4382-B9E1-E3C731E31833}" type="slidenum">
              <a:t>‹Nº›</a:t>
            </a:fld>
            <a:endParaRPr/>
          </a:p>
        </p:txBody>
      </p:sp>
      <p:sp>
        <p:nvSpPr>
          <p:cNvPr id="8" name="PlaceHolder 7"/>
          <p:cNvSpPr>
            <a:spLocks noGrp="1"/>
          </p:cNvSpPr>
          <p:nvPr>
            <p:ph type="dt" idx="6"/>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60" name="PlaceHolder 2"/>
          <p:cNvSpPr>
            <a:spLocks noGrp="1"/>
          </p:cNvSpPr>
          <p:nvPr>
            <p:ph/>
          </p:nvPr>
        </p:nvSpPr>
        <p:spPr>
          <a:xfrm>
            <a:off x="457200" y="1203480"/>
            <a:ext cx="4015800" cy="298296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1"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2" name="PlaceHolder 4"/>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853A38A7-66AF-4859-99CD-E7BE94B80D44}" type="slidenum">
              <a:t>‹Nº›</a:t>
            </a:fld>
            <a:endParaRPr/>
          </a:p>
        </p:txBody>
      </p:sp>
      <p:sp>
        <p:nvSpPr>
          <p:cNvPr id="8" name="PlaceHolder 7"/>
          <p:cNvSpPr>
            <a:spLocks noGrp="1"/>
          </p:cNvSpPr>
          <p:nvPr>
            <p:ph type="dt" idx="6"/>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64"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5"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6" name="PlaceHolder 4"/>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E2A27BA5-EE7C-4F7C-B106-579BD1269EA3}" type="slidenum">
              <a:t>‹Nº›</a:t>
            </a:fld>
            <a:endParaRPr/>
          </a:p>
        </p:txBody>
      </p:sp>
      <p:sp>
        <p:nvSpPr>
          <p:cNvPr id="8" name="PlaceHolder 7"/>
          <p:cNvSpPr>
            <a:spLocks noGrp="1"/>
          </p:cNvSpPr>
          <p:nvPr>
            <p:ph type="dt" idx="6"/>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68" name="PlaceHolder 2"/>
          <p:cNvSpPr>
            <a:spLocks noGrp="1"/>
          </p:cNvSpPr>
          <p:nvPr>
            <p:ph/>
          </p:nvPr>
        </p:nvSpPr>
        <p:spPr>
          <a:xfrm>
            <a:off x="457200" y="1203480"/>
            <a:ext cx="822924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69" name="PlaceHolder 3"/>
          <p:cNvSpPr>
            <a:spLocks noGrp="1"/>
          </p:cNvSpPr>
          <p:nvPr>
            <p:ph/>
          </p:nvPr>
        </p:nvSpPr>
        <p:spPr>
          <a:xfrm>
            <a:off x="457200" y="2761920"/>
            <a:ext cx="822924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25CBC96C-A184-46AB-8C6B-6D4306C5E22A}" type="slidenum">
              <a:t>‹Nº›</a:t>
            </a:fld>
            <a:endParaRPr/>
          </a:p>
        </p:txBody>
      </p:sp>
      <p:sp>
        <p:nvSpPr>
          <p:cNvPr id="7" name="PlaceHolder 6"/>
          <p:cNvSpPr>
            <a:spLocks noGrp="1"/>
          </p:cNvSpPr>
          <p:nvPr>
            <p:ph type="dt" idx="6"/>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71" name="PlaceHolder 2"/>
          <p:cNvSpPr>
            <a:spLocks noGrp="1"/>
          </p:cNvSpPr>
          <p:nvPr>
            <p:ph/>
          </p:nvPr>
        </p:nvSpPr>
        <p:spPr>
          <a:xfrm>
            <a:off x="45720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2" name="PlaceHolder 3"/>
          <p:cNvSpPr>
            <a:spLocks noGrp="1"/>
          </p:cNvSpPr>
          <p:nvPr>
            <p:ph/>
          </p:nvPr>
        </p:nvSpPr>
        <p:spPr>
          <a:xfrm>
            <a:off x="4674240" y="120348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3" name="PlaceHolder 4"/>
          <p:cNvSpPr>
            <a:spLocks noGrp="1"/>
          </p:cNvSpPr>
          <p:nvPr>
            <p:ph/>
          </p:nvPr>
        </p:nvSpPr>
        <p:spPr>
          <a:xfrm>
            <a:off x="45720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4" name="PlaceHolder 5"/>
          <p:cNvSpPr>
            <a:spLocks noGrp="1"/>
          </p:cNvSpPr>
          <p:nvPr>
            <p:ph/>
          </p:nvPr>
        </p:nvSpPr>
        <p:spPr>
          <a:xfrm>
            <a:off x="4674240" y="2761920"/>
            <a:ext cx="40158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 name="PlaceHolder 6"/>
          <p:cNvSpPr>
            <a:spLocks noGrp="1"/>
          </p:cNvSpPr>
          <p:nvPr>
            <p:ph type="ftr" idx="4"/>
          </p:nvPr>
        </p:nvSpPr>
        <p:spPr/>
        <p:txBody>
          <a:bodyPr/>
          <a:lstStyle/>
          <a:p>
            <a:r>
              <a:t>Footer</a:t>
            </a:r>
          </a:p>
        </p:txBody>
      </p:sp>
      <p:sp>
        <p:nvSpPr>
          <p:cNvPr id="8" name="PlaceHolder 7"/>
          <p:cNvSpPr>
            <a:spLocks noGrp="1"/>
          </p:cNvSpPr>
          <p:nvPr>
            <p:ph type="sldNum" idx="5"/>
          </p:nvPr>
        </p:nvSpPr>
        <p:spPr/>
        <p:txBody>
          <a:bodyPr/>
          <a:lstStyle/>
          <a:p>
            <a:fld id="{6FCE80A5-026B-43F8-B6CE-510A368CC748}" type="slidenum">
              <a:t>‹Nº›</a:t>
            </a:fld>
            <a:endParaRPr/>
          </a:p>
        </p:txBody>
      </p:sp>
      <p:sp>
        <p:nvSpPr>
          <p:cNvPr id="9" name="PlaceHolder 8"/>
          <p:cNvSpPr>
            <a:spLocks noGrp="1"/>
          </p:cNvSpPr>
          <p:nvPr>
            <p:ph type="dt" idx="6"/>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pPr algn="ctr">
              <a:buNone/>
            </a:pPr>
            <a:endParaRPr lang="es-ES" sz="4400" b="0" strike="noStrike" spc="-1">
              <a:latin typeface="Arial"/>
            </a:endParaRPr>
          </a:p>
        </p:txBody>
      </p:sp>
      <p:sp>
        <p:nvSpPr>
          <p:cNvPr id="76" name="PlaceHolder 2"/>
          <p:cNvSpPr>
            <a:spLocks noGrp="1"/>
          </p:cNvSpPr>
          <p:nvPr>
            <p:ph/>
          </p:nvPr>
        </p:nvSpPr>
        <p:spPr>
          <a:xfrm>
            <a:off x="457200" y="120348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7" name="PlaceHolder 3"/>
          <p:cNvSpPr>
            <a:spLocks noGrp="1"/>
          </p:cNvSpPr>
          <p:nvPr>
            <p:ph/>
          </p:nvPr>
        </p:nvSpPr>
        <p:spPr>
          <a:xfrm>
            <a:off x="3239640" y="120348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8" name="PlaceHolder 4"/>
          <p:cNvSpPr>
            <a:spLocks noGrp="1"/>
          </p:cNvSpPr>
          <p:nvPr>
            <p:ph/>
          </p:nvPr>
        </p:nvSpPr>
        <p:spPr>
          <a:xfrm>
            <a:off x="6022080" y="120348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79" name="PlaceHolder 5"/>
          <p:cNvSpPr>
            <a:spLocks noGrp="1"/>
          </p:cNvSpPr>
          <p:nvPr>
            <p:ph/>
          </p:nvPr>
        </p:nvSpPr>
        <p:spPr>
          <a:xfrm>
            <a:off x="457200" y="276192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80" name="PlaceHolder 6"/>
          <p:cNvSpPr>
            <a:spLocks noGrp="1"/>
          </p:cNvSpPr>
          <p:nvPr>
            <p:ph/>
          </p:nvPr>
        </p:nvSpPr>
        <p:spPr>
          <a:xfrm>
            <a:off x="3239640" y="276192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81" name="PlaceHolder 7"/>
          <p:cNvSpPr>
            <a:spLocks noGrp="1"/>
          </p:cNvSpPr>
          <p:nvPr>
            <p:ph/>
          </p:nvPr>
        </p:nvSpPr>
        <p:spPr>
          <a:xfrm>
            <a:off x="6022080" y="2761920"/>
            <a:ext cx="2649600" cy="1422720"/>
          </a:xfrm>
          <a:prstGeom prst="rect">
            <a:avLst/>
          </a:prstGeom>
          <a:noFill/>
          <a:ln w="0">
            <a:noFill/>
          </a:ln>
        </p:spPr>
        <p:txBody>
          <a:bodyPr lIns="0" tIns="0" rIns="0" bIns="0" anchor="t">
            <a:normAutofit/>
          </a:bodyPr>
          <a:lstStyle/>
          <a:p>
            <a:endParaRPr lang="es-ES" sz="3200" b="0" strike="noStrike" spc="-1">
              <a:latin typeface="Arial"/>
            </a:endParaRPr>
          </a:p>
        </p:txBody>
      </p:sp>
      <p:sp>
        <p:nvSpPr>
          <p:cNvPr id="9" name="PlaceHolder 8"/>
          <p:cNvSpPr>
            <a:spLocks noGrp="1"/>
          </p:cNvSpPr>
          <p:nvPr>
            <p:ph type="ftr" idx="4"/>
          </p:nvPr>
        </p:nvSpPr>
        <p:spPr/>
        <p:txBody>
          <a:bodyPr/>
          <a:lstStyle/>
          <a:p>
            <a:r>
              <a:t>Footer</a:t>
            </a:r>
          </a:p>
        </p:txBody>
      </p:sp>
      <p:sp>
        <p:nvSpPr>
          <p:cNvPr id="10" name="PlaceHolder 9"/>
          <p:cNvSpPr>
            <a:spLocks noGrp="1"/>
          </p:cNvSpPr>
          <p:nvPr>
            <p:ph type="sldNum" idx="5"/>
          </p:nvPr>
        </p:nvSpPr>
        <p:spPr/>
        <p:txBody>
          <a:bodyPr/>
          <a:lstStyle/>
          <a:p>
            <a:fld id="{FF92FEB7-2B36-44D9-97BB-D08639C3E23A}" type="slidenum">
              <a:t>‹Nº›</a:t>
            </a:fld>
            <a:endParaRPr/>
          </a:p>
        </p:txBody>
      </p:sp>
      <p:sp>
        <p:nvSpPr>
          <p:cNvPr id="11" name="PlaceHolder 10"/>
          <p:cNvSpPr>
            <a:spLocks noGrp="1"/>
          </p:cNvSpPr>
          <p:nvPr>
            <p:ph type="dt" idx="6"/>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r>
              <a:rPr lang="es-ES" sz="1800" b="0" strike="noStrike" spc="-1">
                <a:latin typeface="Arial"/>
              </a:rPr>
              <a:t>Pulse para editar el formato del texto de título</a:t>
            </a:r>
          </a:p>
        </p:txBody>
      </p:sp>
      <p:sp>
        <p:nvSpPr>
          <p:cNvPr id="6" name="PlaceHolder 2"/>
          <p:cNvSpPr>
            <a:spLocks noGrp="1"/>
          </p:cNvSpPr>
          <p:nvPr>
            <p:ph type="ftr" idx="1"/>
          </p:nvPr>
        </p:nvSpPr>
        <p:spPr>
          <a:xfrm>
            <a:off x="3124080" y="4767120"/>
            <a:ext cx="2894760" cy="273240"/>
          </a:xfrm>
          <a:prstGeom prst="rect">
            <a:avLst/>
          </a:prstGeom>
          <a:noFill/>
          <a:ln w="0">
            <a:noFill/>
          </a:ln>
        </p:spPr>
        <p:txBody>
          <a:bodyPr lIns="90000" tIns="45000" rIns="90000" bIns="45000" anchor="ctr">
            <a:noAutofit/>
          </a:bodyPr>
          <a:lstStyle>
            <a:lvl1pPr algn="ctr">
              <a:lnSpc>
                <a:spcPct val="100000"/>
              </a:lnSpc>
              <a:buNone/>
              <a:defRPr lang="es-ES" sz="1400" b="0" strike="noStrike" spc="-1">
                <a:latin typeface="Times New Roman"/>
              </a:defRPr>
            </a:lvl1pPr>
          </a:lstStyle>
          <a:p>
            <a:pPr algn="ctr">
              <a:lnSpc>
                <a:spcPct val="100000"/>
              </a:lnSpc>
              <a:buNone/>
            </a:pPr>
            <a:r>
              <a:rPr lang="es-ES" sz="1400" b="0" strike="noStrike" spc="-1">
                <a:latin typeface="Times New Roman"/>
              </a:rPr>
              <a:t> </a:t>
            </a:r>
          </a:p>
        </p:txBody>
      </p:sp>
      <p:sp>
        <p:nvSpPr>
          <p:cNvPr id="2" name="PlaceHolder 3"/>
          <p:cNvSpPr>
            <a:spLocks noGrp="1"/>
          </p:cNvSpPr>
          <p:nvPr>
            <p:ph type="sldNum" idx="2"/>
          </p:nvPr>
        </p:nvSpPr>
        <p:spPr>
          <a:xfrm>
            <a:off x="6553080" y="4767120"/>
            <a:ext cx="2133000" cy="273240"/>
          </a:xfrm>
          <a:prstGeom prst="rect">
            <a:avLst/>
          </a:prstGeom>
          <a:noFill/>
          <a:ln w="0">
            <a:noFill/>
          </a:ln>
        </p:spPr>
        <p:txBody>
          <a:bodyPr lIns="90000" tIns="45000" rIns="90000" bIns="45000" anchor="ctr">
            <a:noAutofit/>
          </a:bodyPr>
          <a:lstStyle>
            <a:lvl1pPr algn="r">
              <a:lnSpc>
                <a:spcPct val="100000"/>
              </a:lnSpc>
              <a:buNone/>
              <a:defRPr lang="es-ES" sz="1200" b="0" strike="noStrike" spc="-1">
                <a:solidFill>
                  <a:srgbClr val="8B8B8B"/>
                </a:solidFill>
                <a:latin typeface="Calibri"/>
              </a:defRPr>
            </a:lvl1pPr>
          </a:lstStyle>
          <a:p>
            <a:pPr algn="r">
              <a:lnSpc>
                <a:spcPct val="100000"/>
              </a:lnSpc>
              <a:buNone/>
            </a:pPr>
            <a:fld id="{C239E0D1-A56C-44F1-B5F5-8D7B1EA3B0F1}" type="slidenum">
              <a:rPr lang="es-ES" sz="1200" b="0" strike="noStrike" spc="-1">
                <a:solidFill>
                  <a:srgbClr val="8B8B8B"/>
                </a:solidFill>
                <a:latin typeface="Calibri"/>
              </a:rPr>
              <a:t>‹Nº›</a:t>
            </a:fld>
            <a:endParaRPr lang="es-ES" sz="1200" b="0" strike="noStrike" spc="-1">
              <a:latin typeface="Times New Roman"/>
            </a:endParaRPr>
          </a:p>
        </p:txBody>
      </p:sp>
      <p:sp>
        <p:nvSpPr>
          <p:cNvPr id="3" name="PlaceHolder 4"/>
          <p:cNvSpPr>
            <a:spLocks noGrp="1"/>
          </p:cNvSpPr>
          <p:nvPr>
            <p:ph type="dt" idx="3"/>
          </p:nvPr>
        </p:nvSpPr>
        <p:spPr>
          <a:xfrm>
            <a:off x="457200" y="4767120"/>
            <a:ext cx="2133000" cy="273240"/>
          </a:xfrm>
          <a:prstGeom prst="rect">
            <a:avLst/>
          </a:prstGeom>
          <a:noFill/>
          <a:ln w="0">
            <a:noFill/>
          </a:ln>
        </p:spPr>
        <p:txBody>
          <a:bodyPr lIns="90000" tIns="45000" rIns="90000" bIns="45000" anchor="ctr">
            <a:noAutofit/>
          </a:bodyPr>
          <a:lstStyle>
            <a:lvl1pPr>
              <a:defRPr lang="es-ES" sz="1400" b="0" strike="noStrike" spc="-1">
                <a:latin typeface="Times New Roman"/>
              </a:defRPr>
            </a:lvl1pPr>
          </a:lstStyle>
          <a:p>
            <a:r>
              <a:rPr lang="es-ES" sz="1400" b="0" strike="noStrike" spc="-1">
                <a:latin typeface="Times New Roman"/>
              </a:rPr>
              <a:t> </a:t>
            </a:r>
          </a:p>
        </p:txBody>
      </p:sp>
      <p:sp>
        <p:nvSpPr>
          <p:cNvPr id="4" name="PlaceHolder 5"/>
          <p:cNvSpPr>
            <a:spLocks noGrp="1"/>
          </p:cNvSpPr>
          <p:nvPr>
            <p:ph type="body"/>
          </p:nvPr>
        </p:nvSpPr>
        <p:spPr>
          <a:xfrm>
            <a:off x="457200" y="1203480"/>
            <a:ext cx="8229240" cy="2982960"/>
          </a:xfrm>
          <a:prstGeom prst="rect">
            <a:avLst/>
          </a:prstGeom>
          <a:noFill/>
          <a:ln w="0">
            <a:noFill/>
          </a:ln>
        </p:spPr>
        <p:txBody>
          <a:bodyPr lIns="0" tIns="0" rIns="0" bIns="0" anchor="t">
            <a:normAutofit fontScale="92000"/>
          </a:bodyPr>
          <a:lstStyle/>
          <a:p>
            <a:pPr marL="432000" indent="-324000">
              <a:spcBef>
                <a:spcPts val="1417"/>
              </a:spcBef>
              <a:buClr>
                <a:srgbClr val="000000"/>
              </a:buClr>
              <a:buSzPct val="45000"/>
              <a:buFont typeface="Wingdings" charset="2"/>
              <a:buChar char=""/>
            </a:pPr>
            <a:r>
              <a:rPr lang="es-ES" sz="3200" b="0" strike="noStrike" spc="-1">
                <a:latin typeface="Arial"/>
              </a:rPr>
              <a:t>Pulse para editar el formato de texto del esquema</a:t>
            </a:r>
          </a:p>
          <a:p>
            <a:pPr marL="864000" lvl="1" indent="-324000">
              <a:spcBef>
                <a:spcPts val="1134"/>
              </a:spcBef>
              <a:buClr>
                <a:srgbClr val="000000"/>
              </a:buClr>
              <a:buSzPct val="75000"/>
              <a:buFont typeface="Symbol" charset="2"/>
              <a:buChar char=""/>
            </a:pPr>
            <a:r>
              <a:rPr lang="es-ES" sz="2800" b="0" strike="noStrike" spc="-1">
                <a:latin typeface="Arial"/>
              </a:rPr>
              <a:t>Segundo nivel del esquema</a:t>
            </a:r>
          </a:p>
          <a:p>
            <a:pPr marL="1296000" lvl="2" indent="-288000">
              <a:spcBef>
                <a:spcPts val="850"/>
              </a:spcBef>
              <a:buClr>
                <a:srgbClr val="000000"/>
              </a:buClr>
              <a:buSzPct val="45000"/>
              <a:buFont typeface="Wingdings" charset="2"/>
              <a:buChar char=""/>
            </a:pPr>
            <a:r>
              <a:rPr lang="es-ES" sz="2400" b="0" strike="noStrike" spc="-1">
                <a:latin typeface="Arial"/>
              </a:rPr>
              <a:t>Tercer nivel del esquema</a:t>
            </a:r>
          </a:p>
          <a:p>
            <a:pPr marL="1728000" lvl="3" indent="-216000">
              <a:spcBef>
                <a:spcPts val="567"/>
              </a:spcBef>
              <a:buClr>
                <a:srgbClr val="000000"/>
              </a:buClr>
              <a:buSzPct val="75000"/>
              <a:buFont typeface="Symbol" charset="2"/>
              <a:buChar char=""/>
            </a:pPr>
            <a:r>
              <a:rPr lang="es-ES" sz="2000" b="0" strike="noStrike" spc="-1">
                <a:latin typeface="Arial"/>
              </a:rPr>
              <a:t>Cuarto nivel del esquema</a:t>
            </a:r>
          </a:p>
          <a:p>
            <a:pPr marL="2160000" lvl="4" indent="-216000">
              <a:spcBef>
                <a:spcPts val="283"/>
              </a:spcBef>
              <a:buClr>
                <a:srgbClr val="000000"/>
              </a:buClr>
              <a:buSzPct val="45000"/>
              <a:buFont typeface="Wingdings" charset="2"/>
              <a:buChar char=""/>
            </a:pPr>
            <a:r>
              <a:rPr lang="es-ES" sz="2000" b="0" strike="noStrike" spc="-1">
                <a:latin typeface="Arial"/>
              </a:rPr>
              <a:t>Quinto nivel del esquema</a:t>
            </a:r>
          </a:p>
          <a:p>
            <a:pPr marL="2592000" lvl="5" indent="-216000">
              <a:spcBef>
                <a:spcPts val="283"/>
              </a:spcBef>
              <a:buClr>
                <a:srgbClr val="000000"/>
              </a:buClr>
              <a:buSzPct val="45000"/>
              <a:buFont typeface="Wingdings" charset="2"/>
              <a:buChar char=""/>
            </a:pPr>
            <a:r>
              <a:rPr lang="es-ES" sz="2000" b="0" strike="noStrike" spc="-1">
                <a:latin typeface="Arial"/>
              </a:rPr>
              <a:t>Sexto nivel del esquema</a:t>
            </a:r>
          </a:p>
          <a:p>
            <a:pPr marL="3024000" lvl="6" indent="-216000">
              <a:spcBef>
                <a:spcPts val="283"/>
              </a:spcBef>
              <a:buClr>
                <a:srgbClr val="000000"/>
              </a:buClr>
              <a:buSzPct val="45000"/>
              <a:buFont typeface="Wingdings" charset="2"/>
              <a:buChar char=""/>
            </a:pPr>
            <a:r>
              <a:rPr lang="es-ES" sz="2000" b="0" strike="noStrike" spc="-1">
                <a:latin typeface="Arial"/>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blip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685800" y="1597680"/>
            <a:ext cx="7771680" cy="1101960"/>
          </a:xfrm>
          <a:prstGeom prst="rect">
            <a:avLst/>
          </a:prstGeom>
          <a:noFill/>
          <a:ln w="0">
            <a:noFill/>
          </a:ln>
        </p:spPr>
        <p:txBody>
          <a:bodyPr lIns="0" tIns="0" rIns="0" bIns="0" anchor="ctr">
            <a:noAutofit/>
          </a:bodyPr>
          <a:lstStyle/>
          <a:p>
            <a:r>
              <a:rPr lang="es-ES" sz="1800" b="0" strike="noStrike" spc="-1">
                <a:latin typeface="Arial"/>
              </a:rPr>
              <a:t>Pulse para editar el formato del texto de título</a:t>
            </a:r>
          </a:p>
        </p:txBody>
      </p:sp>
      <p:sp>
        <p:nvSpPr>
          <p:cNvPr id="42" name="PlaceHolder 2"/>
          <p:cNvSpPr>
            <a:spLocks noGrp="1"/>
          </p:cNvSpPr>
          <p:nvPr>
            <p:ph type="body"/>
          </p:nvPr>
        </p:nvSpPr>
        <p:spPr>
          <a:xfrm>
            <a:off x="457200" y="1203480"/>
            <a:ext cx="8228880" cy="298260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s-ES" sz="1800" b="0" strike="noStrike" spc="-1">
                <a:latin typeface="Arial"/>
              </a:rPr>
              <a:t>Pulse para editar el formato de texto del esquema</a:t>
            </a:r>
          </a:p>
          <a:p>
            <a:pPr marL="864000" lvl="1" indent="-324000">
              <a:spcBef>
                <a:spcPts val="1134"/>
              </a:spcBef>
              <a:buClr>
                <a:srgbClr val="000000"/>
              </a:buClr>
              <a:buSzPct val="75000"/>
              <a:buFont typeface="Symbol" charset="2"/>
              <a:buChar char=""/>
            </a:pPr>
            <a:r>
              <a:rPr lang="es-ES" sz="1800" b="0" strike="noStrike" spc="-1">
                <a:latin typeface="Arial"/>
              </a:rPr>
              <a:t>Segundo nivel del esquema</a:t>
            </a:r>
          </a:p>
          <a:p>
            <a:pPr marL="1296000" lvl="2" indent="-288000">
              <a:spcBef>
                <a:spcPts val="850"/>
              </a:spcBef>
              <a:buClr>
                <a:srgbClr val="000000"/>
              </a:buClr>
              <a:buSzPct val="45000"/>
              <a:buFont typeface="Wingdings" charset="2"/>
              <a:buChar char=""/>
            </a:pPr>
            <a:r>
              <a:rPr lang="es-ES" sz="1800" b="0" strike="noStrike" spc="-1">
                <a:latin typeface="Arial"/>
              </a:rPr>
              <a:t>Tercer nivel del esquema</a:t>
            </a:r>
          </a:p>
          <a:p>
            <a:pPr marL="1728000" lvl="3" indent="-216000">
              <a:spcBef>
                <a:spcPts val="567"/>
              </a:spcBef>
              <a:buClr>
                <a:srgbClr val="000000"/>
              </a:buClr>
              <a:buSzPct val="75000"/>
              <a:buFont typeface="Symbol" charset="2"/>
              <a:buChar char=""/>
            </a:pPr>
            <a:r>
              <a:rPr lang="es-ES" sz="1800" b="0" strike="noStrike" spc="-1">
                <a:latin typeface="Arial"/>
              </a:rPr>
              <a:t>Cuarto nivel del esquema</a:t>
            </a:r>
          </a:p>
          <a:p>
            <a:pPr marL="2160000" lvl="4" indent="-216000">
              <a:spcBef>
                <a:spcPts val="283"/>
              </a:spcBef>
              <a:buClr>
                <a:srgbClr val="000000"/>
              </a:buClr>
              <a:buSzPct val="45000"/>
              <a:buFont typeface="Wingdings" charset="2"/>
              <a:buChar char=""/>
            </a:pPr>
            <a:r>
              <a:rPr lang="es-ES" sz="1800" b="0" strike="noStrike" spc="-1">
                <a:latin typeface="Arial"/>
              </a:rPr>
              <a:t>Quinto nivel del esquema</a:t>
            </a:r>
          </a:p>
          <a:p>
            <a:pPr marL="2592000" lvl="5" indent="-216000">
              <a:spcBef>
                <a:spcPts val="283"/>
              </a:spcBef>
              <a:buClr>
                <a:srgbClr val="000000"/>
              </a:buClr>
              <a:buSzPct val="45000"/>
              <a:buFont typeface="Wingdings" charset="2"/>
              <a:buChar char=""/>
            </a:pPr>
            <a:r>
              <a:rPr lang="es-ES" sz="1800" b="0" strike="noStrike" spc="-1">
                <a:latin typeface="Arial"/>
              </a:rPr>
              <a:t>Sexto nivel del esquema</a:t>
            </a:r>
          </a:p>
          <a:p>
            <a:pPr marL="3024000" lvl="6" indent="-216000">
              <a:spcBef>
                <a:spcPts val="283"/>
              </a:spcBef>
              <a:buClr>
                <a:srgbClr val="000000"/>
              </a:buClr>
              <a:buSzPct val="45000"/>
              <a:buFont typeface="Wingdings" charset="2"/>
              <a:buChar char=""/>
            </a:pPr>
            <a:r>
              <a:rPr lang="es-ES" sz="1800" b="0" strike="noStrike" spc="-1">
                <a:latin typeface="Arial"/>
              </a:rPr>
              <a:t>Séptimo nivel del esquema</a:t>
            </a:r>
          </a:p>
        </p:txBody>
      </p:sp>
      <p:sp>
        <p:nvSpPr>
          <p:cNvPr id="43" name="PlaceHolder 3"/>
          <p:cNvSpPr>
            <a:spLocks noGrp="1"/>
          </p:cNvSpPr>
          <p:nvPr>
            <p:ph type="ftr" idx="4"/>
          </p:nvPr>
        </p:nvSpPr>
        <p:spPr>
          <a:xfrm>
            <a:off x="3124080" y="4767120"/>
            <a:ext cx="2894760" cy="273240"/>
          </a:xfrm>
          <a:prstGeom prst="rect">
            <a:avLst/>
          </a:prstGeom>
          <a:noFill/>
          <a:ln w="0">
            <a:noFill/>
          </a:ln>
        </p:spPr>
        <p:txBody>
          <a:bodyPr lIns="90000" tIns="45000" rIns="90000" bIns="45000" anchor="ctr">
            <a:noAutofit/>
          </a:bodyPr>
          <a:lstStyle>
            <a:lvl1pPr algn="ctr">
              <a:lnSpc>
                <a:spcPct val="100000"/>
              </a:lnSpc>
              <a:buNone/>
              <a:defRPr lang="es-ES" sz="1400" b="0" strike="noStrike" spc="-1">
                <a:latin typeface="Times New Roman"/>
              </a:defRPr>
            </a:lvl1pPr>
          </a:lstStyle>
          <a:p>
            <a:pPr algn="ctr">
              <a:lnSpc>
                <a:spcPct val="100000"/>
              </a:lnSpc>
              <a:buNone/>
            </a:pPr>
            <a:r>
              <a:rPr lang="es-ES" sz="1400" b="0" strike="noStrike" spc="-1">
                <a:latin typeface="Times New Roman"/>
              </a:rPr>
              <a:t>&lt;pie de página&gt;</a:t>
            </a:r>
          </a:p>
        </p:txBody>
      </p:sp>
      <p:sp>
        <p:nvSpPr>
          <p:cNvPr id="44" name="PlaceHolder 4"/>
          <p:cNvSpPr>
            <a:spLocks noGrp="1"/>
          </p:cNvSpPr>
          <p:nvPr>
            <p:ph type="sldNum" idx="5"/>
          </p:nvPr>
        </p:nvSpPr>
        <p:spPr>
          <a:xfrm>
            <a:off x="6553080" y="4767120"/>
            <a:ext cx="2133000" cy="273240"/>
          </a:xfrm>
          <a:prstGeom prst="rect">
            <a:avLst/>
          </a:prstGeom>
          <a:noFill/>
          <a:ln w="0">
            <a:noFill/>
          </a:ln>
        </p:spPr>
        <p:txBody>
          <a:bodyPr lIns="90000" tIns="45000" rIns="90000" bIns="45000" anchor="ctr">
            <a:noAutofit/>
          </a:bodyPr>
          <a:lstStyle>
            <a:lvl1pPr algn="r">
              <a:lnSpc>
                <a:spcPct val="100000"/>
              </a:lnSpc>
              <a:buNone/>
              <a:defRPr lang="es-ES" sz="1200" b="0" strike="noStrike" spc="-1">
                <a:solidFill>
                  <a:srgbClr val="8B8B8B"/>
                </a:solidFill>
                <a:latin typeface="Calibri"/>
              </a:defRPr>
            </a:lvl1pPr>
          </a:lstStyle>
          <a:p>
            <a:pPr algn="r">
              <a:lnSpc>
                <a:spcPct val="100000"/>
              </a:lnSpc>
              <a:buNone/>
            </a:pPr>
            <a:fld id="{04FDA357-C1FD-4CB3-B4BF-EFC45B1238F3}" type="slidenum">
              <a:rPr lang="es-ES" sz="1200" b="0" strike="noStrike" spc="-1">
                <a:solidFill>
                  <a:srgbClr val="8B8B8B"/>
                </a:solidFill>
                <a:latin typeface="Calibri"/>
              </a:rPr>
              <a:t>‹Nº›</a:t>
            </a:fld>
            <a:endParaRPr lang="es-ES" sz="1200" b="0" strike="noStrike" spc="-1">
              <a:latin typeface="Times New Roman"/>
            </a:endParaRPr>
          </a:p>
        </p:txBody>
      </p:sp>
      <p:sp>
        <p:nvSpPr>
          <p:cNvPr id="45" name="PlaceHolder 5"/>
          <p:cNvSpPr>
            <a:spLocks noGrp="1"/>
          </p:cNvSpPr>
          <p:nvPr>
            <p:ph type="dt" idx="6"/>
          </p:nvPr>
        </p:nvSpPr>
        <p:spPr>
          <a:xfrm>
            <a:off x="457200" y="4767120"/>
            <a:ext cx="2133000" cy="273240"/>
          </a:xfrm>
          <a:prstGeom prst="rect">
            <a:avLst/>
          </a:prstGeom>
          <a:noFill/>
          <a:ln w="0">
            <a:noFill/>
          </a:ln>
        </p:spPr>
        <p:txBody>
          <a:bodyPr lIns="90000" tIns="45000" rIns="90000" bIns="45000" anchor="ctr">
            <a:noAutofit/>
          </a:bodyPr>
          <a:lstStyle>
            <a:lvl1pPr>
              <a:defRPr lang="es-ES" sz="1400" b="0" strike="noStrike" spc="-1">
                <a:latin typeface="Times New Roman"/>
              </a:defRPr>
            </a:lvl1pPr>
          </a:lstStyle>
          <a:p>
            <a:r>
              <a:rPr lang="es-ES" sz="1400" b="0" strike="noStrike" spc="-1">
                <a:latin typeface="Times New Roman"/>
              </a:rPr>
              <a:t>&lt;fecha/hora&gt;</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971640" y="1779840"/>
            <a:ext cx="7485840" cy="957960"/>
          </a:xfrm>
          <a:prstGeom prst="rect">
            <a:avLst/>
          </a:prstGeom>
          <a:noFill/>
          <a:ln w="0">
            <a:noFill/>
          </a:ln>
        </p:spPr>
        <p:txBody>
          <a:bodyPr lIns="0" tIns="0" rIns="0" bIns="0" anchor="ctr">
            <a:noAutofit/>
          </a:bodyPr>
          <a:lstStyle/>
          <a:p>
            <a:pPr algn="ctr">
              <a:lnSpc>
                <a:spcPct val="100000"/>
              </a:lnSpc>
              <a:buNone/>
            </a:pPr>
            <a:r>
              <a:rPr lang="es-ES" sz="2800" b="1" strike="noStrike" spc="-1" dirty="0">
                <a:solidFill>
                  <a:srgbClr val="000000"/>
                </a:solidFill>
                <a:latin typeface="Calibri"/>
              </a:rPr>
              <a:t>VALORES SÉRICOS DE ALFA1 ANTITRIPSINA PARA LA DETECCIÓN DE PACIENTES DEFICIENTES:         UN ANÁLISIS DE LA COHORTE AVATAR</a:t>
            </a:r>
            <a:endParaRPr lang="es-ES" sz="2800" b="1" strike="noStrike" spc="-1" dirty="0">
              <a:latin typeface="Arial"/>
            </a:endParaRPr>
          </a:p>
        </p:txBody>
      </p:sp>
      <p:sp>
        <p:nvSpPr>
          <p:cNvPr id="89" name="PlaceHolder 2"/>
          <p:cNvSpPr>
            <a:spLocks noGrp="1"/>
          </p:cNvSpPr>
          <p:nvPr>
            <p:ph type="subTitle"/>
          </p:nvPr>
        </p:nvSpPr>
        <p:spPr>
          <a:xfrm>
            <a:off x="1314360" y="3219840"/>
            <a:ext cx="6800040" cy="1241640"/>
          </a:xfrm>
          <a:prstGeom prst="rect">
            <a:avLst/>
          </a:prstGeom>
          <a:noFill/>
          <a:ln w="0">
            <a:noFill/>
          </a:ln>
        </p:spPr>
        <p:txBody>
          <a:bodyPr lIns="0" tIns="0" rIns="0" bIns="0" anchor="t">
            <a:normAutofit fontScale="95000"/>
          </a:bodyPr>
          <a:lstStyle/>
          <a:p>
            <a:pPr algn="ctr">
              <a:lnSpc>
                <a:spcPct val="100000"/>
              </a:lnSpc>
              <a:spcBef>
                <a:spcPts val="241"/>
              </a:spcBef>
              <a:buNone/>
              <a:tabLst>
                <a:tab pos="0" algn="l"/>
              </a:tabLst>
            </a:pPr>
            <a:r>
              <a:rPr lang="es-ES" sz="1200" b="1" strike="noStrike" spc="-1" dirty="0">
                <a:solidFill>
                  <a:srgbClr val="0D0D0D"/>
                </a:solidFill>
                <a:latin typeface="Calibri"/>
              </a:rPr>
              <a:t>A. Fernández Boza (1), B. Muñoz Sánchez (1), R. Ruiz Serrano (1), C. Calero Acuña (1), M. Ferrer Galán (1), L. Carrasco Hernández (1,2), E. Márquez Martín (1,2), F. Ortega Ruíz (1,2), J.L. López Campos (1,2)</a:t>
            </a:r>
            <a:endParaRPr lang="es-ES" sz="1200" b="0" strike="noStrike" spc="-1" dirty="0">
              <a:latin typeface="Arial"/>
            </a:endParaRPr>
          </a:p>
          <a:p>
            <a:pPr algn="ctr">
              <a:lnSpc>
                <a:spcPct val="100000"/>
              </a:lnSpc>
              <a:spcBef>
                <a:spcPts val="241"/>
              </a:spcBef>
              <a:buNone/>
              <a:tabLst>
                <a:tab pos="0" algn="l"/>
              </a:tabLst>
            </a:pPr>
            <a:endParaRPr lang="es-ES" sz="1200" b="0" strike="noStrike" spc="-1" dirty="0">
              <a:latin typeface="Arial"/>
            </a:endParaRPr>
          </a:p>
          <a:p>
            <a:pPr marL="228600" indent="-228600" algn="ctr">
              <a:lnSpc>
                <a:spcPct val="100000"/>
              </a:lnSpc>
              <a:spcBef>
                <a:spcPts val="221"/>
              </a:spcBef>
              <a:buClr>
                <a:srgbClr val="0D0D0D"/>
              </a:buClr>
              <a:buFont typeface="Arial"/>
              <a:buAutoNum type="arabicParenR"/>
              <a:tabLst>
                <a:tab pos="0" algn="l"/>
              </a:tabLst>
            </a:pPr>
            <a:r>
              <a:rPr lang="es-ES" sz="1100" b="0" strike="noStrike" spc="-1" dirty="0">
                <a:solidFill>
                  <a:srgbClr val="0D0D0D"/>
                </a:solidFill>
                <a:latin typeface="Calibri"/>
              </a:rPr>
              <a:t>Unidad Médico-Quirúrgica de Enfermedades Respiratorias. Instituto de Biomedicina de Sevilla (IBIS). Hospital Universitario Virgen del Rocío/Universidad de Sevilla, España.</a:t>
            </a:r>
            <a:endParaRPr lang="es-ES" sz="1100" b="0" strike="noStrike" spc="-1" dirty="0">
              <a:latin typeface="Arial"/>
            </a:endParaRPr>
          </a:p>
          <a:p>
            <a:pPr marL="228600" indent="-228600" algn="ctr">
              <a:lnSpc>
                <a:spcPct val="100000"/>
              </a:lnSpc>
              <a:spcBef>
                <a:spcPts val="221"/>
              </a:spcBef>
              <a:buClr>
                <a:srgbClr val="000000"/>
              </a:buClr>
              <a:buFont typeface="Arial"/>
              <a:buAutoNum type="arabicParenR"/>
              <a:tabLst>
                <a:tab pos="0" algn="l"/>
              </a:tabLst>
            </a:pPr>
            <a:r>
              <a:rPr lang="es-ES" sz="1100" b="0" strike="noStrike" spc="-1" dirty="0">
                <a:solidFill>
                  <a:srgbClr val="000000"/>
                </a:solidFill>
                <a:latin typeface="Calibri"/>
                <a:ea typeface="Calibri"/>
              </a:rPr>
              <a:t>Centro de Investigación Biomédica en Red de Enfermedades Respiratorias (CIBERES). Instituto de Salud Carlos III, Madrid, España.</a:t>
            </a:r>
            <a:endParaRPr lang="es-ES" sz="11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2773260" y="307135"/>
            <a:ext cx="3597480" cy="1101960"/>
          </a:xfrm>
          <a:prstGeom prst="rect">
            <a:avLst/>
          </a:prstGeom>
          <a:noFill/>
          <a:ln w="0">
            <a:noFill/>
          </a:ln>
        </p:spPr>
        <p:txBody>
          <a:bodyPr lIns="0" tIns="0" rIns="0" bIns="0" anchor="ctr">
            <a:noAutofit/>
          </a:bodyPr>
          <a:lstStyle/>
          <a:p>
            <a:pPr algn="ctr">
              <a:lnSpc>
                <a:spcPct val="100000"/>
              </a:lnSpc>
              <a:buNone/>
            </a:pPr>
            <a:r>
              <a:rPr lang="es-ES" sz="4000" b="0" strike="noStrike" spc="-1" dirty="0">
                <a:solidFill>
                  <a:srgbClr val="000000"/>
                </a:solidFill>
                <a:latin typeface="Calibri"/>
              </a:rPr>
              <a:t>INTRODUCCIÓN</a:t>
            </a:r>
            <a:endParaRPr lang="es-ES" sz="4000" b="0" strike="noStrike" spc="-1" dirty="0">
              <a:latin typeface="Arial"/>
            </a:endParaRPr>
          </a:p>
        </p:txBody>
      </p:sp>
      <p:pic>
        <p:nvPicPr>
          <p:cNvPr id="3" name="Gráfico 2" descr="Pulmones contorno">
            <a:extLst>
              <a:ext uri="{FF2B5EF4-FFF2-40B4-BE49-F238E27FC236}">
                <a16:creationId xmlns:a16="http://schemas.microsoft.com/office/drawing/2014/main" id="{2DE8B603-80A7-6725-B54D-3670047DF4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1649803"/>
            <a:ext cx="2376055" cy="2376055"/>
          </a:xfrm>
          <a:prstGeom prst="rect">
            <a:avLst/>
          </a:prstGeom>
        </p:spPr>
      </p:pic>
      <p:sp>
        <p:nvSpPr>
          <p:cNvPr id="91" name="PlaceHolder 2"/>
          <p:cNvSpPr>
            <a:spLocks noGrp="1"/>
          </p:cNvSpPr>
          <p:nvPr>
            <p:ph type="subTitle"/>
          </p:nvPr>
        </p:nvSpPr>
        <p:spPr>
          <a:xfrm>
            <a:off x="1466820" y="1717962"/>
            <a:ext cx="6497280" cy="2119747"/>
          </a:xfrm>
          <a:custGeom>
            <a:avLst/>
            <a:gdLst>
              <a:gd name="connsiteX0" fmla="*/ 0 w 6497280"/>
              <a:gd name="connsiteY0" fmla="*/ 0 h 2119747"/>
              <a:gd name="connsiteX1" fmla="*/ 720607 w 6497280"/>
              <a:gd name="connsiteY1" fmla="*/ 0 h 2119747"/>
              <a:gd name="connsiteX2" fmla="*/ 1441215 w 6497280"/>
              <a:gd name="connsiteY2" fmla="*/ 0 h 2119747"/>
              <a:gd name="connsiteX3" fmla="*/ 1901931 w 6497280"/>
              <a:gd name="connsiteY3" fmla="*/ 0 h 2119747"/>
              <a:gd name="connsiteX4" fmla="*/ 2492593 w 6497280"/>
              <a:gd name="connsiteY4" fmla="*/ 0 h 2119747"/>
              <a:gd name="connsiteX5" fmla="*/ 3083255 w 6497280"/>
              <a:gd name="connsiteY5" fmla="*/ 0 h 2119747"/>
              <a:gd name="connsiteX6" fmla="*/ 3543971 w 6497280"/>
              <a:gd name="connsiteY6" fmla="*/ 0 h 2119747"/>
              <a:gd name="connsiteX7" fmla="*/ 4134633 w 6497280"/>
              <a:gd name="connsiteY7" fmla="*/ 0 h 2119747"/>
              <a:gd name="connsiteX8" fmla="*/ 4595349 w 6497280"/>
              <a:gd name="connsiteY8" fmla="*/ 0 h 2119747"/>
              <a:gd name="connsiteX9" fmla="*/ 5250984 w 6497280"/>
              <a:gd name="connsiteY9" fmla="*/ 0 h 2119747"/>
              <a:gd name="connsiteX10" fmla="*/ 5776673 w 6497280"/>
              <a:gd name="connsiteY10" fmla="*/ 0 h 2119747"/>
              <a:gd name="connsiteX11" fmla="*/ 6497280 w 6497280"/>
              <a:gd name="connsiteY11" fmla="*/ 0 h 2119747"/>
              <a:gd name="connsiteX12" fmla="*/ 6497280 w 6497280"/>
              <a:gd name="connsiteY12" fmla="*/ 487542 h 2119747"/>
              <a:gd name="connsiteX13" fmla="*/ 6497280 w 6497280"/>
              <a:gd name="connsiteY13" fmla="*/ 1059874 h 2119747"/>
              <a:gd name="connsiteX14" fmla="*/ 6497280 w 6497280"/>
              <a:gd name="connsiteY14" fmla="*/ 1632205 h 2119747"/>
              <a:gd name="connsiteX15" fmla="*/ 6497280 w 6497280"/>
              <a:gd name="connsiteY15" fmla="*/ 2119747 h 2119747"/>
              <a:gd name="connsiteX16" fmla="*/ 5776673 w 6497280"/>
              <a:gd name="connsiteY16" fmla="*/ 2119747 h 2119747"/>
              <a:gd name="connsiteX17" fmla="*/ 5315956 w 6497280"/>
              <a:gd name="connsiteY17" fmla="*/ 2119747 h 2119747"/>
              <a:gd name="connsiteX18" fmla="*/ 4660322 w 6497280"/>
              <a:gd name="connsiteY18" fmla="*/ 2119747 h 2119747"/>
              <a:gd name="connsiteX19" fmla="*/ 4004687 w 6497280"/>
              <a:gd name="connsiteY19" fmla="*/ 2119747 h 2119747"/>
              <a:gd name="connsiteX20" fmla="*/ 3608944 w 6497280"/>
              <a:gd name="connsiteY20" fmla="*/ 2119747 h 2119747"/>
              <a:gd name="connsiteX21" fmla="*/ 2953309 w 6497280"/>
              <a:gd name="connsiteY21" fmla="*/ 2119747 h 2119747"/>
              <a:gd name="connsiteX22" fmla="*/ 2362647 w 6497280"/>
              <a:gd name="connsiteY22" fmla="*/ 2119747 h 2119747"/>
              <a:gd name="connsiteX23" fmla="*/ 1771985 w 6497280"/>
              <a:gd name="connsiteY23" fmla="*/ 2119747 h 2119747"/>
              <a:gd name="connsiteX24" fmla="*/ 1051378 w 6497280"/>
              <a:gd name="connsiteY24" fmla="*/ 2119747 h 2119747"/>
              <a:gd name="connsiteX25" fmla="*/ 0 w 6497280"/>
              <a:gd name="connsiteY25" fmla="*/ 2119747 h 2119747"/>
              <a:gd name="connsiteX26" fmla="*/ 0 w 6497280"/>
              <a:gd name="connsiteY26" fmla="*/ 1547415 h 2119747"/>
              <a:gd name="connsiteX27" fmla="*/ 0 w 6497280"/>
              <a:gd name="connsiteY27" fmla="*/ 1059874 h 2119747"/>
              <a:gd name="connsiteX28" fmla="*/ 0 w 6497280"/>
              <a:gd name="connsiteY28" fmla="*/ 487542 h 2119747"/>
              <a:gd name="connsiteX29" fmla="*/ 0 w 6497280"/>
              <a:gd name="connsiteY29" fmla="*/ 0 h 211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497280" h="2119747" fill="none" extrusionOk="0">
                <a:moveTo>
                  <a:pt x="0" y="0"/>
                </a:moveTo>
                <a:cubicBezTo>
                  <a:pt x="265209" y="-12335"/>
                  <a:pt x="539210" y="59936"/>
                  <a:pt x="720607" y="0"/>
                </a:cubicBezTo>
                <a:cubicBezTo>
                  <a:pt x="902004" y="-59936"/>
                  <a:pt x="1100679" y="85506"/>
                  <a:pt x="1441215" y="0"/>
                </a:cubicBezTo>
                <a:cubicBezTo>
                  <a:pt x="1781751" y="-85506"/>
                  <a:pt x="1707219" y="8028"/>
                  <a:pt x="1901931" y="0"/>
                </a:cubicBezTo>
                <a:cubicBezTo>
                  <a:pt x="2096643" y="-8028"/>
                  <a:pt x="2346397" y="24898"/>
                  <a:pt x="2492593" y="0"/>
                </a:cubicBezTo>
                <a:cubicBezTo>
                  <a:pt x="2638789" y="-24898"/>
                  <a:pt x="2863319" y="23719"/>
                  <a:pt x="3083255" y="0"/>
                </a:cubicBezTo>
                <a:cubicBezTo>
                  <a:pt x="3303191" y="-23719"/>
                  <a:pt x="3376945" y="9522"/>
                  <a:pt x="3543971" y="0"/>
                </a:cubicBezTo>
                <a:cubicBezTo>
                  <a:pt x="3710997" y="-9522"/>
                  <a:pt x="3967817" y="53805"/>
                  <a:pt x="4134633" y="0"/>
                </a:cubicBezTo>
                <a:cubicBezTo>
                  <a:pt x="4301449" y="-53805"/>
                  <a:pt x="4458997" y="16600"/>
                  <a:pt x="4595349" y="0"/>
                </a:cubicBezTo>
                <a:cubicBezTo>
                  <a:pt x="4731701" y="-16600"/>
                  <a:pt x="5013412" y="46584"/>
                  <a:pt x="5250984" y="0"/>
                </a:cubicBezTo>
                <a:cubicBezTo>
                  <a:pt x="5488557" y="-46584"/>
                  <a:pt x="5536431" y="39012"/>
                  <a:pt x="5776673" y="0"/>
                </a:cubicBezTo>
                <a:cubicBezTo>
                  <a:pt x="6016915" y="-39012"/>
                  <a:pt x="6197305" y="67397"/>
                  <a:pt x="6497280" y="0"/>
                </a:cubicBezTo>
                <a:cubicBezTo>
                  <a:pt x="6529402" y="185523"/>
                  <a:pt x="6471177" y="331744"/>
                  <a:pt x="6497280" y="487542"/>
                </a:cubicBezTo>
                <a:cubicBezTo>
                  <a:pt x="6523383" y="643340"/>
                  <a:pt x="6470167" y="797914"/>
                  <a:pt x="6497280" y="1059874"/>
                </a:cubicBezTo>
                <a:cubicBezTo>
                  <a:pt x="6524393" y="1321834"/>
                  <a:pt x="6438336" y="1509367"/>
                  <a:pt x="6497280" y="1632205"/>
                </a:cubicBezTo>
                <a:cubicBezTo>
                  <a:pt x="6556224" y="1755043"/>
                  <a:pt x="6474070" y="1988628"/>
                  <a:pt x="6497280" y="2119747"/>
                </a:cubicBezTo>
                <a:cubicBezTo>
                  <a:pt x="6176734" y="2149477"/>
                  <a:pt x="6123347" y="2051417"/>
                  <a:pt x="5776673" y="2119747"/>
                </a:cubicBezTo>
                <a:cubicBezTo>
                  <a:pt x="5429999" y="2188077"/>
                  <a:pt x="5479875" y="2070731"/>
                  <a:pt x="5315956" y="2119747"/>
                </a:cubicBezTo>
                <a:cubicBezTo>
                  <a:pt x="5152037" y="2168763"/>
                  <a:pt x="4848323" y="2063141"/>
                  <a:pt x="4660322" y="2119747"/>
                </a:cubicBezTo>
                <a:cubicBezTo>
                  <a:pt x="4472321" y="2176353"/>
                  <a:pt x="4289612" y="2048508"/>
                  <a:pt x="4004687" y="2119747"/>
                </a:cubicBezTo>
                <a:cubicBezTo>
                  <a:pt x="3719762" y="2190986"/>
                  <a:pt x="3706747" y="2108987"/>
                  <a:pt x="3608944" y="2119747"/>
                </a:cubicBezTo>
                <a:cubicBezTo>
                  <a:pt x="3511141" y="2130507"/>
                  <a:pt x="3259834" y="2049460"/>
                  <a:pt x="2953309" y="2119747"/>
                </a:cubicBezTo>
                <a:cubicBezTo>
                  <a:pt x="2646784" y="2190034"/>
                  <a:pt x="2650902" y="2110690"/>
                  <a:pt x="2362647" y="2119747"/>
                </a:cubicBezTo>
                <a:cubicBezTo>
                  <a:pt x="2074392" y="2128804"/>
                  <a:pt x="1943926" y="2079202"/>
                  <a:pt x="1771985" y="2119747"/>
                </a:cubicBezTo>
                <a:cubicBezTo>
                  <a:pt x="1600044" y="2160292"/>
                  <a:pt x="1351269" y="2117522"/>
                  <a:pt x="1051378" y="2119747"/>
                </a:cubicBezTo>
                <a:cubicBezTo>
                  <a:pt x="751487" y="2121972"/>
                  <a:pt x="257530" y="2048542"/>
                  <a:pt x="0" y="2119747"/>
                </a:cubicBezTo>
                <a:cubicBezTo>
                  <a:pt x="-57992" y="1871967"/>
                  <a:pt x="29280" y="1707261"/>
                  <a:pt x="0" y="1547415"/>
                </a:cubicBezTo>
                <a:cubicBezTo>
                  <a:pt x="-29280" y="1387569"/>
                  <a:pt x="33476" y="1246666"/>
                  <a:pt x="0" y="1059874"/>
                </a:cubicBezTo>
                <a:cubicBezTo>
                  <a:pt x="-33476" y="873082"/>
                  <a:pt x="61689" y="713524"/>
                  <a:pt x="0" y="487542"/>
                </a:cubicBezTo>
                <a:cubicBezTo>
                  <a:pt x="-61689" y="261560"/>
                  <a:pt x="55960" y="155284"/>
                  <a:pt x="0" y="0"/>
                </a:cubicBezTo>
                <a:close/>
              </a:path>
              <a:path w="6497280" h="2119747" stroke="0" extrusionOk="0">
                <a:moveTo>
                  <a:pt x="0" y="0"/>
                </a:moveTo>
                <a:cubicBezTo>
                  <a:pt x="123973" y="-2007"/>
                  <a:pt x="314829" y="15054"/>
                  <a:pt x="525689" y="0"/>
                </a:cubicBezTo>
                <a:cubicBezTo>
                  <a:pt x="736549" y="-15054"/>
                  <a:pt x="1037093" y="64281"/>
                  <a:pt x="1181324" y="0"/>
                </a:cubicBezTo>
                <a:cubicBezTo>
                  <a:pt x="1325555" y="-64281"/>
                  <a:pt x="1522144" y="56647"/>
                  <a:pt x="1771985" y="0"/>
                </a:cubicBezTo>
                <a:cubicBezTo>
                  <a:pt x="2021826" y="-56647"/>
                  <a:pt x="2025308" y="31959"/>
                  <a:pt x="2167729" y="0"/>
                </a:cubicBezTo>
                <a:cubicBezTo>
                  <a:pt x="2310150" y="-31959"/>
                  <a:pt x="2443198" y="35794"/>
                  <a:pt x="2563472" y="0"/>
                </a:cubicBezTo>
                <a:cubicBezTo>
                  <a:pt x="2683746" y="-35794"/>
                  <a:pt x="2849535" y="42012"/>
                  <a:pt x="2959216" y="0"/>
                </a:cubicBezTo>
                <a:cubicBezTo>
                  <a:pt x="3068897" y="-42012"/>
                  <a:pt x="3337149" y="32027"/>
                  <a:pt x="3614850" y="0"/>
                </a:cubicBezTo>
                <a:cubicBezTo>
                  <a:pt x="3892551" y="-32027"/>
                  <a:pt x="3842795" y="26501"/>
                  <a:pt x="4010594" y="0"/>
                </a:cubicBezTo>
                <a:cubicBezTo>
                  <a:pt x="4178393" y="-26501"/>
                  <a:pt x="4315257" y="47571"/>
                  <a:pt x="4601256" y="0"/>
                </a:cubicBezTo>
                <a:cubicBezTo>
                  <a:pt x="4887255" y="-47571"/>
                  <a:pt x="5072144" y="66720"/>
                  <a:pt x="5256890" y="0"/>
                </a:cubicBezTo>
                <a:cubicBezTo>
                  <a:pt x="5441636" y="-66720"/>
                  <a:pt x="5670914" y="46505"/>
                  <a:pt x="5912525" y="0"/>
                </a:cubicBezTo>
                <a:cubicBezTo>
                  <a:pt x="6154137" y="-46505"/>
                  <a:pt x="6302587" y="25175"/>
                  <a:pt x="6497280" y="0"/>
                </a:cubicBezTo>
                <a:cubicBezTo>
                  <a:pt x="6509940" y="168568"/>
                  <a:pt x="6439462" y="283397"/>
                  <a:pt x="6497280" y="487542"/>
                </a:cubicBezTo>
                <a:cubicBezTo>
                  <a:pt x="6555098" y="691687"/>
                  <a:pt x="6482306" y="846662"/>
                  <a:pt x="6497280" y="975084"/>
                </a:cubicBezTo>
                <a:cubicBezTo>
                  <a:pt x="6512254" y="1103506"/>
                  <a:pt x="6480897" y="1385805"/>
                  <a:pt x="6497280" y="1547415"/>
                </a:cubicBezTo>
                <a:cubicBezTo>
                  <a:pt x="6513663" y="1709025"/>
                  <a:pt x="6463075" y="1953654"/>
                  <a:pt x="6497280" y="2119747"/>
                </a:cubicBezTo>
                <a:cubicBezTo>
                  <a:pt x="6373680" y="2139917"/>
                  <a:pt x="6193731" y="2091503"/>
                  <a:pt x="6036564" y="2119747"/>
                </a:cubicBezTo>
                <a:cubicBezTo>
                  <a:pt x="5879397" y="2147991"/>
                  <a:pt x="5682056" y="2104947"/>
                  <a:pt x="5510875" y="2119747"/>
                </a:cubicBezTo>
                <a:cubicBezTo>
                  <a:pt x="5339694" y="2134547"/>
                  <a:pt x="5216435" y="2082102"/>
                  <a:pt x="5050159" y="2119747"/>
                </a:cubicBezTo>
                <a:cubicBezTo>
                  <a:pt x="4883883" y="2157392"/>
                  <a:pt x="4727164" y="2092675"/>
                  <a:pt x="4524470" y="2119747"/>
                </a:cubicBezTo>
                <a:cubicBezTo>
                  <a:pt x="4321776" y="2146819"/>
                  <a:pt x="4084511" y="2075651"/>
                  <a:pt x="3868835" y="2119747"/>
                </a:cubicBezTo>
                <a:cubicBezTo>
                  <a:pt x="3653159" y="2163843"/>
                  <a:pt x="3597622" y="2078891"/>
                  <a:pt x="3343146" y="2119747"/>
                </a:cubicBezTo>
                <a:cubicBezTo>
                  <a:pt x="3088670" y="2160603"/>
                  <a:pt x="3032308" y="2072429"/>
                  <a:pt x="2752484" y="2119747"/>
                </a:cubicBezTo>
                <a:cubicBezTo>
                  <a:pt x="2472660" y="2167065"/>
                  <a:pt x="2389876" y="2041060"/>
                  <a:pt x="2031877" y="2119747"/>
                </a:cubicBezTo>
                <a:cubicBezTo>
                  <a:pt x="1673878" y="2198434"/>
                  <a:pt x="1632231" y="2070596"/>
                  <a:pt x="1311269" y="2119747"/>
                </a:cubicBezTo>
                <a:cubicBezTo>
                  <a:pt x="990307" y="2168898"/>
                  <a:pt x="1045548" y="2087145"/>
                  <a:pt x="785580" y="2119747"/>
                </a:cubicBezTo>
                <a:cubicBezTo>
                  <a:pt x="525612" y="2152349"/>
                  <a:pt x="248942" y="2100682"/>
                  <a:pt x="0" y="2119747"/>
                </a:cubicBezTo>
                <a:cubicBezTo>
                  <a:pt x="-30481" y="2012056"/>
                  <a:pt x="33759" y="1765621"/>
                  <a:pt x="0" y="1632205"/>
                </a:cubicBezTo>
                <a:cubicBezTo>
                  <a:pt x="-33759" y="1498789"/>
                  <a:pt x="45329" y="1336994"/>
                  <a:pt x="0" y="1144663"/>
                </a:cubicBezTo>
                <a:cubicBezTo>
                  <a:pt x="-45329" y="952332"/>
                  <a:pt x="16751" y="751127"/>
                  <a:pt x="0" y="614727"/>
                </a:cubicBezTo>
                <a:cubicBezTo>
                  <a:pt x="-16751" y="478327"/>
                  <a:pt x="13159" y="147856"/>
                  <a:pt x="0" y="0"/>
                </a:cubicBezTo>
                <a:close/>
              </a:path>
            </a:pathLst>
          </a:custGeom>
          <a:solidFill>
            <a:schemeClr val="bg1"/>
          </a:solidFill>
          <a:ln w="19050">
            <a:solidFill>
              <a:schemeClr val="accent4">
                <a:lumMod val="40000"/>
                <a:lumOff val="60000"/>
              </a:schemeClr>
            </a:solidFill>
            <a:extLst>
              <a:ext uri="{C807C97D-BFC1-408E-A445-0C87EB9F89A2}">
                <ask:lineSketchStyleProps xmlns:ask="http://schemas.microsoft.com/office/drawing/2018/sketchyshapes" sd="1040558495">
                  <a:prstGeom prst="rect">
                    <a:avLst/>
                  </a:prstGeom>
                  <ask:type>
                    <ask:lineSketchScribble/>
                  </ask:type>
                </ask:lineSketchStyleProps>
              </a:ext>
            </a:extLst>
          </a:ln>
          <a:effectLst>
            <a:softEdge rad="12700"/>
          </a:effectLst>
        </p:spPr>
        <p:txBody>
          <a:bodyPr lIns="0" tIns="0" rIns="0" bIns="0" anchor="t">
            <a:noAutofit/>
          </a:bodyPr>
          <a:lstStyle/>
          <a:p>
            <a:pPr algn="ctr">
              <a:lnSpc>
                <a:spcPct val="100000"/>
              </a:lnSpc>
              <a:spcBef>
                <a:spcPts val="320"/>
              </a:spcBef>
              <a:buNone/>
              <a:tabLst>
                <a:tab pos="0" algn="l"/>
              </a:tabLst>
            </a:pPr>
            <a:endParaRPr lang="es-ES" sz="1600" b="0" strike="noStrike" spc="-1" dirty="0">
              <a:solidFill>
                <a:srgbClr val="0D0D0D"/>
              </a:solidFill>
              <a:latin typeface="Calibri"/>
            </a:endParaRPr>
          </a:p>
          <a:p>
            <a:pPr algn="ctr">
              <a:lnSpc>
                <a:spcPct val="100000"/>
              </a:lnSpc>
              <a:spcBef>
                <a:spcPts val="320"/>
              </a:spcBef>
              <a:buNone/>
              <a:tabLst>
                <a:tab pos="0" algn="l"/>
              </a:tabLst>
            </a:pPr>
            <a:r>
              <a:rPr lang="es-ES" sz="1600" b="0" strike="noStrike" spc="-1" dirty="0">
                <a:solidFill>
                  <a:srgbClr val="0D0D0D"/>
                </a:solidFill>
                <a:latin typeface="Calibri"/>
              </a:rPr>
              <a:t>La determinación del punto de corte ideal para completar el estudio genético del déficit de alfa1 </a:t>
            </a:r>
            <a:r>
              <a:rPr lang="es-ES" sz="1600" b="0" strike="noStrike" spc="-1" dirty="0" err="1">
                <a:solidFill>
                  <a:srgbClr val="0D0D0D"/>
                </a:solidFill>
                <a:latin typeface="Calibri"/>
              </a:rPr>
              <a:t>antitripsina</a:t>
            </a:r>
            <a:r>
              <a:rPr lang="es-ES" sz="1600" b="0" strike="noStrike" spc="-1" dirty="0">
                <a:solidFill>
                  <a:srgbClr val="0D0D0D"/>
                </a:solidFill>
                <a:latin typeface="Calibri"/>
              </a:rPr>
              <a:t> (DAAT) continúa siendo un aspecto controvertido dentro del manejo de la enfermedad. </a:t>
            </a:r>
          </a:p>
          <a:p>
            <a:pPr algn="ctr">
              <a:lnSpc>
                <a:spcPct val="100000"/>
              </a:lnSpc>
              <a:spcBef>
                <a:spcPts val="320"/>
              </a:spcBef>
              <a:buNone/>
              <a:tabLst>
                <a:tab pos="0" algn="l"/>
              </a:tabLst>
            </a:pPr>
            <a:endParaRPr lang="es-ES" sz="1600" b="0" strike="noStrike" spc="-1" dirty="0">
              <a:solidFill>
                <a:srgbClr val="0D0D0D"/>
              </a:solidFill>
              <a:latin typeface="Calibri"/>
            </a:endParaRPr>
          </a:p>
          <a:p>
            <a:pPr algn="ctr">
              <a:lnSpc>
                <a:spcPct val="100000"/>
              </a:lnSpc>
              <a:spcBef>
                <a:spcPts val="320"/>
              </a:spcBef>
              <a:buNone/>
              <a:tabLst>
                <a:tab pos="0" algn="l"/>
              </a:tabLst>
            </a:pPr>
            <a:r>
              <a:rPr lang="es-ES" sz="1600" b="0" strike="noStrike" spc="-1" dirty="0">
                <a:solidFill>
                  <a:srgbClr val="0D0D0D"/>
                </a:solidFill>
                <a:latin typeface="Calibri"/>
              </a:rPr>
              <a:t>Aunque la mayoría de los documentos lo sitúa en </a:t>
            </a:r>
            <a:r>
              <a:rPr lang="es-ES" sz="1600" b="1" strike="noStrike" spc="-1" dirty="0">
                <a:solidFill>
                  <a:srgbClr val="0D0D0D"/>
                </a:solidFill>
                <a:latin typeface="Calibri"/>
              </a:rPr>
              <a:t>110 mg/dl </a:t>
            </a:r>
            <a:r>
              <a:rPr lang="es-ES" sz="1600" b="0" strike="noStrike" spc="-1" baseline="33000" dirty="0">
                <a:solidFill>
                  <a:srgbClr val="0D0D0D"/>
                </a:solidFill>
                <a:latin typeface="Calibri"/>
              </a:rPr>
              <a:t>(1)</a:t>
            </a:r>
            <a:r>
              <a:rPr lang="es-ES" sz="1600" b="0" strike="noStrike" spc="-1" dirty="0">
                <a:solidFill>
                  <a:srgbClr val="0D0D0D"/>
                </a:solidFill>
                <a:latin typeface="Calibri"/>
              </a:rPr>
              <a:t>, hay una considerable variabilidad en las recomendaciones.</a:t>
            </a:r>
          </a:p>
          <a:p>
            <a:pPr algn="ctr">
              <a:lnSpc>
                <a:spcPct val="100000"/>
              </a:lnSpc>
              <a:spcBef>
                <a:spcPts val="320"/>
              </a:spcBef>
              <a:buNone/>
              <a:tabLst>
                <a:tab pos="0" algn="l"/>
              </a:tabLst>
            </a:pPr>
            <a:endParaRPr lang="es-ES" sz="1600" b="0" strike="noStrike" spc="-1" dirty="0">
              <a:solidFill>
                <a:srgbClr val="0D0D0D"/>
              </a:solidFill>
              <a:latin typeface="Calibri"/>
            </a:endParaRPr>
          </a:p>
          <a:p>
            <a:pPr algn="ctr">
              <a:lnSpc>
                <a:spcPct val="100000"/>
              </a:lnSpc>
              <a:spcBef>
                <a:spcPts val="320"/>
              </a:spcBef>
              <a:buNone/>
              <a:tabLst>
                <a:tab pos="0" algn="l"/>
              </a:tabLst>
            </a:pPr>
            <a:endParaRPr lang="es-ES" sz="1600" b="0" strike="noStrike" spc="-1" dirty="0">
              <a:latin typeface="Arial"/>
            </a:endParaRPr>
          </a:p>
        </p:txBody>
      </p:sp>
      <p:sp>
        <p:nvSpPr>
          <p:cNvPr id="92" name="CuadroTexto 3"/>
          <p:cNvSpPr/>
          <p:nvPr/>
        </p:nvSpPr>
        <p:spPr>
          <a:xfrm>
            <a:off x="174971" y="4584773"/>
            <a:ext cx="8568360" cy="82954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l"/>
            <a:r>
              <a:rPr lang="es-ES" sz="1500" b="0" strike="noStrike" spc="-1" baseline="33000" dirty="0">
                <a:solidFill>
                  <a:srgbClr val="0D0D0D"/>
                </a:solidFill>
                <a:latin typeface="Calibri"/>
                <a:ea typeface="Calibri"/>
              </a:rPr>
              <a:t>(1)</a:t>
            </a:r>
            <a:r>
              <a:rPr lang="en-US" sz="1800" b="0" i="0" dirty="0">
                <a:solidFill>
                  <a:srgbClr val="222222"/>
                </a:solidFill>
                <a:effectLst/>
                <a:latin typeface="Arial" panose="020B0604020202020204" pitchFamily="34" charset="0"/>
              </a:rPr>
              <a:t> </a:t>
            </a:r>
            <a:r>
              <a:rPr lang="en-US" sz="1000" b="0" i="0" dirty="0" err="1">
                <a:solidFill>
                  <a:srgbClr val="222222"/>
                </a:solidFill>
                <a:effectLst/>
                <a:latin typeface="Arial" panose="020B0604020202020204" pitchFamily="34" charset="0"/>
              </a:rPr>
              <a:t>Ferrarotti</a:t>
            </a:r>
            <a:r>
              <a:rPr lang="en-US" sz="1000" b="0" i="0" dirty="0">
                <a:solidFill>
                  <a:srgbClr val="222222"/>
                </a:solidFill>
                <a:effectLst/>
                <a:latin typeface="Arial" panose="020B0604020202020204" pitchFamily="34" charset="0"/>
              </a:rPr>
              <a:t> I, Thun GA, </a:t>
            </a:r>
            <a:r>
              <a:rPr lang="en-US" sz="1000" b="0" i="0" dirty="0" err="1">
                <a:solidFill>
                  <a:srgbClr val="222222"/>
                </a:solidFill>
                <a:effectLst/>
                <a:latin typeface="Arial" panose="020B0604020202020204" pitchFamily="34" charset="0"/>
              </a:rPr>
              <a:t>Zorzetto</a:t>
            </a:r>
            <a:r>
              <a:rPr lang="en-US" sz="1000" b="0" i="0" dirty="0">
                <a:solidFill>
                  <a:srgbClr val="222222"/>
                </a:solidFill>
                <a:effectLst/>
                <a:latin typeface="Arial" panose="020B0604020202020204" pitchFamily="34" charset="0"/>
              </a:rPr>
              <a:t> M, Ottaviani S, Imboden M, Schindler C, et al. Serum levels and genotype distribution of alpha1-antitrypsin in the general population. Thorax. 2012; 67: 669-74.</a:t>
            </a:r>
            <a:endParaRPr lang="en-US" sz="200" b="0" i="0" dirty="0">
              <a:solidFill>
                <a:srgbClr val="222222"/>
              </a:solidFill>
              <a:effectLst/>
              <a:latin typeface="Arial" panose="020B0604020202020204" pitchFamily="34" charset="0"/>
            </a:endParaRPr>
          </a:p>
          <a:p>
            <a:pPr algn="l"/>
            <a:r>
              <a:rPr lang="en-US" sz="1800" b="0" i="0" dirty="0">
                <a:solidFill>
                  <a:srgbClr val="222222"/>
                </a:solidFill>
                <a:effectLst/>
                <a:latin typeface="Arial" panose="020B0604020202020204" pitchFamily="34" charset="0"/>
              </a:rPr>
              <a:t> </a:t>
            </a:r>
            <a:endParaRPr lang="en-US" sz="800" b="0" i="0" dirty="0">
              <a:solidFill>
                <a:srgbClr val="222222"/>
              </a:solidFill>
              <a:effectLst/>
              <a:latin typeface="Arial" panose="020B0604020202020204" pitchFamily="34" charset="0"/>
            </a:endParaRPr>
          </a:p>
          <a:p>
            <a:pPr>
              <a:lnSpc>
                <a:spcPct val="100000"/>
              </a:lnSpc>
              <a:buNone/>
            </a:pPr>
            <a:endParaRPr lang="es-ES" sz="1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686160" y="234916"/>
            <a:ext cx="7771680" cy="1101960"/>
          </a:xfrm>
          <a:prstGeom prst="rect">
            <a:avLst/>
          </a:prstGeom>
          <a:noFill/>
          <a:ln w="0">
            <a:noFill/>
          </a:ln>
        </p:spPr>
        <p:txBody>
          <a:bodyPr lIns="0" tIns="0" rIns="0" bIns="0" anchor="ctr">
            <a:noAutofit/>
          </a:bodyPr>
          <a:lstStyle/>
          <a:p>
            <a:pPr algn="ctr">
              <a:lnSpc>
                <a:spcPct val="100000"/>
              </a:lnSpc>
              <a:buNone/>
            </a:pPr>
            <a:r>
              <a:rPr lang="es-ES" sz="4400" b="0" strike="noStrike" spc="-1" dirty="0">
                <a:solidFill>
                  <a:srgbClr val="000000"/>
                </a:solidFill>
                <a:latin typeface="Calibri"/>
              </a:rPr>
              <a:t>OBJETIVO</a:t>
            </a:r>
            <a:endParaRPr lang="es-ES" sz="4400" b="0" strike="noStrike" spc="-1" dirty="0">
              <a:latin typeface="Arial"/>
            </a:endParaRPr>
          </a:p>
        </p:txBody>
      </p:sp>
      <p:pic>
        <p:nvPicPr>
          <p:cNvPr id="2" name="Marcador de contenido 4" descr="Objetivo con relleno sólido">
            <a:extLst>
              <a:ext uri="{FF2B5EF4-FFF2-40B4-BE49-F238E27FC236}">
                <a16:creationId xmlns:a16="http://schemas.microsoft.com/office/drawing/2014/main" id="{FCAD51B2-12F5-A7C6-BDDB-BC0BE15383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0528" y="843558"/>
            <a:ext cx="3960440" cy="3960440"/>
          </a:xfrm>
          <a:prstGeom prst="rect">
            <a:avLst/>
          </a:prstGeom>
          <a:noFill/>
          <a:ln w="0">
            <a:noFill/>
          </a:ln>
        </p:spPr>
      </p:pic>
      <p:sp>
        <p:nvSpPr>
          <p:cNvPr id="94" name="PlaceHolder 2"/>
          <p:cNvSpPr>
            <a:spLocks noGrp="1"/>
          </p:cNvSpPr>
          <p:nvPr>
            <p:ph type="subTitle"/>
          </p:nvPr>
        </p:nvSpPr>
        <p:spPr>
          <a:xfrm>
            <a:off x="1371960" y="2124380"/>
            <a:ext cx="6400080" cy="1213396"/>
          </a:xfrm>
          <a:prstGeom prst="rect">
            <a:avLst/>
          </a:prstGeom>
          <a:solidFill>
            <a:schemeClr val="bg1"/>
          </a:solidFill>
          <a:ln w="0">
            <a:noFill/>
          </a:ln>
          <a:effectLst>
            <a:softEdge rad="317500"/>
          </a:effectLst>
        </p:spPr>
        <p:txBody>
          <a:bodyPr lIns="0" tIns="0" rIns="0" bIns="0" anchor="t">
            <a:normAutofit/>
          </a:bodyPr>
          <a:lstStyle/>
          <a:p>
            <a:pPr algn="ctr">
              <a:lnSpc>
                <a:spcPct val="100000"/>
              </a:lnSpc>
              <a:spcBef>
                <a:spcPts val="400"/>
              </a:spcBef>
              <a:buNone/>
              <a:tabLst>
                <a:tab pos="0" algn="l"/>
              </a:tabLst>
            </a:pPr>
            <a:r>
              <a:rPr lang="es-ES" sz="2000" b="1" strike="noStrike" spc="-1" dirty="0">
                <a:solidFill>
                  <a:srgbClr val="0D0D0D"/>
                </a:solidFill>
                <a:latin typeface="Calibri"/>
              </a:rPr>
              <a:t>Evaluar el punto de corte óptimo en los valores de AAT sérica para identificar a los pacientes en los que debería realizarse un estudio del genotipo.</a:t>
            </a:r>
            <a:endParaRPr lang="es-ES" sz="2000" b="1" strike="noStrike" spc="-1"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701280" y="92700"/>
            <a:ext cx="7771680" cy="1101960"/>
          </a:xfrm>
          <a:prstGeom prst="rect">
            <a:avLst/>
          </a:prstGeom>
          <a:noFill/>
          <a:ln w="0">
            <a:noFill/>
          </a:ln>
        </p:spPr>
        <p:txBody>
          <a:bodyPr lIns="0" tIns="0" rIns="0" bIns="0" anchor="ctr">
            <a:noAutofit/>
          </a:bodyPr>
          <a:lstStyle/>
          <a:p>
            <a:pPr algn="ctr">
              <a:lnSpc>
                <a:spcPct val="100000"/>
              </a:lnSpc>
              <a:buNone/>
            </a:pPr>
            <a:r>
              <a:rPr lang="es-ES" sz="4400" b="0" strike="noStrike" spc="-1" dirty="0">
                <a:solidFill>
                  <a:srgbClr val="000000"/>
                </a:solidFill>
                <a:latin typeface="Calibri"/>
              </a:rPr>
              <a:t>METODOLOGÍA</a:t>
            </a:r>
            <a:endParaRPr lang="es-ES" sz="4400" b="0" strike="noStrike" spc="-1" dirty="0">
              <a:latin typeface="Arial"/>
            </a:endParaRPr>
          </a:p>
        </p:txBody>
      </p:sp>
      <p:sp>
        <p:nvSpPr>
          <p:cNvPr id="98" name="CuadroTexto 2"/>
          <p:cNvSpPr/>
          <p:nvPr/>
        </p:nvSpPr>
        <p:spPr>
          <a:xfrm>
            <a:off x="2058372" y="1189083"/>
            <a:ext cx="1439280" cy="367878"/>
          </a:xfrm>
          <a:prstGeom prst="rect">
            <a:avLst/>
          </a:prstGeom>
          <a:solidFill>
            <a:schemeClr val="accent4">
              <a:lumMod val="20000"/>
              <a:lumOff val="80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es-ES" sz="1800" b="1" strike="noStrike" spc="-1" dirty="0">
                <a:solidFill>
                  <a:srgbClr val="604A7B"/>
                </a:solidFill>
                <a:latin typeface="Calibri"/>
                <a:ea typeface="DejaVu Sans"/>
              </a:rPr>
              <a:t>AVATAR</a:t>
            </a:r>
            <a:endParaRPr lang="es-ES" sz="1800" b="1" strike="noStrike" spc="-1" dirty="0">
              <a:latin typeface="Arial"/>
            </a:endParaRPr>
          </a:p>
        </p:txBody>
      </p:sp>
      <p:sp>
        <p:nvSpPr>
          <p:cNvPr id="99" name="CuadroTexto 3"/>
          <p:cNvSpPr/>
          <p:nvPr/>
        </p:nvSpPr>
        <p:spPr>
          <a:xfrm>
            <a:off x="701279" y="2109108"/>
            <a:ext cx="4153467" cy="737210"/>
          </a:xfrm>
          <a:prstGeom prst="rect">
            <a:avLst/>
          </a:prstGeom>
          <a:solidFill>
            <a:schemeClr val="bg1"/>
          </a:solidFill>
          <a:ln w="0">
            <a:solidFill>
              <a:schemeClr val="accent4">
                <a:lumMod val="20000"/>
                <a:lumOff val="80000"/>
              </a:schemeClr>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840" indent="-285840">
              <a:lnSpc>
                <a:spcPct val="100000"/>
              </a:lnSpc>
              <a:buClr>
                <a:srgbClr val="000000"/>
              </a:buClr>
              <a:buFont typeface="Arial"/>
              <a:buChar char="•"/>
            </a:pPr>
            <a:r>
              <a:rPr lang="es-ES" sz="14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Estudio observacional de cohortes prospectivas. </a:t>
            </a:r>
            <a:endParaRPr lang="es-ES" sz="1400" b="0" strike="noStrike" spc="-1" dirty="0">
              <a:latin typeface="Calibri" panose="020F0502020204030204" pitchFamily="34" charset="0"/>
              <a:ea typeface="Calibri" panose="020F0502020204030204" pitchFamily="34" charset="0"/>
              <a:cs typeface="Calibri" panose="020F0502020204030204" pitchFamily="34" charset="0"/>
            </a:endParaRPr>
          </a:p>
          <a:p>
            <a:pPr marL="285840" indent="-285840">
              <a:lnSpc>
                <a:spcPct val="100000"/>
              </a:lnSpc>
              <a:buClr>
                <a:srgbClr val="000000"/>
              </a:buClr>
              <a:buFont typeface="Arial"/>
              <a:buChar char="•"/>
            </a:pPr>
            <a:r>
              <a:rPr lang="es-ES" sz="1400" b="0" strike="noStrike" spc="-1" dirty="0">
                <a:solidFill>
                  <a:srgbClr val="000000"/>
                </a:solidFill>
                <a:latin typeface="Calibri" panose="020F0502020204030204" pitchFamily="34" charset="0"/>
                <a:ea typeface="Calibri" panose="020F0502020204030204" pitchFamily="34" charset="0"/>
                <a:cs typeface="Calibri" panose="020F0502020204030204" pitchFamily="34" charset="0"/>
              </a:rPr>
              <a:t>Pacientes con sospecha de DAAT sometidos al </a:t>
            </a:r>
            <a:r>
              <a:rPr lang="es-ES" sz="1400" b="0" u="sng" strike="noStrike" spc="-1" dirty="0">
                <a:solidFill>
                  <a:srgbClr val="000000"/>
                </a:solidFill>
                <a:uFillTx/>
                <a:latin typeface="Calibri" panose="020F0502020204030204" pitchFamily="34" charset="0"/>
                <a:ea typeface="Calibri" panose="020F0502020204030204" pitchFamily="34" charset="0"/>
                <a:cs typeface="Calibri" panose="020F0502020204030204" pitchFamily="34" charset="0"/>
              </a:rPr>
              <a:t>protocolo de diagnóstico</a:t>
            </a:r>
            <a:r>
              <a:rPr lang="es-ES" sz="1400" u="sng" spc="-1" dirty="0">
                <a:solidFill>
                  <a:srgbClr val="000000"/>
                </a:solidFill>
                <a:uFillTx/>
                <a:latin typeface="Calibri" panose="020F0502020204030204" pitchFamily="34" charset="0"/>
                <a:ea typeface="Calibri" panose="020F0502020204030204" pitchFamily="34" charset="0"/>
                <a:cs typeface="Calibri" panose="020F0502020204030204" pitchFamily="34" charset="0"/>
              </a:rPr>
              <a:t>.</a:t>
            </a:r>
            <a:endParaRPr lang="es-ES" sz="1400" b="0" strike="noStrike" spc="-1" dirty="0">
              <a:latin typeface="Calibri" panose="020F0502020204030204" pitchFamily="34" charset="0"/>
              <a:ea typeface="Calibri" panose="020F0502020204030204" pitchFamily="34" charset="0"/>
              <a:cs typeface="Calibri" panose="020F0502020204030204" pitchFamily="34" charset="0"/>
            </a:endParaRPr>
          </a:p>
        </p:txBody>
      </p:sp>
      <p:sp>
        <p:nvSpPr>
          <p:cNvPr id="100" name="CuadroTexto 6"/>
          <p:cNvSpPr/>
          <p:nvPr/>
        </p:nvSpPr>
        <p:spPr>
          <a:xfrm>
            <a:off x="783583" y="3503868"/>
            <a:ext cx="3167640" cy="1186920"/>
          </a:xfrm>
          <a:custGeom>
            <a:avLst/>
            <a:gdLst/>
            <a:ahLst/>
            <a:cxnLst/>
            <a:rect l="l" t="t" r="r" b="b"/>
            <a:pathLst>
              <a:path w="3168352" h="1200329">
                <a:moveTo>
                  <a:pt x="0" y="0"/>
                </a:moveTo>
                <a:cubicBezTo>
                  <a:pt x="153537" y="2001"/>
                  <a:pt x="331797" y="-25290"/>
                  <a:pt x="538620" y="0"/>
                </a:cubicBezTo>
                <a:cubicBezTo>
                  <a:pt x="745443" y="25290"/>
                  <a:pt x="910969" y="10856"/>
                  <a:pt x="1108923" y="0"/>
                </a:cubicBezTo>
                <a:cubicBezTo>
                  <a:pt x="1306877" y="-10856"/>
                  <a:pt x="1469721" y="1115"/>
                  <a:pt x="1679227" y="0"/>
                </a:cubicBezTo>
                <a:cubicBezTo>
                  <a:pt x="1888733" y="-1115"/>
                  <a:pt x="2207366" y="13393"/>
                  <a:pt x="2376264" y="0"/>
                </a:cubicBezTo>
                <a:cubicBezTo>
                  <a:pt x="2545162" y="-13393"/>
                  <a:pt x="2861272" y="-12603"/>
                  <a:pt x="3168352" y="0"/>
                </a:cubicBezTo>
                <a:cubicBezTo>
                  <a:pt x="3173085" y="122501"/>
                  <a:pt x="3161780" y="425907"/>
                  <a:pt x="3168352" y="564155"/>
                </a:cubicBezTo>
                <a:cubicBezTo>
                  <a:pt x="3174924" y="702404"/>
                  <a:pt x="3162749" y="1045855"/>
                  <a:pt x="3168352" y="1200329"/>
                </a:cubicBezTo>
                <a:cubicBezTo>
                  <a:pt x="2847287" y="1217105"/>
                  <a:pt x="2634040" y="1179069"/>
                  <a:pt x="2471315" y="1200329"/>
                </a:cubicBezTo>
                <a:cubicBezTo>
                  <a:pt x="2308590" y="1221589"/>
                  <a:pt x="1947488" y="1219775"/>
                  <a:pt x="1774277" y="1200329"/>
                </a:cubicBezTo>
                <a:cubicBezTo>
                  <a:pt x="1601066" y="1180883"/>
                  <a:pt x="1354873" y="1195087"/>
                  <a:pt x="1235657" y="1200329"/>
                </a:cubicBezTo>
                <a:cubicBezTo>
                  <a:pt x="1116441" y="1205571"/>
                  <a:pt x="778809" y="1205813"/>
                  <a:pt x="570303" y="1200329"/>
                </a:cubicBezTo>
                <a:cubicBezTo>
                  <a:pt x="361797" y="1194845"/>
                  <a:pt x="202960" y="1206863"/>
                  <a:pt x="0" y="1200329"/>
                </a:cubicBezTo>
                <a:cubicBezTo>
                  <a:pt x="17463" y="910999"/>
                  <a:pt x="6096" y="777954"/>
                  <a:pt x="0" y="612168"/>
                </a:cubicBezTo>
                <a:cubicBezTo>
                  <a:pt x="-6096" y="446382"/>
                  <a:pt x="241" y="280635"/>
                  <a:pt x="0" y="0"/>
                </a:cubicBezTo>
                <a:close/>
              </a:path>
            </a:pathLst>
          </a:custGeom>
          <a:noFill/>
          <a:ln w="0">
            <a:solidFill>
              <a:srgbClr val="B3A2C7"/>
            </a:solidFill>
          </a:ln>
          <a:effectLst>
            <a:outerShdw blurRad="63360" sx="102000" sy="102000" algn="ctr"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es-ES" sz="1800" b="1" strike="noStrike" spc="-1">
                <a:solidFill>
                  <a:srgbClr val="0D0D0D"/>
                </a:solidFill>
                <a:latin typeface="Calibri"/>
                <a:ea typeface="DejaVu Sans"/>
              </a:rPr>
              <a:t>Análisis estadístico</a:t>
            </a:r>
            <a:endParaRPr lang="es-ES" sz="1800" b="0" strike="noStrike" spc="-1">
              <a:latin typeface="Arial"/>
            </a:endParaRPr>
          </a:p>
          <a:p>
            <a:pPr marL="285840" indent="-285840">
              <a:lnSpc>
                <a:spcPct val="100000"/>
              </a:lnSpc>
              <a:buClr>
                <a:srgbClr val="000000"/>
              </a:buClr>
              <a:buFont typeface="Arial"/>
              <a:buChar char="•"/>
            </a:pPr>
            <a:r>
              <a:rPr lang="es-ES" sz="1800" b="0" strike="noStrike" spc="-1">
                <a:solidFill>
                  <a:srgbClr val="000000"/>
                </a:solidFill>
                <a:latin typeface="Calibri"/>
                <a:ea typeface="DejaVu Sans"/>
              </a:rPr>
              <a:t>Curvas ROC</a:t>
            </a:r>
            <a:endParaRPr lang="es-ES" sz="1800" b="0" strike="noStrike" spc="-1">
              <a:latin typeface="Arial"/>
            </a:endParaRPr>
          </a:p>
          <a:p>
            <a:pPr marL="285840" indent="-285840">
              <a:lnSpc>
                <a:spcPct val="100000"/>
              </a:lnSpc>
              <a:buClr>
                <a:srgbClr val="000000"/>
              </a:buClr>
              <a:buFont typeface="Arial"/>
              <a:buChar char="•"/>
            </a:pPr>
            <a:r>
              <a:rPr lang="es-ES" sz="1800" b="0" strike="noStrike" spc="-1">
                <a:solidFill>
                  <a:srgbClr val="000000"/>
                </a:solidFill>
                <a:latin typeface="Calibri"/>
                <a:ea typeface="DejaVu Sans"/>
              </a:rPr>
              <a:t>Mejor punto de corte de AAT en 3 situaciones clínicas </a:t>
            </a:r>
            <a:endParaRPr lang="es-ES" sz="1800" b="0" strike="noStrike" spc="-1">
              <a:latin typeface="Arial"/>
            </a:endParaRPr>
          </a:p>
        </p:txBody>
      </p:sp>
      <p:sp>
        <p:nvSpPr>
          <p:cNvPr id="101" name="CuadroTexto 10"/>
          <p:cNvSpPr/>
          <p:nvPr/>
        </p:nvSpPr>
        <p:spPr>
          <a:xfrm>
            <a:off x="7092360" y="3401640"/>
            <a:ext cx="1255004" cy="829543"/>
          </a:xfrm>
          <a:prstGeom prst="rect">
            <a:avLst/>
          </a:prstGeom>
          <a:solidFill>
            <a:srgbClr val="F2EFF5"/>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es-ES" sz="1600" b="1" strike="noStrike" spc="-1" dirty="0">
                <a:solidFill>
                  <a:srgbClr val="000000"/>
                </a:solidFill>
                <a:latin typeface="Calibri"/>
                <a:ea typeface="DejaVu Sans"/>
              </a:rPr>
              <a:t>Excluyendo portadores alelo PI*M</a:t>
            </a:r>
            <a:endParaRPr lang="es-ES" sz="1600" b="1" strike="noStrike" spc="-1" dirty="0">
              <a:latin typeface="Arial"/>
            </a:endParaRPr>
          </a:p>
        </p:txBody>
      </p:sp>
      <p:sp>
        <p:nvSpPr>
          <p:cNvPr id="102" name="CuadroTexto 11"/>
          <p:cNvSpPr/>
          <p:nvPr/>
        </p:nvSpPr>
        <p:spPr>
          <a:xfrm>
            <a:off x="5652000" y="4030920"/>
            <a:ext cx="1164436" cy="829543"/>
          </a:xfrm>
          <a:prstGeom prst="rect">
            <a:avLst/>
          </a:prstGeom>
          <a:solidFill>
            <a:srgbClr val="F2EFF5"/>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es-ES" sz="1600" b="1" strike="noStrike" spc="-1" dirty="0">
                <a:solidFill>
                  <a:srgbClr val="000000"/>
                </a:solidFill>
                <a:latin typeface="Calibri"/>
                <a:ea typeface="DejaVu Sans"/>
              </a:rPr>
              <a:t>Excluyendo genotipo PI*MS</a:t>
            </a:r>
            <a:endParaRPr lang="es-ES" sz="1600" b="1" strike="noStrike" spc="-1" dirty="0">
              <a:latin typeface="Arial"/>
            </a:endParaRPr>
          </a:p>
        </p:txBody>
      </p:sp>
      <p:sp>
        <p:nvSpPr>
          <p:cNvPr id="103" name="CuadroTexto 12"/>
          <p:cNvSpPr/>
          <p:nvPr/>
        </p:nvSpPr>
        <p:spPr>
          <a:xfrm>
            <a:off x="4491469" y="3416271"/>
            <a:ext cx="1020240" cy="583321"/>
          </a:xfrm>
          <a:prstGeom prst="rect">
            <a:avLst/>
          </a:prstGeom>
          <a:solidFill>
            <a:srgbClr val="F2EFF5"/>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buNone/>
            </a:pPr>
            <a:r>
              <a:rPr lang="es-ES" sz="1600" b="1" strike="noStrike" spc="-1" dirty="0">
                <a:solidFill>
                  <a:srgbClr val="000000"/>
                </a:solidFill>
                <a:latin typeface="Calibri"/>
                <a:ea typeface="DejaVu Sans"/>
              </a:rPr>
              <a:t>Cualquier mutación</a:t>
            </a:r>
            <a:endParaRPr lang="es-ES" sz="1600" b="1" strike="noStrike" spc="-1" dirty="0">
              <a:latin typeface="Arial"/>
            </a:endParaRPr>
          </a:p>
        </p:txBody>
      </p:sp>
      <p:sp>
        <p:nvSpPr>
          <p:cNvPr id="104" name="Lágrima 13"/>
          <p:cNvSpPr/>
          <p:nvPr/>
        </p:nvSpPr>
        <p:spPr>
          <a:xfrm>
            <a:off x="4104000" y="3500280"/>
            <a:ext cx="359280" cy="338040"/>
          </a:xfrm>
          <a:prstGeom prst="teardrop">
            <a:avLst>
              <a:gd name="adj" fmla="val 100000"/>
            </a:avLst>
          </a:prstGeom>
          <a:solidFill>
            <a:schemeClr val="accent4">
              <a:lumMod val="20000"/>
              <a:lumOff val="80000"/>
            </a:schemeClr>
          </a:solidFill>
          <a:ln>
            <a:noFill/>
          </a:ln>
          <a:effectLst>
            <a:outerShdw blurRad="50760" dist="37674" dir="2700000" algn="tl" rotWithShape="0">
              <a:srgbClr val="000000">
                <a:alpha val="40000"/>
              </a:srgbClr>
            </a:outerShdw>
            <a:softEdge rad="31680"/>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s-ES" sz="1800" b="0" strike="noStrike" spc="-1">
                <a:solidFill>
                  <a:srgbClr val="FFFFFF"/>
                </a:solidFill>
                <a:latin typeface="Calibri"/>
                <a:ea typeface="DejaVu Sans"/>
              </a:rPr>
              <a:t>1</a:t>
            </a:r>
            <a:endParaRPr lang="es-ES" sz="1800" b="0" strike="noStrike" spc="-1">
              <a:latin typeface="Arial"/>
            </a:endParaRPr>
          </a:p>
        </p:txBody>
      </p:sp>
      <p:sp>
        <p:nvSpPr>
          <p:cNvPr id="105" name="Lágrima 14"/>
          <p:cNvSpPr/>
          <p:nvPr/>
        </p:nvSpPr>
        <p:spPr>
          <a:xfrm>
            <a:off x="5220000" y="4196880"/>
            <a:ext cx="359280" cy="344880"/>
          </a:xfrm>
          <a:prstGeom prst="teardrop">
            <a:avLst>
              <a:gd name="adj" fmla="val 100000"/>
            </a:avLst>
          </a:prstGeom>
          <a:solidFill>
            <a:schemeClr val="accent4">
              <a:lumMod val="20000"/>
              <a:lumOff val="80000"/>
            </a:schemeClr>
          </a:solidFill>
          <a:ln>
            <a:noFill/>
          </a:ln>
          <a:effectLst>
            <a:outerShdw blurRad="50760" dist="38160" algn="l" rotWithShape="0">
              <a:srgbClr val="000000">
                <a:alpha val="40000"/>
              </a:srgbClr>
            </a:outerShdw>
            <a:softEdge rad="31680"/>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s-ES" sz="1800" b="0" strike="noStrike" spc="-1">
                <a:solidFill>
                  <a:srgbClr val="FFFFFF"/>
                </a:solidFill>
                <a:latin typeface="Calibri"/>
                <a:ea typeface="DejaVu Sans"/>
              </a:rPr>
              <a:t>2</a:t>
            </a:r>
            <a:endParaRPr lang="es-ES" sz="1800" b="0" strike="noStrike" spc="-1">
              <a:latin typeface="Arial"/>
            </a:endParaRPr>
          </a:p>
        </p:txBody>
      </p:sp>
      <p:sp>
        <p:nvSpPr>
          <p:cNvPr id="106" name="Lágrima 15"/>
          <p:cNvSpPr/>
          <p:nvPr/>
        </p:nvSpPr>
        <p:spPr>
          <a:xfrm>
            <a:off x="6660360" y="3544560"/>
            <a:ext cx="375120" cy="354960"/>
          </a:xfrm>
          <a:prstGeom prst="teardrop">
            <a:avLst>
              <a:gd name="adj" fmla="val 100000"/>
            </a:avLst>
          </a:prstGeom>
          <a:solidFill>
            <a:schemeClr val="accent4">
              <a:lumMod val="20000"/>
              <a:lumOff val="80000"/>
            </a:schemeClr>
          </a:solidFill>
          <a:ln>
            <a:noFill/>
          </a:ln>
          <a:effectLst>
            <a:outerShdw blurRad="50760" dist="37674" dir="2700000" algn="tl" rotWithShape="0">
              <a:srgbClr val="000000">
                <a:alpha val="40000"/>
              </a:srgbClr>
            </a:outerShdw>
            <a:softEdge rad="31680"/>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es-ES" sz="1800" b="0" strike="noStrike" spc="-1">
                <a:solidFill>
                  <a:srgbClr val="FFFFFF"/>
                </a:solidFill>
                <a:latin typeface="Calibri"/>
                <a:ea typeface="DejaVu Sans"/>
              </a:rPr>
              <a:t>3</a:t>
            </a:r>
            <a:endParaRPr lang="es-ES" sz="1800" b="0" strike="noStrike" spc="-1">
              <a:latin typeface="Arial"/>
            </a:endParaRPr>
          </a:p>
        </p:txBody>
      </p:sp>
      <p:sp>
        <p:nvSpPr>
          <p:cNvPr id="107" name="CuadroTexto 8"/>
          <p:cNvSpPr/>
          <p:nvPr/>
        </p:nvSpPr>
        <p:spPr>
          <a:xfrm>
            <a:off x="701280" y="1556961"/>
            <a:ext cx="4153467" cy="521766"/>
          </a:xfrm>
          <a:prstGeom prst="rect">
            <a:avLst/>
          </a:prstGeom>
          <a:noFill/>
          <a:ln w="0">
            <a:solidFill>
              <a:srgbClr val="B3A2C7"/>
            </a:solid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buNone/>
            </a:pPr>
            <a:r>
              <a:rPr lang="es-ES" sz="1400" b="1" strike="noStrike" spc="-1" dirty="0" err="1">
                <a:solidFill>
                  <a:srgbClr val="604A7B"/>
                </a:solidFill>
                <a:latin typeface="Calibri"/>
                <a:ea typeface="DejaVu Sans"/>
              </a:rPr>
              <a:t>Andalusian</a:t>
            </a:r>
            <a:r>
              <a:rPr lang="es-ES" sz="1400" b="1" strike="noStrike" spc="-1" dirty="0">
                <a:solidFill>
                  <a:srgbClr val="604A7B"/>
                </a:solidFill>
                <a:latin typeface="Calibri"/>
                <a:ea typeface="DejaVu Sans"/>
              </a:rPr>
              <a:t> </a:t>
            </a:r>
            <a:r>
              <a:rPr lang="es-ES" sz="1400" b="1" strike="noStrike" spc="-1" dirty="0" err="1">
                <a:solidFill>
                  <a:srgbClr val="604A7B"/>
                </a:solidFill>
                <a:latin typeface="Calibri"/>
                <a:ea typeface="DejaVu Sans"/>
              </a:rPr>
              <a:t>Valuable</a:t>
            </a:r>
            <a:r>
              <a:rPr lang="es-ES" sz="1400" b="1" strike="noStrike" spc="-1" dirty="0">
                <a:solidFill>
                  <a:srgbClr val="604A7B"/>
                </a:solidFill>
                <a:latin typeface="Calibri"/>
                <a:ea typeface="DejaVu Sans"/>
              </a:rPr>
              <a:t> and </a:t>
            </a:r>
            <a:r>
              <a:rPr lang="es-ES" sz="1400" b="1" strike="noStrike" spc="-1" dirty="0" err="1">
                <a:solidFill>
                  <a:srgbClr val="604A7B"/>
                </a:solidFill>
                <a:latin typeface="Calibri"/>
                <a:ea typeface="DejaVu Sans"/>
              </a:rPr>
              <a:t>Transdisciplinary</a:t>
            </a:r>
            <a:r>
              <a:rPr lang="es-ES" sz="1400" b="1" strike="noStrike" spc="-1" dirty="0">
                <a:solidFill>
                  <a:srgbClr val="604A7B"/>
                </a:solidFill>
                <a:latin typeface="Calibri"/>
                <a:ea typeface="DejaVu Sans"/>
              </a:rPr>
              <a:t> AATD </a:t>
            </a:r>
            <a:r>
              <a:rPr lang="es-ES" sz="1400" b="1" strike="noStrike" spc="-1" dirty="0" err="1">
                <a:solidFill>
                  <a:srgbClr val="604A7B"/>
                </a:solidFill>
                <a:latin typeface="Calibri"/>
                <a:ea typeface="DejaVu Sans"/>
              </a:rPr>
              <a:t>Registry</a:t>
            </a:r>
            <a:endParaRPr lang="es-ES" sz="1400" b="1" strike="noStrike" spc="-1" dirty="0">
              <a:latin typeface="Arial"/>
            </a:endParaRPr>
          </a:p>
        </p:txBody>
      </p:sp>
      <p:pic>
        <p:nvPicPr>
          <p:cNvPr id="2" name="Imagen 1">
            <a:extLst>
              <a:ext uri="{FF2B5EF4-FFF2-40B4-BE49-F238E27FC236}">
                <a16:creationId xmlns:a16="http://schemas.microsoft.com/office/drawing/2014/main" id="{1C869E9C-1AED-1969-52BF-41D627BFE21B}"/>
              </a:ext>
            </a:extLst>
          </p:cNvPr>
          <p:cNvPicPr/>
          <p:nvPr/>
        </p:nvPicPr>
        <p:blipFill>
          <a:blip r:embed="rId3"/>
          <a:stretch/>
        </p:blipFill>
        <p:spPr>
          <a:xfrm>
            <a:off x="5374582" y="1197338"/>
            <a:ext cx="3769418" cy="186462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fill="hold" nodeType="click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fade">
                                      <p:cBhvr additive="repl">
                                        <p:cTn id="11" dur="1000"/>
                                        <p:tgtEl>
                                          <p:spTgt spid="104"/>
                                        </p:tgtEl>
                                      </p:cBhvr>
                                    </p:animEffect>
                                    <p:anim calcmode="lin" valueType="num">
                                      <p:cBhvr additive="repl">
                                        <p:cTn id="12" dur="1000" fill="hold"/>
                                        <p:tgtEl>
                                          <p:spTgt spid="104"/>
                                        </p:tgtEl>
                                        <p:attrNameLst>
                                          <p:attrName>ppt_x</p:attrName>
                                        </p:attrNameLst>
                                      </p:cBhvr>
                                      <p:tavLst>
                                        <p:tav tm="0">
                                          <p:val>
                                            <p:strVal val="#ppt_x"/>
                                          </p:val>
                                        </p:tav>
                                        <p:tav tm="100000">
                                          <p:val>
                                            <p:strVal val="#ppt_x"/>
                                          </p:val>
                                        </p:tav>
                                      </p:tavLst>
                                    </p:anim>
                                    <p:anim calcmode="lin" valueType="num">
                                      <p:cBhvr additive="repl">
                                        <p:cTn id="13"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fill="hold" nodeType="clickEffect">
                                  <p:stCondLst>
                                    <p:cond delay="0"/>
                                  </p:stCondLst>
                                  <p:childTnLst>
                                    <p:set>
                                      <p:cBhvr>
                                        <p:cTn id="17" dur="1" fill="hold">
                                          <p:stCondLst>
                                            <p:cond delay="0"/>
                                          </p:stCondLst>
                                        </p:cTn>
                                        <p:tgtEl>
                                          <p:spTgt spid="105"/>
                                        </p:tgtEl>
                                        <p:attrNameLst>
                                          <p:attrName>style.visibility</p:attrName>
                                        </p:attrNameLst>
                                      </p:cBhvr>
                                      <p:to>
                                        <p:strVal val="visible"/>
                                      </p:to>
                                    </p:set>
                                    <p:animEffect transition="in" filter="fade">
                                      <p:cBhvr additive="repl">
                                        <p:cTn id="18" dur="1000"/>
                                        <p:tgtEl>
                                          <p:spTgt spid="105"/>
                                        </p:tgtEl>
                                      </p:cBhvr>
                                    </p:animEffect>
                                    <p:anim calcmode="lin" valueType="num">
                                      <p:cBhvr additive="repl">
                                        <p:cTn id="19" dur="1000" fill="hold"/>
                                        <p:tgtEl>
                                          <p:spTgt spid="105"/>
                                        </p:tgtEl>
                                        <p:attrNameLst>
                                          <p:attrName>ppt_x</p:attrName>
                                        </p:attrNameLst>
                                      </p:cBhvr>
                                      <p:tavLst>
                                        <p:tav tm="0">
                                          <p:val>
                                            <p:strVal val="#ppt_x"/>
                                          </p:val>
                                        </p:tav>
                                        <p:tav tm="100000">
                                          <p:val>
                                            <p:strVal val="#ppt_x"/>
                                          </p:val>
                                        </p:tav>
                                      </p:tavLst>
                                    </p:anim>
                                    <p:anim calcmode="lin" valueType="num">
                                      <p:cBhvr additive="repl">
                                        <p:cTn id="20"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fill="hold" nodeType="click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additive="repl">
                                        <p:cTn id="25" dur="1000"/>
                                        <p:tgtEl>
                                          <p:spTgt spid="106"/>
                                        </p:tgtEl>
                                      </p:cBhvr>
                                    </p:animEffect>
                                    <p:anim calcmode="lin" valueType="num">
                                      <p:cBhvr additive="repl">
                                        <p:cTn id="26" dur="1000" fill="hold"/>
                                        <p:tgtEl>
                                          <p:spTgt spid="106"/>
                                        </p:tgtEl>
                                        <p:attrNameLst>
                                          <p:attrName>ppt_x</p:attrName>
                                        </p:attrNameLst>
                                      </p:cBhvr>
                                      <p:tavLst>
                                        <p:tav tm="0">
                                          <p:val>
                                            <p:strVal val="#ppt_x"/>
                                          </p:val>
                                        </p:tav>
                                        <p:tav tm="100000">
                                          <p:val>
                                            <p:strVal val="#ppt_x"/>
                                          </p:val>
                                        </p:tav>
                                      </p:tavLst>
                                    </p:anim>
                                    <p:anim calcmode="lin" valueType="num">
                                      <p:cBhvr additive="repl">
                                        <p:cTn id="27"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683640" y="471240"/>
            <a:ext cx="7771680" cy="1101960"/>
          </a:xfrm>
          <a:prstGeom prst="rect">
            <a:avLst/>
          </a:prstGeom>
          <a:noFill/>
          <a:ln w="0">
            <a:noFill/>
          </a:ln>
        </p:spPr>
        <p:txBody>
          <a:bodyPr lIns="0" tIns="0" rIns="0" bIns="0" anchor="ctr">
            <a:noAutofit/>
          </a:bodyPr>
          <a:lstStyle/>
          <a:p>
            <a:pPr algn="ctr">
              <a:lnSpc>
                <a:spcPct val="100000"/>
              </a:lnSpc>
              <a:buNone/>
            </a:pPr>
            <a:r>
              <a:rPr lang="es-ES" sz="4400" b="0" strike="noStrike" spc="-1">
                <a:solidFill>
                  <a:srgbClr val="000000"/>
                </a:solidFill>
                <a:latin typeface="Calibri"/>
              </a:rPr>
              <a:t>RESULTADOS</a:t>
            </a:r>
            <a:endParaRPr lang="es-ES" sz="4400" b="0" strike="noStrike" spc="-1">
              <a:latin typeface="Arial"/>
            </a:endParaRPr>
          </a:p>
        </p:txBody>
      </p:sp>
      <p:pic>
        <p:nvPicPr>
          <p:cNvPr id="111" name="Imagen 3"/>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Layer>
                </a14:imgProps>
              </a:ext>
            </a:extLst>
          </a:blip>
          <a:stretch/>
        </p:blipFill>
        <p:spPr>
          <a:xfrm>
            <a:off x="6732360" y="564480"/>
            <a:ext cx="1220040" cy="914760"/>
          </a:xfrm>
          <a:prstGeom prst="rect">
            <a:avLst/>
          </a:prstGeom>
          <a:ln w="0">
            <a:noFill/>
          </a:ln>
        </p:spPr>
      </p:pic>
      <p:sp>
        <p:nvSpPr>
          <p:cNvPr id="112" name="CuadroTexto 4"/>
          <p:cNvSpPr/>
          <p:nvPr/>
        </p:nvSpPr>
        <p:spPr>
          <a:xfrm>
            <a:off x="-396720" y="1667160"/>
            <a:ext cx="8928360" cy="1198875"/>
          </a:xfrm>
          <a:custGeom>
            <a:avLst/>
            <a:gdLst/>
            <a:ahLst/>
            <a:cxnLst/>
            <a:rect l="l" t="t" r="r" b="b"/>
            <a:pathLst>
              <a:path w="8928992" h="1138773">
                <a:moveTo>
                  <a:pt x="0" y="0"/>
                </a:moveTo>
                <a:cubicBezTo>
                  <a:pt x="244249" y="11896"/>
                  <a:pt x="369746" y="10830"/>
                  <a:pt x="597556" y="0"/>
                </a:cubicBezTo>
                <a:cubicBezTo>
                  <a:pt x="825366" y="-10830"/>
                  <a:pt x="999421" y="-16074"/>
                  <a:pt x="1105821" y="0"/>
                </a:cubicBezTo>
                <a:cubicBezTo>
                  <a:pt x="1212222" y="16074"/>
                  <a:pt x="1637215" y="35404"/>
                  <a:pt x="1881957" y="0"/>
                </a:cubicBezTo>
                <a:cubicBezTo>
                  <a:pt x="2126699" y="-35404"/>
                  <a:pt x="2260308" y="6563"/>
                  <a:pt x="2390222" y="0"/>
                </a:cubicBezTo>
                <a:cubicBezTo>
                  <a:pt x="2520136" y="-6563"/>
                  <a:pt x="3054247" y="-9152"/>
                  <a:pt x="3255648" y="0"/>
                </a:cubicBezTo>
                <a:cubicBezTo>
                  <a:pt x="3457049" y="9152"/>
                  <a:pt x="3566071" y="-2231"/>
                  <a:pt x="3763914" y="0"/>
                </a:cubicBezTo>
                <a:cubicBezTo>
                  <a:pt x="3961757" y="2231"/>
                  <a:pt x="4318215" y="597"/>
                  <a:pt x="4629339" y="0"/>
                </a:cubicBezTo>
                <a:cubicBezTo>
                  <a:pt x="4940464" y="-597"/>
                  <a:pt x="4962419" y="-8536"/>
                  <a:pt x="5226895" y="0"/>
                </a:cubicBezTo>
                <a:cubicBezTo>
                  <a:pt x="5491371" y="8536"/>
                  <a:pt x="5502284" y="-872"/>
                  <a:pt x="5645870" y="0"/>
                </a:cubicBezTo>
                <a:cubicBezTo>
                  <a:pt x="5789457" y="872"/>
                  <a:pt x="6124450" y="29160"/>
                  <a:pt x="6511296" y="0"/>
                </a:cubicBezTo>
                <a:cubicBezTo>
                  <a:pt x="6898142" y="-29160"/>
                  <a:pt x="6914612" y="34476"/>
                  <a:pt x="7287431" y="0"/>
                </a:cubicBezTo>
                <a:cubicBezTo>
                  <a:pt x="7660251" y="-34476"/>
                  <a:pt x="7723672" y="-11481"/>
                  <a:pt x="8063567" y="0"/>
                </a:cubicBezTo>
                <a:cubicBezTo>
                  <a:pt x="8403462" y="11481"/>
                  <a:pt x="8752255" y="-30605"/>
                  <a:pt x="8928992" y="0"/>
                </a:cubicBezTo>
                <a:cubicBezTo>
                  <a:pt x="8952020" y="261941"/>
                  <a:pt x="8915266" y="362548"/>
                  <a:pt x="8928992" y="592162"/>
                </a:cubicBezTo>
                <a:cubicBezTo>
                  <a:pt x="8942718" y="821776"/>
                  <a:pt x="8911042" y="958236"/>
                  <a:pt x="8928992" y="1138773"/>
                </a:cubicBezTo>
                <a:cubicBezTo>
                  <a:pt x="8689461" y="1110042"/>
                  <a:pt x="8575354" y="1128058"/>
                  <a:pt x="8331436" y="1138773"/>
                </a:cubicBezTo>
                <a:cubicBezTo>
                  <a:pt x="8087518" y="1149488"/>
                  <a:pt x="7743367" y="1153249"/>
                  <a:pt x="7555301" y="1138773"/>
                </a:cubicBezTo>
                <a:cubicBezTo>
                  <a:pt x="7367236" y="1124297"/>
                  <a:pt x="7164649" y="1157628"/>
                  <a:pt x="6957745" y="1138773"/>
                </a:cubicBezTo>
                <a:cubicBezTo>
                  <a:pt x="6750841" y="1119918"/>
                  <a:pt x="6623007" y="1154863"/>
                  <a:pt x="6449480" y="1138773"/>
                </a:cubicBezTo>
                <a:cubicBezTo>
                  <a:pt x="6275954" y="1122683"/>
                  <a:pt x="6100105" y="1109033"/>
                  <a:pt x="5851924" y="1138773"/>
                </a:cubicBezTo>
                <a:cubicBezTo>
                  <a:pt x="5603743" y="1168513"/>
                  <a:pt x="5377454" y="1168225"/>
                  <a:pt x="4986499" y="1138773"/>
                </a:cubicBezTo>
                <a:cubicBezTo>
                  <a:pt x="4595544" y="1109321"/>
                  <a:pt x="4714389" y="1153845"/>
                  <a:pt x="4478233" y="1138773"/>
                </a:cubicBezTo>
                <a:cubicBezTo>
                  <a:pt x="4242077" y="1123701"/>
                  <a:pt x="4016779" y="1167073"/>
                  <a:pt x="3612808" y="1138773"/>
                </a:cubicBezTo>
                <a:cubicBezTo>
                  <a:pt x="3208838" y="1110473"/>
                  <a:pt x="3215705" y="1119438"/>
                  <a:pt x="3104542" y="1138773"/>
                </a:cubicBezTo>
                <a:cubicBezTo>
                  <a:pt x="2993379" y="1158108"/>
                  <a:pt x="2667504" y="1160657"/>
                  <a:pt x="2417696" y="1138773"/>
                </a:cubicBezTo>
                <a:cubicBezTo>
                  <a:pt x="2167888" y="1116889"/>
                  <a:pt x="2112934" y="1159960"/>
                  <a:pt x="1909431" y="1138773"/>
                </a:cubicBezTo>
                <a:cubicBezTo>
                  <a:pt x="1705928" y="1117586"/>
                  <a:pt x="1511816" y="1144117"/>
                  <a:pt x="1311875" y="1138773"/>
                </a:cubicBezTo>
                <a:cubicBezTo>
                  <a:pt x="1111934" y="1133429"/>
                  <a:pt x="934105" y="1133643"/>
                  <a:pt x="803609" y="1138773"/>
                </a:cubicBezTo>
                <a:cubicBezTo>
                  <a:pt x="673113" y="1143903"/>
                  <a:pt x="194977" y="1165018"/>
                  <a:pt x="0" y="1138773"/>
                </a:cubicBezTo>
                <a:cubicBezTo>
                  <a:pt x="238" y="975979"/>
                  <a:pt x="-369" y="709869"/>
                  <a:pt x="0" y="569387"/>
                </a:cubicBezTo>
                <a:cubicBezTo>
                  <a:pt x="369" y="428905"/>
                  <a:pt x="19193" y="240237"/>
                  <a:pt x="0" y="0"/>
                </a:cubicBezTo>
                <a:close/>
              </a:path>
            </a:pathLst>
          </a:custGeom>
          <a:noFill/>
          <a:ln w="0">
            <a:solidFill>
              <a:srgbClr val="D0E4CB"/>
            </a:solidFill>
          </a:ln>
          <a:effectLst>
            <a:softEdge rad="127080"/>
          </a:effectLst>
        </p:spPr>
        <p:style>
          <a:lnRef idx="0">
            <a:scrgbClr r="0" g="0" b="0"/>
          </a:lnRef>
          <a:fillRef idx="0">
            <a:scrgbClr r="0" g="0" b="0"/>
          </a:fillRef>
          <a:effectRef idx="0">
            <a:scrgbClr r="0" g="0" b="0"/>
          </a:effectRef>
          <a:fontRef idx="minor"/>
        </p:style>
        <p:txBody>
          <a:bodyPr lIns="90000" tIns="45000" rIns="90000" bIns="45000" anchor="t">
            <a:spAutoFit/>
          </a:bodyPr>
          <a:lstStyle/>
          <a:p>
            <a:pPr marL="1657440" lvl="3" indent="-285840">
              <a:lnSpc>
                <a:spcPct val="100000"/>
              </a:lnSpc>
              <a:buClr>
                <a:srgbClr val="0D0D0D"/>
              </a:buClr>
              <a:buFont typeface="Wingdings" charset="2"/>
              <a:buChar char=""/>
            </a:pPr>
            <a:r>
              <a:rPr lang="es-ES" b="1" strike="noStrike" spc="-1" dirty="0">
                <a:solidFill>
                  <a:srgbClr val="0D0D0D"/>
                </a:solidFill>
                <a:latin typeface="Calibri"/>
                <a:ea typeface="DejaVu Sans"/>
              </a:rPr>
              <a:t>n=  642 PACIENTES</a:t>
            </a:r>
            <a:endParaRPr lang="es-ES" b="1" strike="noStrike" spc="-1" dirty="0">
              <a:latin typeface="Arial"/>
            </a:endParaRPr>
          </a:p>
          <a:p>
            <a:pPr marL="1657440" lvl="3" indent="-285840">
              <a:lnSpc>
                <a:spcPct val="100000"/>
              </a:lnSpc>
              <a:buClr>
                <a:srgbClr val="000000"/>
              </a:buClr>
              <a:buFont typeface="Wingdings" charset="2"/>
              <a:buChar char=""/>
            </a:pPr>
            <a:r>
              <a:rPr lang="es-ES" b="1" strike="noStrike" spc="-1" dirty="0">
                <a:solidFill>
                  <a:srgbClr val="000000"/>
                </a:solidFill>
                <a:latin typeface="Calibri"/>
                <a:ea typeface="DejaVu Sans"/>
              </a:rPr>
              <a:t>413 (64,3%) </a:t>
            </a:r>
            <a:r>
              <a:rPr lang="es-ES" b="0" strike="noStrike" spc="-1" dirty="0">
                <a:solidFill>
                  <a:srgbClr val="000000"/>
                </a:solidFill>
                <a:latin typeface="Calibri"/>
                <a:ea typeface="DejaVu Sans"/>
              </a:rPr>
              <a:t>portadores de al menos una mutación</a:t>
            </a:r>
            <a:endParaRPr lang="es-ES" b="0" strike="noStrike" spc="-1" dirty="0">
              <a:latin typeface="Arial"/>
            </a:endParaRPr>
          </a:p>
          <a:p>
            <a:pPr marL="1657440" lvl="3" indent="-285840">
              <a:lnSpc>
                <a:spcPct val="100000"/>
              </a:lnSpc>
              <a:buClr>
                <a:srgbClr val="000000"/>
              </a:buClr>
              <a:buFont typeface="Wingdings" charset="2"/>
              <a:buChar char=""/>
            </a:pPr>
            <a:r>
              <a:rPr lang="es-ES" b="1" strike="noStrike" spc="-1" dirty="0">
                <a:solidFill>
                  <a:srgbClr val="000000"/>
                </a:solidFill>
                <a:latin typeface="Calibri"/>
                <a:ea typeface="DejaVu Sans"/>
              </a:rPr>
              <a:t>101</a:t>
            </a:r>
            <a:r>
              <a:rPr lang="es-ES" b="0" strike="noStrike" spc="-1" dirty="0">
                <a:solidFill>
                  <a:srgbClr val="000000"/>
                </a:solidFill>
                <a:latin typeface="Calibri"/>
                <a:ea typeface="DejaVu Sans"/>
              </a:rPr>
              <a:t> </a:t>
            </a:r>
            <a:r>
              <a:rPr lang="es-ES" b="1" strike="noStrike" spc="-1" dirty="0">
                <a:solidFill>
                  <a:srgbClr val="000000"/>
                </a:solidFill>
                <a:latin typeface="Calibri"/>
                <a:ea typeface="DejaVu Sans"/>
              </a:rPr>
              <a:t>(15,73%) </a:t>
            </a:r>
            <a:r>
              <a:rPr lang="es-ES" b="0" strike="noStrike" spc="-1" dirty="0">
                <a:solidFill>
                  <a:srgbClr val="000000"/>
                </a:solidFill>
                <a:latin typeface="Calibri"/>
                <a:ea typeface="DejaVu Sans"/>
              </a:rPr>
              <a:t>casos portadores de mutaciones con AAT sérico&gt; 110 mg/dl</a:t>
            </a:r>
            <a:endParaRPr lang="es-ES" b="0" strike="noStrike" spc="-1" dirty="0">
              <a:latin typeface="Arial"/>
            </a:endParaRPr>
          </a:p>
          <a:p>
            <a:pPr marL="1657440" lvl="3" indent="-285840">
              <a:lnSpc>
                <a:spcPct val="100000"/>
              </a:lnSpc>
              <a:buClr>
                <a:srgbClr val="000000"/>
              </a:buClr>
              <a:buFont typeface="Wingdings" charset="2"/>
              <a:buChar char=""/>
            </a:pPr>
            <a:r>
              <a:rPr lang="es-ES" b="1" strike="noStrike" spc="-1" dirty="0">
                <a:solidFill>
                  <a:srgbClr val="000000"/>
                </a:solidFill>
                <a:latin typeface="Calibri"/>
                <a:ea typeface="DejaVu Sans"/>
              </a:rPr>
              <a:t>3</a:t>
            </a:r>
            <a:r>
              <a:rPr lang="es-ES" b="0" strike="noStrike" spc="-1" dirty="0">
                <a:solidFill>
                  <a:srgbClr val="000000"/>
                </a:solidFill>
                <a:latin typeface="Calibri"/>
                <a:ea typeface="DejaVu Sans"/>
              </a:rPr>
              <a:t> portadores de mutaciones potencialmente graves en heterocigosis.</a:t>
            </a:r>
            <a:endParaRPr lang="es-ES" b="0" strike="noStrike" spc="-1" dirty="0">
              <a:latin typeface="Arial"/>
            </a:endParaRPr>
          </a:p>
        </p:txBody>
      </p:sp>
      <p:graphicFrame>
        <p:nvGraphicFramePr>
          <p:cNvPr id="113" name="Tabla 11"/>
          <p:cNvGraphicFramePr/>
          <p:nvPr>
            <p:extLst>
              <p:ext uri="{D42A27DB-BD31-4B8C-83A1-F6EECF244321}">
                <p14:modId xmlns:p14="http://schemas.microsoft.com/office/powerpoint/2010/main" val="3733320537"/>
              </p:ext>
            </p:extLst>
          </p:nvPr>
        </p:nvGraphicFramePr>
        <p:xfrm>
          <a:off x="843300" y="2988513"/>
          <a:ext cx="7452360" cy="1771741"/>
        </p:xfrm>
        <a:graphic>
          <a:graphicData uri="http://schemas.openxmlformats.org/drawingml/2006/table">
            <a:tbl>
              <a:tblPr>
                <a:effectLst>
                  <a:outerShdw blurRad="50760" dist="37674" dir="2700000" rotWithShape="0">
                    <a:srgbClr val="000000">
                      <a:alpha val="40000"/>
                    </a:srgbClr>
                  </a:outerShdw>
                </a:effectLst>
              </a:tblPr>
              <a:tblGrid>
                <a:gridCol w="1825920">
                  <a:extLst>
                    <a:ext uri="{9D8B030D-6E8A-4147-A177-3AD203B41FA5}">
                      <a16:colId xmlns:a16="http://schemas.microsoft.com/office/drawing/2014/main" val="20000"/>
                    </a:ext>
                  </a:extLst>
                </a:gridCol>
                <a:gridCol w="1987200">
                  <a:extLst>
                    <a:ext uri="{9D8B030D-6E8A-4147-A177-3AD203B41FA5}">
                      <a16:colId xmlns:a16="http://schemas.microsoft.com/office/drawing/2014/main" val="20001"/>
                    </a:ext>
                  </a:extLst>
                </a:gridCol>
                <a:gridCol w="1987920">
                  <a:extLst>
                    <a:ext uri="{9D8B030D-6E8A-4147-A177-3AD203B41FA5}">
                      <a16:colId xmlns:a16="http://schemas.microsoft.com/office/drawing/2014/main" val="20002"/>
                    </a:ext>
                  </a:extLst>
                </a:gridCol>
                <a:gridCol w="1651320">
                  <a:extLst>
                    <a:ext uri="{9D8B030D-6E8A-4147-A177-3AD203B41FA5}">
                      <a16:colId xmlns:a16="http://schemas.microsoft.com/office/drawing/2014/main" val="20003"/>
                    </a:ext>
                  </a:extLst>
                </a:gridCol>
              </a:tblGrid>
              <a:tr h="243000">
                <a:tc>
                  <a:txBody>
                    <a:bodyPr/>
                    <a:lstStyle/>
                    <a:p>
                      <a:pPr algn="ctr">
                        <a:lnSpc>
                          <a:spcPct val="107000"/>
                        </a:lnSpc>
                        <a:spcAft>
                          <a:spcPts val="799"/>
                        </a:spcAft>
                        <a:buNone/>
                      </a:pPr>
                      <a:r>
                        <a:rPr lang="es-ES" sz="1400" b="0" strike="noStrike" spc="-1" dirty="0">
                          <a:solidFill>
                            <a:srgbClr val="FFFFFF"/>
                          </a:solidFill>
                          <a:latin typeface="Calibri"/>
                        </a:rPr>
                        <a:t> </a:t>
                      </a:r>
                      <a:endParaRPr lang="es-ES" sz="1400" b="0" strike="noStrike" spc="-1" dirty="0">
                        <a:latin typeface="Arial"/>
                      </a:endParaRPr>
                    </a:p>
                  </a:txBody>
                  <a:tcPr marL="59760" marR="59760" anchor="ctr">
                    <a:lnL>
                      <a:noFill/>
                    </a:lnL>
                    <a:lnR w="12240">
                      <a:noFill/>
                    </a:lnR>
                    <a:lnT w="12240">
                      <a:solidFill>
                        <a:srgbClr val="000000"/>
                      </a:solidFill>
                    </a:lnT>
                    <a:lnB w="12240">
                      <a:solidFill>
                        <a:srgbClr val="FFFFFF"/>
                      </a:solidFill>
                    </a:lnB>
                    <a:solidFill>
                      <a:srgbClr val="F2EFF5"/>
                    </a:solidFill>
                  </a:tcPr>
                </a:tc>
                <a:tc>
                  <a:txBody>
                    <a:bodyPr/>
                    <a:lstStyle/>
                    <a:p>
                      <a:pPr algn="ctr">
                        <a:lnSpc>
                          <a:spcPct val="107000"/>
                        </a:lnSpc>
                        <a:spcAft>
                          <a:spcPts val="799"/>
                        </a:spcAft>
                        <a:buNone/>
                        <a:tabLst>
                          <a:tab pos="0" algn="l"/>
                        </a:tabLst>
                      </a:pPr>
                      <a:r>
                        <a:rPr lang="es-ES" sz="1400" b="1" strike="noStrike" spc="-1" dirty="0">
                          <a:solidFill>
                            <a:srgbClr val="0D0D0D"/>
                          </a:solidFill>
                          <a:latin typeface="Calibri"/>
                        </a:rPr>
                        <a:t>Cualquier mutación</a:t>
                      </a:r>
                      <a:endParaRPr lang="es-ES" sz="1400" b="1" strike="noStrike" spc="-1" dirty="0">
                        <a:latin typeface="Arial"/>
                      </a:endParaRPr>
                    </a:p>
                  </a:txBody>
                  <a:tcPr marL="59760" marR="59760" anchor="ctr">
                    <a:lnL w="12240">
                      <a:noFill/>
                    </a:lnL>
                    <a:lnR w="12240">
                      <a:noFill/>
                    </a:lnR>
                    <a:lnT w="12240">
                      <a:solidFill>
                        <a:srgbClr val="000000"/>
                      </a:solidFill>
                    </a:lnT>
                    <a:lnB w="12240">
                      <a:solidFill>
                        <a:srgbClr val="FFFFFF"/>
                      </a:solidFill>
                    </a:lnB>
                    <a:solidFill>
                      <a:srgbClr val="F2EFF5"/>
                    </a:solidFill>
                  </a:tcPr>
                </a:tc>
                <a:tc>
                  <a:txBody>
                    <a:bodyPr/>
                    <a:lstStyle/>
                    <a:p>
                      <a:pPr algn="ctr">
                        <a:lnSpc>
                          <a:spcPct val="107000"/>
                        </a:lnSpc>
                        <a:spcAft>
                          <a:spcPts val="799"/>
                        </a:spcAft>
                        <a:buNone/>
                        <a:tabLst>
                          <a:tab pos="0" algn="l"/>
                        </a:tabLst>
                      </a:pPr>
                      <a:r>
                        <a:rPr lang="es-ES" sz="1400" b="1" strike="noStrike" spc="-1" dirty="0">
                          <a:solidFill>
                            <a:srgbClr val="0D0D0D"/>
                          </a:solidFill>
                          <a:latin typeface="Calibri"/>
                        </a:rPr>
                        <a:t>Genotipo PI*MS</a:t>
                      </a:r>
                      <a:endParaRPr lang="es-ES" sz="1400" b="1" strike="noStrike" spc="-1" dirty="0">
                        <a:latin typeface="Arial"/>
                      </a:endParaRPr>
                    </a:p>
                  </a:txBody>
                  <a:tcPr marL="59760" marR="59760" anchor="ctr">
                    <a:lnL w="12240">
                      <a:noFill/>
                    </a:lnL>
                    <a:lnR w="12240">
                      <a:noFill/>
                    </a:lnR>
                    <a:lnT w="12240">
                      <a:solidFill>
                        <a:srgbClr val="000000"/>
                      </a:solidFill>
                    </a:lnT>
                    <a:lnB w="12240">
                      <a:solidFill>
                        <a:srgbClr val="FFFFFF"/>
                      </a:solidFill>
                    </a:lnB>
                    <a:solidFill>
                      <a:srgbClr val="F2EFF5"/>
                    </a:solidFill>
                  </a:tcPr>
                </a:tc>
                <a:tc>
                  <a:txBody>
                    <a:bodyPr/>
                    <a:lstStyle/>
                    <a:p>
                      <a:pPr algn="ctr">
                        <a:lnSpc>
                          <a:spcPct val="107000"/>
                        </a:lnSpc>
                        <a:spcAft>
                          <a:spcPts val="799"/>
                        </a:spcAft>
                        <a:buNone/>
                      </a:pPr>
                      <a:r>
                        <a:rPr lang="es-ES" sz="1400" b="1" strike="noStrike" spc="-1" dirty="0">
                          <a:solidFill>
                            <a:srgbClr val="0D0D0D"/>
                          </a:solidFill>
                          <a:latin typeface="Calibri"/>
                        </a:rPr>
                        <a:t>Genotipo PI*M</a:t>
                      </a:r>
                      <a:endParaRPr lang="es-ES" sz="1400" b="1" strike="noStrike" spc="-1" dirty="0">
                        <a:latin typeface="Arial"/>
                      </a:endParaRPr>
                    </a:p>
                  </a:txBody>
                  <a:tcPr marL="59760" marR="59760" anchor="ctr">
                    <a:lnL w="12240">
                      <a:noFill/>
                    </a:lnL>
                    <a:lnR>
                      <a:noFill/>
                    </a:lnR>
                    <a:lnT w="12240">
                      <a:solidFill>
                        <a:srgbClr val="000000"/>
                      </a:solidFill>
                    </a:lnT>
                    <a:lnB w="12240">
                      <a:solidFill>
                        <a:srgbClr val="FFFFFF"/>
                      </a:solidFill>
                    </a:lnB>
                    <a:solidFill>
                      <a:srgbClr val="F2EFF5"/>
                    </a:solidFill>
                  </a:tcPr>
                </a:tc>
                <a:extLst>
                  <a:ext uri="{0D108BD9-81ED-4DB2-BD59-A6C34878D82A}">
                    <a16:rowId xmlns:a16="http://schemas.microsoft.com/office/drawing/2014/main" val="10000"/>
                  </a:ext>
                </a:extLst>
              </a:tr>
              <a:tr h="456120">
                <a:tc>
                  <a:txBody>
                    <a:bodyPr/>
                    <a:lstStyle/>
                    <a:p>
                      <a:pPr algn="ctr">
                        <a:lnSpc>
                          <a:spcPct val="107000"/>
                        </a:lnSpc>
                        <a:spcAft>
                          <a:spcPts val="799"/>
                        </a:spcAft>
                        <a:buNone/>
                      </a:pPr>
                      <a:r>
                        <a:rPr lang="es-ES" sz="1400" b="1" strike="noStrike" spc="-1" dirty="0">
                          <a:solidFill>
                            <a:srgbClr val="0D0D0D"/>
                          </a:solidFill>
                          <a:latin typeface="Calibri"/>
                        </a:rPr>
                        <a:t>Punto de corte óptimo (ml/dl)</a:t>
                      </a:r>
                      <a:endParaRPr lang="es-ES" sz="1400" b="1" strike="noStrike" spc="-1" dirty="0">
                        <a:latin typeface="Arial"/>
                      </a:endParaRPr>
                    </a:p>
                  </a:txBody>
                  <a:tcPr marL="59760" marR="59760" anchor="ctr">
                    <a:lnL>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dirty="0">
                          <a:solidFill>
                            <a:srgbClr val="000000"/>
                          </a:solidFill>
                          <a:latin typeface="Calibri"/>
                        </a:rPr>
                        <a:t>106,7 mg/dl </a:t>
                      </a:r>
                      <a:endParaRPr lang="es-ES" sz="1400" b="0" strike="noStrike" spc="-1" dirty="0">
                        <a:latin typeface="Arial"/>
                      </a:endParaRPr>
                    </a:p>
                  </a:txBody>
                  <a:tcPr marL="59760" marR="59760" anchor="ctr">
                    <a:lnL w="12240">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a:solidFill>
                            <a:srgbClr val="000000"/>
                          </a:solidFill>
                          <a:latin typeface="Calibri"/>
                        </a:rPr>
                        <a:t>96.7 mg/dl</a:t>
                      </a:r>
                      <a:endParaRPr lang="es-ES" sz="1400" b="0" strike="noStrike" spc="-1">
                        <a:latin typeface="Arial"/>
                      </a:endParaRPr>
                    </a:p>
                  </a:txBody>
                  <a:tcPr marL="59760" marR="59760" anchor="ctr">
                    <a:lnL w="12240">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a:solidFill>
                            <a:srgbClr val="000000"/>
                          </a:solidFill>
                          <a:latin typeface="Calibri"/>
                        </a:rPr>
                        <a:t>87,5 mg/dl</a:t>
                      </a:r>
                      <a:endParaRPr lang="es-ES" sz="1400" b="0" strike="noStrike" spc="-1">
                        <a:latin typeface="Arial"/>
                      </a:endParaRPr>
                    </a:p>
                  </a:txBody>
                  <a:tcPr marL="59760" marR="59760" anchor="ctr">
                    <a:lnL w="12240">
                      <a:noFill/>
                    </a:lnL>
                    <a:lnR>
                      <a:noFill/>
                    </a:lnR>
                    <a:lnT w="12240">
                      <a:solidFill>
                        <a:srgbClr val="FFFFFF"/>
                      </a:solidFill>
                    </a:lnT>
                    <a:lnB w="12240">
                      <a:solidFill>
                        <a:srgbClr val="FFFFFF"/>
                      </a:solidFill>
                    </a:lnB>
                    <a:solidFill>
                      <a:srgbClr val="F2EFF5"/>
                    </a:solidFill>
                  </a:tcPr>
                </a:tc>
                <a:extLst>
                  <a:ext uri="{0D108BD9-81ED-4DB2-BD59-A6C34878D82A}">
                    <a16:rowId xmlns:a16="http://schemas.microsoft.com/office/drawing/2014/main" val="10001"/>
                  </a:ext>
                </a:extLst>
              </a:tr>
              <a:tr h="574920">
                <a:tc>
                  <a:txBody>
                    <a:bodyPr/>
                    <a:lstStyle/>
                    <a:p>
                      <a:pPr algn="ctr">
                        <a:lnSpc>
                          <a:spcPct val="107000"/>
                        </a:lnSpc>
                        <a:spcAft>
                          <a:spcPts val="799"/>
                        </a:spcAft>
                        <a:buNone/>
                      </a:pPr>
                      <a:r>
                        <a:rPr lang="es-ES" sz="1400" b="1" strike="noStrike" spc="-1" dirty="0">
                          <a:solidFill>
                            <a:srgbClr val="0D0D0D"/>
                          </a:solidFill>
                          <a:latin typeface="Calibri"/>
                        </a:rPr>
                        <a:t>E % (95% CI)</a:t>
                      </a:r>
                      <a:endParaRPr lang="es-ES" sz="1400" b="1" strike="noStrike" spc="-1" dirty="0">
                        <a:latin typeface="Arial"/>
                      </a:endParaRPr>
                    </a:p>
                  </a:txBody>
                  <a:tcPr marL="59760" marR="59760" anchor="ctr">
                    <a:lnL>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a:solidFill>
                            <a:srgbClr val="000000"/>
                          </a:solidFill>
                          <a:latin typeface="Calibri"/>
                        </a:rPr>
                        <a:t>86.0%(83.0-89.1)</a:t>
                      </a:r>
                      <a:endParaRPr lang="es-ES" sz="1400" b="0" strike="noStrike" spc="-1">
                        <a:latin typeface="Arial"/>
                      </a:endParaRPr>
                    </a:p>
                  </a:txBody>
                  <a:tcPr marL="59760" marR="59760" anchor="ctr">
                    <a:lnL w="12240">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tabLst>
                          <a:tab pos="0" algn="l"/>
                        </a:tabLst>
                      </a:pPr>
                      <a:r>
                        <a:rPr lang="es-ES" sz="1400" b="0" strike="noStrike" spc="-1">
                          <a:solidFill>
                            <a:srgbClr val="000000"/>
                          </a:solidFill>
                          <a:latin typeface="Calibri"/>
                        </a:rPr>
                        <a:t> 92.8%(90.5-95.1)</a:t>
                      </a:r>
                      <a:endParaRPr lang="es-ES" sz="1400" b="0" strike="noStrike" spc="-1">
                        <a:latin typeface="Arial"/>
                      </a:endParaRPr>
                    </a:p>
                  </a:txBody>
                  <a:tcPr marL="59760" marR="59760" anchor="ctr">
                    <a:lnL w="12240">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a:solidFill>
                            <a:srgbClr val="000000"/>
                          </a:solidFill>
                          <a:latin typeface="Calibri"/>
                        </a:rPr>
                        <a:t>84.2% (80.9-87.4)</a:t>
                      </a:r>
                      <a:endParaRPr lang="es-ES" sz="1400" b="0" strike="noStrike" spc="-1">
                        <a:latin typeface="Arial"/>
                      </a:endParaRPr>
                    </a:p>
                  </a:txBody>
                  <a:tcPr marL="59760" marR="59760" anchor="ctr">
                    <a:lnL w="12240">
                      <a:noFill/>
                    </a:lnL>
                    <a:lnR>
                      <a:noFill/>
                    </a:lnR>
                    <a:lnT w="12240">
                      <a:solidFill>
                        <a:srgbClr val="FFFFFF"/>
                      </a:solidFill>
                    </a:lnT>
                    <a:lnB w="12240">
                      <a:solidFill>
                        <a:srgbClr val="FFFFFF"/>
                      </a:solidFill>
                    </a:lnB>
                    <a:solidFill>
                      <a:srgbClr val="F2EFF5"/>
                    </a:solidFill>
                  </a:tcPr>
                </a:tc>
                <a:extLst>
                  <a:ext uri="{0D108BD9-81ED-4DB2-BD59-A6C34878D82A}">
                    <a16:rowId xmlns:a16="http://schemas.microsoft.com/office/drawing/2014/main" val="10002"/>
                  </a:ext>
                </a:extLst>
              </a:tr>
              <a:tr h="352080">
                <a:tc>
                  <a:txBody>
                    <a:bodyPr/>
                    <a:lstStyle/>
                    <a:p>
                      <a:pPr algn="ctr">
                        <a:lnSpc>
                          <a:spcPct val="107000"/>
                        </a:lnSpc>
                        <a:spcAft>
                          <a:spcPts val="799"/>
                        </a:spcAft>
                        <a:buNone/>
                      </a:pPr>
                      <a:r>
                        <a:rPr lang="es-ES" sz="1400" b="1" strike="noStrike" spc="-1" dirty="0">
                          <a:solidFill>
                            <a:srgbClr val="0D0D0D"/>
                          </a:solidFill>
                          <a:latin typeface="Calibri"/>
                          <a:ea typeface="Calibri"/>
                        </a:rPr>
                        <a:t>S % (95% CI)</a:t>
                      </a:r>
                      <a:endParaRPr lang="es-ES" sz="1400" b="1" strike="noStrike" spc="-1" dirty="0">
                        <a:latin typeface="Arial"/>
                      </a:endParaRPr>
                    </a:p>
                  </a:txBody>
                  <a:tcPr marL="59760" marR="59760" anchor="ctr">
                    <a:lnL>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a:solidFill>
                            <a:srgbClr val="000000"/>
                          </a:solidFill>
                          <a:latin typeface="Calibri"/>
                        </a:rPr>
                        <a:t>68.1.0%(64.0-72.2)</a:t>
                      </a:r>
                      <a:endParaRPr lang="es-ES" sz="1400" b="0" strike="noStrike" spc="-1">
                        <a:latin typeface="Arial"/>
                      </a:endParaRPr>
                    </a:p>
                  </a:txBody>
                  <a:tcPr marL="59760" marR="59760" anchor="ctr">
                    <a:lnL w="12240">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a:solidFill>
                            <a:srgbClr val="000000"/>
                          </a:solidFill>
                          <a:latin typeface="Calibri"/>
                        </a:rPr>
                        <a:t>84.5%(81.3-87.7)</a:t>
                      </a:r>
                      <a:endParaRPr lang="es-ES" sz="1400" b="0" strike="noStrike" spc="-1">
                        <a:latin typeface="Arial"/>
                      </a:endParaRPr>
                    </a:p>
                  </a:txBody>
                  <a:tcPr marL="59760" marR="59760" anchor="ctr">
                    <a:lnL w="12240">
                      <a:noFill/>
                    </a:lnL>
                    <a:lnR w="12240">
                      <a:noFill/>
                    </a:lnR>
                    <a:lnT w="12240">
                      <a:solidFill>
                        <a:srgbClr val="FFFFFF"/>
                      </a:solidFill>
                    </a:lnT>
                    <a:lnB w="12240">
                      <a:solidFill>
                        <a:srgbClr val="FFFFFF"/>
                      </a:solidFill>
                    </a:lnB>
                    <a:solidFill>
                      <a:srgbClr val="F2EFF5"/>
                    </a:solidFill>
                  </a:tcPr>
                </a:tc>
                <a:tc>
                  <a:txBody>
                    <a:bodyPr/>
                    <a:lstStyle/>
                    <a:p>
                      <a:pPr algn="ctr">
                        <a:lnSpc>
                          <a:spcPct val="107000"/>
                        </a:lnSpc>
                        <a:spcAft>
                          <a:spcPts val="799"/>
                        </a:spcAft>
                        <a:buNone/>
                      </a:pPr>
                      <a:r>
                        <a:rPr lang="es-ES" sz="1400" b="0" strike="noStrike" spc="-1" dirty="0">
                          <a:solidFill>
                            <a:srgbClr val="000000"/>
                          </a:solidFill>
                          <a:latin typeface="Calibri"/>
                        </a:rPr>
                        <a:t>79.7% (72.2-83.3)</a:t>
                      </a:r>
                      <a:endParaRPr lang="es-ES" sz="1400" b="0" strike="noStrike" spc="-1" dirty="0">
                        <a:latin typeface="Arial"/>
                      </a:endParaRPr>
                    </a:p>
                  </a:txBody>
                  <a:tcPr marL="59760" marR="59760" anchor="ctr">
                    <a:lnL w="12240">
                      <a:noFill/>
                    </a:lnL>
                    <a:lnR>
                      <a:noFill/>
                    </a:lnR>
                    <a:lnT w="12240">
                      <a:solidFill>
                        <a:srgbClr val="FFFFFF"/>
                      </a:solidFill>
                    </a:lnT>
                    <a:lnB w="12240">
                      <a:solidFill>
                        <a:srgbClr val="FFFFFF"/>
                      </a:solidFill>
                    </a:lnB>
                    <a:solidFill>
                      <a:srgbClr val="F2EFF5"/>
                    </a:solid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additive="repl">
                                        <p:cTn id="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Imagen 113"/>
          <p:cNvPicPr/>
          <p:nvPr/>
        </p:nvPicPr>
        <p:blipFill>
          <a:blip r:embed="rId2"/>
          <a:stretch/>
        </p:blipFill>
        <p:spPr>
          <a:xfrm>
            <a:off x="2806560" y="394636"/>
            <a:ext cx="3530880" cy="1959840"/>
          </a:xfrm>
          <a:prstGeom prst="rect">
            <a:avLst/>
          </a:prstGeom>
          <a:ln w="0">
            <a:noFill/>
          </a:ln>
        </p:spPr>
      </p:pic>
      <p:pic>
        <p:nvPicPr>
          <p:cNvPr id="115" name="Imagen 114"/>
          <p:cNvPicPr/>
          <p:nvPr/>
        </p:nvPicPr>
        <p:blipFill>
          <a:blip r:embed="rId3"/>
          <a:stretch/>
        </p:blipFill>
        <p:spPr>
          <a:xfrm>
            <a:off x="872291" y="2263691"/>
            <a:ext cx="3098880" cy="1799640"/>
          </a:xfrm>
          <a:prstGeom prst="rect">
            <a:avLst/>
          </a:prstGeom>
          <a:ln w="0">
            <a:noFill/>
          </a:ln>
        </p:spPr>
      </p:pic>
      <p:pic>
        <p:nvPicPr>
          <p:cNvPr id="116" name="Imagen 115"/>
          <p:cNvPicPr/>
          <p:nvPr/>
        </p:nvPicPr>
        <p:blipFill>
          <a:blip r:embed="rId4"/>
          <a:stretch/>
        </p:blipFill>
        <p:spPr>
          <a:xfrm>
            <a:off x="4848927" y="2263691"/>
            <a:ext cx="3077640" cy="1799640"/>
          </a:xfrm>
          <a:prstGeom prst="rect">
            <a:avLst/>
          </a:prstGeom>
          <a:ln w="0">
            <a:noFill/>
          </a:ln>
        </p:spPr>
      </p:pic>
      <p:sp>
        <p:nvSpPr>
          <p:cNvPr id="117" name="CuadroTexto 1"/>
          <p:cNvSpPr/>
          <p:nvPr/>
        </p:nvSpPr>
        <p:spPr>
          <a:xfrm>
            <a:off x="180000" y="4320000"/>
            <a:ext cx="8819640" cy="333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endParaRPr lang="es-ES" sz="1500" b="0" strike="noStrike" spc="-1">
              <a:latin typeface="Arial"/>
            </a:endParaRPr>
          </a:p>
          <a:p>
            <a:pPr>
              <a:lnSpc>
                <a:spcPct val="100000"/>
              </a:lnSpc>
              <a:buNone/>
            </a:pPr>
            <a:endParaRPr lang="es-ES" sz="100" b="0" strike="noStrike" spc="-1">
              <a:latin typeface="Arial"/>
            </a:endParaRPr>
          </a:p>
        </p:txBody>
      </p:sp>
      <p:sp>
        <p:nvSpPr>
          <p:cNvPr id="118" name="CuadroTexto 7"/>
          <p:cNvSpPr/>
          <p:nvPr/>
        </p:nvSpPr>
        <p:spPr>
          <a:xfrm>
            <a:off x="332902" y="4406290"/>
            <a:ext cx="8513836" cy="55254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buNone/>
            </a:pPr>
            <a:r>
              <a:rPr lang="es-ES" b="1" strike="noStrike" spc="-1" baseline="33000" dirty="0">
                <a:solidFill>
                  <a:srgbClr val="0D0D0D"/>
                </a:solidFill>
                <a:latin typeface="Calibri"/>
                <a:ea typeface="Calibri"/>
              </a:rPr>
              <a:t>Figura 1. Curvas ROC para el diagnóstico de DAAT en los distintos escenarios clínicos: </a:t>
            </a:r>
            <a:endParaRPr lang="es-ES" b="1" spc="-1" baseline="33000" dirty="0">
              <a:solidFill>
                <a:srgbClr val="0D0D0D"/>
              </a:solidFill>
              <a:latin typeface="Calibri"/>
              <a:ea typeface="Calibri"/>
            </a:endParaRPr>
          </a:p>
          <a:p>
            <a:pPr>
              <a:lnSpc>
                <a:spcPct val="100000"/>
              </a:lnSpc>
              <a:buNone/>
            </a:pPr>
            <a:r>
              <a:rPr lang="es-ES" b="0" strike="noStrike" spc="-1" baseline="33000" dirty="0">
                <a:solidFill>
                  <a:srgbClr val="0D0D0D"/>
                </a:solidFill>
                <a:latin typeface="Calibri"/>
                <a:ea typeface="Calibri"/>
              </a:rPr>
              <a:t>a) población completa; b) PI*MS no diagnóstico;  c) portadores del alelo PI*M como no diagnósticos.</a:t>
            </a:r>
            <a:r>
              <a:rPr lang="es-ES" b="0" strike="noStrike" spc="-1" dirty="0">
                <a:solidFill>
                  <a:srgbClr val="000000"/>
                </a:solidFill>
                <a:latin typeface="Calibri"/>
                <a:ea typeface="DejaVu Sans"/>
              </a:rPr>
              <a:t>. </a:t>
            </a:r>
            <a:endParaRPr lang="es-ES" b="0" strike="noStrike" spc="-1" dirty="0">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948F30B1-ECD6-8588-FEB3-5EDE9D7D7A21}"/>
              </a:ext>
            </a:extLst>
          </p:cNvPr>
          <p:cNvGraphicFramePr>
            <a:graphicFrameLocks noGrp="1"/>
          </p:cNvGraphicFramePr>
          <p:nvPr>
            <p:extLst>
              <p:ext uri="{D42A27DB-BD31-4B8C-83A1-F6EECF244321}">
                <p14:modId xmlns:p14="http://schemas.microsoft.com/office/powerpoint/2010/main" val="2239200059"/>
              </p:ext>
            </p:extLst>
          </p:nvPr>
        </p:nvGraphicFramePr>
        <p:xfrm>
          <a:off x="1073728" y="1246910"/>
          <a:ext cx="6996543" cy="3089562"/>
        </p:xfrm>
        <a:graphic>
          <a:graphicData uri="http://schemas.openxmlformats.org/drawingml/2006/table">
            <a:tbl>
              <a:tblPr firstRow="1" firstCol="1" bandRow="1">
                <a:tableStyleId>{17292A2E-F333-43FB-9621-5CBBE7FDCDCB}</a:tableStyleId>
              </a:tblPr>
              <a:tblGrid>
                <a:gridCol w="1136550">
                  <a:extLst>
                    <a:ext uri="{9D8B030D-6E8A-4147-A177-3AD203B41FA5}">
                      <a16:colId xmlns:a16="http://schemas.microsoft.com/office/drawing/2014/main" val="2236993974"/>
                    </a:ext>
                  </a:extLst>
                </a:gridCol>
                <a:gridCol w="1564836">
                  <a:extLst>
                    <a:ext uri="{9D8B030D-6E8A-4147-A177-3AD203B41FA5}">
                      <a16:colId xmlns:a16="http://schemas.microsoft.com/office/drawing/2014/main" val="3994380498"/>
                    </a:ext>
                  </a:extLst>
                </a:gridCol>
                <a:gridCol w="1431719">
                  <a:extLst>
                    <a:ext uri="{9D8B030D-6E8A-4147-A177-3AD203B41FA5}">
                      <a16:colId xmlns:a16="http://schemas.microsoft.com/office/drawing/2014/main" val="2698623616"/>
                    </a:ext>
                  </a:extLst>
                </a:gridCol>
                <a:gridCol w="1431719">
                  <a:extLst>
                    <a:ext uri="{9D8B030D-6E8A-4147-A177-3AD203B41FA5}">
                      <a16:colId xmlns:a16="http://schemas.microsoft.com/office/drawing/2014/main" val="2595660879"/>
                    </a:ext>
                  </a:extLst>
                </a:gridCol>
                <a:gridCol w="1431719">
                  <a:extLst>
                    <a:ext uri="{9D8B030D-6E8A-4147-A177-3AD203B41FA5}">
                      <a16:colId xmlns:a16="http://schemas.microsoft.com/office/drawing/2014/main" val="670109610"/>
                    </a:ext>
                  </a:extLst>
                </a:gridCol>
              </a:tblGrid>
              <a:tr h="823123">
                <a:tc>
                  <a:txBody>
                    <a:bodyPr/>
                    <a:lstStyle/>
                    <a:p>
                      <a:pPr algn="ctr">
                        <a:lnSpc>
                          <a:spcPct val="200000"/>
                        </a:lnSpc>
                        <a:spcAft>
                          <a:spcPts val="800"/>
                        </a:spcAft>
                      </a:pPr>
                      <a:r>
                        <a:rPr lang="en-US" sz="1100" dirty="0" err="1">
                          <a:effectLst/>
                        </a:rPr>
                        <a:t>Genotipos</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AAT &gt; 106.7 mg/dl</a:t>
                      </a:r>
                      <a:endParaRPr lang="es-ES" sz="1100">
                        <a:effectLst/>
                      </a:endParaRPr>
                    </a:p>
                    <a:p>
                      <a:pPr algn="ctr">
                        <a:lnSpc>
                          <a:spcPct val="200000"/>
                        </a:lnSpc>
                        <a:spcAft>
                          <a:spcPts val="800"/>
                        </a:spcAft>
                      </a:pPr>
                      <a:r>
                        <a:rPr lang="en-US" sz="1100">
                          <a:effectLst/>
                        </a:rPr>
                        <a:t>(n=250)</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AAT &gt; 110 mg/dl</a:t>
                      </a:r>
                      <a:endParaRPr lang="es-ES" sz="1100">
                        <a:effectLst/>
                      </a:endParaRPr>
                    </a:p>
                    <a:p>
                      <a:pPr algn="ctr">
                        <a:lnSpc>
                          <a:spcPct val="200000"/>
                        </a:lnSpc>
                        <a:spcAft>
                          <a:spcPts val="800"/>
                        </a:spcAft>
                      </a:pPr>
                      <a:r>
                        <a:rPr lang="en-US" sz="1100">
                          <a:effectLst/>
                        </a:rPr>
                        <a:t>(n=213)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AAT &gt; 116 mg/dl</a:t>
                      </a:r>
                      <a:endParaRPr lang="es-ES" sz="1100">
                        <a:effectLst/>
                      </a:endParaRPr>
                    </a:p>
                    <a:p>
                      <a:pPr algn="ctr">
                        <a:lnSpc>
                          <a:spcPct val="200000"/>
                        </a:lnSpc>
                        <a:spcAft>
                          <a:spcPts val="800"/>
                        </a:spcAft>
                      </a:pPr>
                      <a:r>
                        <a:rPr lang="en-US" sz="1100">
                          <a:effectLst/>
                        </a:rPr>
                        <a:t>(n=151)</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AAT &gt; 120 mg/dl</a:t>
                      </a:r>
                      <a:endParaRPr lang="es-ES" sz="1100">
                        <a:effectLst/>
                      </a:endParaRPr>
                    </a:p>
                    <a:p>
                      <a:pPr algn="ctr">
                        <a:lnSpc>
                          <a:spcPct val="200000"/>
                        </a:lnSpc>
                        <a:spcAft>
                          <a:spcPts val="800"/>
                        </a:spcAft>
                      </a:pPr>
                      <a:r>
                        <a:rPr lang="en-US" sz="1100">
                          <a:effectLst/>
                        </a:rPr>
                        <a:t>(n=115)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545482"/>
                  </a:ext>
                </a:extLst>
              </a:tr>
              <a:tr h="323777">
                <a:tc>
                  <a:txBody>
                    <a:bodyPr/>
                    <a:lstStyle/>
                    <a:p>
                      <a:pPr>
                        <a:lnSpc>
                          <a:spcPct val="200000"/>
                        </a:lnSpc>
                        <a:spcAft>
                          <a:spcPts val="800"/>
                        </a:spcAft>
                      </a:pPr>
                      <a:r>
                        <a:rPr lang="en-US" sz="1100">
                          <a:effectLst/>
                        </a:rPr>
                        <a:t>PI*MM </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148 (59.2)</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132 (62.0)</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102 (67.5)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82 (71.3)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66467667"/>
                  </a:ext>
                </a:extLst>
              </a:tr>
              <a:tr h="323777">
                <a:tc>
                  <a:txBody>
                    <a:bodyPr/>
                    <a:lstStyle/>
                    <a:p>
                      <a:pPr>
                        <a:lnSpc>
                          <a:spcPct val="200000"/>
                        </a:lnSpc>
                        <a:spcAft>
                          <a:spcPts val="800"/>
                        </a:spcAft>
                      </a:pPr>
                      <a:r>
                        <a:rPr lang="en-US" sz="1100">
                          <a:effectLst/>
                        </a:rPr>
                        <a:t>PI*MS</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89 (35.6)</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69 (32.4)</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41 (27.2)</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27 (23.5)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8951263"/>
                  </a:ext>
                </a:extLst>
              </a:tr>
              <a:tr h="323777">
                <a:tc>
                  <a:txBody>
                    <a:bodyPr/>
                    <a:lstStyle/>
                    <a:p>
                      <a:pPr>
                        <a:lnSpc>
                          <a:spcPct val="200000"/>
                        </a:lnSpc>
                        <a:spcAft>
                          <a:spcPts val="800"/>
                        </a:spcAft>
                      </a:pPr>
                      <a:r>
                        <a:rPr lang="en-US" sz="1100">
                          <a:effectLst/>
                        </a:rPr>
                        <a:t>PI*MI</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2 (0.8)</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2 (0.9)</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0 (0)</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5146486"/>
                  </a:ext>
                </a:extLst>
              </a:tr>
              <a:tr h="323777">
                <a:tc>
                  <a:txBody>
                    <a:bodyPr/>
                    <a:lstStyle/>
                    <a:p>
                      <a:pPr>
                        <a:lnSpc>
                          <a:spcPct val="200000"/>
                        </a:lnSpc>
                        <a:spcAft>
                          <a:spcPts val="800"/>
                        </a:spcAft>
                      </a:pPr>
                      <a:r>
                        <a:rPr lang="en-US" sz="1100">
                          <a:effectLst/>
                        </a:rPr>
                        <a:t>PI*SS</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5 (2.0)</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5 (2.3)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2 (1.3)</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(0.9)</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4517279"/>
                  </a:ext>
                </a:extLst>
              </a:tr>
              <a:tr h="323777">
                <a:tc>
                  <a:txBody>
                    <a:bodyPr/>
                    <a:lstStyle/>
                    <a:p>
                      <a:pPr>
                        <a:lnSpc>
                          <a:spcPct val="200000"/>
                        </a:lnSpc>
                        <a:spcAft>
                          <a:spcPts val="800"/>
                        </a:spcAft>
                      </a:pPr>
                      <a:r>
                        <a:rPr lang="en-US" sz="1100">
                          <a:effectLst/>
                        </a:rPr>
                        <a:t>PI*MZ</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4 (1.6)</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3 (1.4)</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3 (2.0)</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3 (2.6)</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067207"/>
                  </a:ext>
                </a:extLst>
              </a:tr>
              <a:tr h="323777">
                <a:tc>
                  <a:txBody>
                    <a:bodyPr/>
                    <a:lstStyle/>
                    <a:p>
                      <a:pPr>
                        <a:lnSpc>
                          <a:spcPct val="200000"/>
                        </a:lnSpc>
                        <a:spcAft>
                          <a:spcPts val="800"/>
                        </a:spcAft>
                      </a:pPr>
                      <a:r>
                        <a:rPr lang="en-US" sz="1100">
                          <a:effectLst/>
                        </a:rPr>
                        <a:t>PI*MM</a:t>
                      </a:r>
                      <a:r>
                        <a:rPr lang="en-US" sz="1100" baseline="-25000">
                          <a:effectLst/>
                        </a:rPr>
                        <a:t>malton</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(0.4)</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(0.9)</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6273736"/>
                  </a:ext>
                </a:extLst>
              </a:tr>
              <a:tr h="323777">
                <a:tc>
                  <a:txBody>
                    <a:bodyPr/>
                    <a:lstStyle/>
                    <a:p>
                      <a:pPr>
                        <a:lnSpc>
                          <a:spcPct val="200000"/>
                        </a:lnSpc>
                        <a:spcAft>
                          <a:spcPts val="800"/>
                        </a:spcAft>
                      </a:pPr>
                      <a:r>
                        <a:rPr lang="en-US" sz="1100">
                          <a:effectLst/>
                        </a:rPr>
                        <a:t>PI*MM + new</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(0.4)</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(0.5)</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a:effectLst/>
                        </a:rPr>
                        <a:t>1 (0.7)</a:t>
                      </a:r>
                      <a:endParaRPr lang="es-ES"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200000"/>
                        </a:lnSpc>
                        <a:spcAft>
                          <a:spcPts val="800"/>
                        </a:spcAft>
                      </a:pPr>
                      <a:r>
                        <a:rPr lang="en-US" sz="1100" dirty="0">
                          <a:effectLst/>
                        </a:rPr>
                        <a:t>1 (0.9)</a:t>
                      </a:r>
                      <a:endParaRPr lang="es-ES"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797753"/>
                  </a:ext>
                </a:extLst>
              </a:tr>
            </a:tbl>
          </a:graphicData>
        </a:graphic>
      </p:graphicFrame>
      <p:sp>
        <p:nvSpPr>
          <p:cNvPr id="5" name="CuadroTexto 7">
            <a:extLst>
              <a:ext uri="{FF2B5EF4-FFF2-40B4-BE49-F238E27FC236}">
                <a16:creationId xmlns:a16="http://schemas.microsoft.com/office/drawing/2014/main" id="{5EED4D36-2071-5C22-57E3-F748F203A4FE}"/>
              </a:ext>
            </a:extLst>
          </p:cNvPr>
          <p:cNvSpPr/>
          <p:nvPr/>
        </p:nvSpPr>
        <p:spPr>
          <a:xfrm>
            <a:off x="969819" y="4406290"/>
            <a:ext cx="8513836"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buNone/>
            </a:pPr>
            <a:r>
              <a:rPr lang="es-ES" b="1" strike="noStrike" spc="-1" baseline="33000" dirty="0">
                <a:solidFill>
                  <a:srgbClr val="0D0D0D"/>
                </a:solidFill>
                <a:latin typeface="Calibri"/>
                <a:ea typeface="Calibri"/>
              </a:rPr>
              <a:t>Tabla 4. Mutaciones encontradas con niveles de AAT por encima de los diferentes valores de corte. </a:t>
            </a:r>
            <a:endParaRPr lang="es-ES" b="0" strike="noStrike" spc="-1" dirty="0">
              <a:latin typeface="Arial"/>
            </a:endParaRPr>
          </a:p>
        </p:txBody>
      </p:sp>
      <p:pic>
        <p:nvPicPr>
          <p:cNvPr id="6" name="Imagen 3">
            <a:extLst>
              <a:ext uri="{FF2B5EF4-FFF2-40B4-BE49-F238E27FC236}">
                <a16:creationId xmlns:a16="http://schemas.microsoft.com/office/drawing/2014/main" id="{FEE9BE30-0784-92C9-B758-B038C6580671}"/>
              </a:ext>
            </a:extLst>
          </p:cNvPr>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backgroundRemoval t="10000" b="90000" l="10000" r="90000"/>
                    </a14:imgEffect>
                  </a14:imgLayer>
                </a14:imgProps>
              </a:ext>
            </a:extLst>
          </a:blip>
          <a:stretch/>
        </p:blipFill>
        <p:spPr>
          <a:xfrm>
            <a:off x="7612123" y="148844"/>
            <a:ext cx="1220040" cy="914760"/>
          </a:xfrm>
          <a:prstGeom prst="rect">
            <a:avLst/>
          </a:prstGeom>
          <a:ln w="0">
            <a:noFill/>
          </a:ln>
        </p:spPr>
      </p:pic>
    </p:spTree>
    <p:extLst>
      <p:ext uri="{BB962C8B-B14F-4D97-AF65-F5344CB8AC3E}">
        <p14:creationId xmlns:p14="http://schemas.microsoft.com/office/powerpoint/2010/main" val="435165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539640" y="0"/>
            <a:ext cx="7771680" cy="1101960"/>
          </a:xfrm>
          <a:prstGeom prst="rect">
            <a:avLst/>
          </a:prstGeom>
          <a:noFill/>
          <a:ln w="0">
            <a:noFill/>
          </a:ln>
        </p:spPr>
        <p:txBody>
          <a:bodyPr lIns="0" tIns="0" rIns="0" bIns="0" anchor="ctr">
            <a:noAutofit/>
          </a:bodyPr>
          <a:lstStyle/>
          <a:p>
            <a:pPr algn="ctr">
              <a:lnSpc>
                <a:spcPct val="100000"/>
              </a:lnSpc>
              <a:buNone/>
            </a:pPr>
            <a:r>
              <a:rPr lang="es-ES" sz="4400" b="0" strike="noStrike" spc="-1" dirty="0">
                <a:solidFill>
                  <a:srgbClr val="000000"/>
                </a:solidFill>
                <a:latin typeface="Calibri"/>
              </a:rPr>
              <a:t>CONCLUSIONES</a:t>
            </a:r>
            <a:endParaRPr lang="es-ES" sz="4400" b="0" strike="noStrike" spc="-1" dirty="0">
              <a:latin typeface="Arial"/>
            </a:endParaRPr>
          </a:p>
        </p:txBody>
      </p:sp>
      <p:sp>
        <p:nvSpPr>
          <p:cNvPr id="120" name="Marcador de contenido 2"/>
          <p:cNvSpPr/>
          <p:nvPr/>
        </p:nvSpPr>
        <p:spPr>
          <a:xfrm>
            <a:off x="539640" y="1354489"/>
            <a:ext cx="8324640" cy="992302"/>
          </a:xfrm>
          <a:prstGeom prst="chevron">
            <a:avLst>
              <a:gd name="adj" fmla="val 50000"/>
            </a:avLst>
          </a:prstGeom>
          <a:solidFill>
            <a:schemeClr val="accent4">
              <a:lumMod val="60000"/>
              <a:lumOff val="40000"/>
            </a:schemeClr>
          </a:solidFill>
          <a:ln w="0">
            <a:noFill/>
          </a:ln>
          <a:effectLst>
            <a:softEdge rad="127080"/>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spcBef>
                <a:spcPts val="400"/>
              </a:spcBef>
              <a:buNone/>
              <a:tabLst>
                <a:tab pos="0" algn="l"/>
              </a:tabLst>
            </a:pPr>
            <a:r>
              <a:rPr lang="es-ES" sz="2000" b="0" strike="noStrike" spc="-1" dirty="0">
                <a:solidFill>
                  <a:srgbClr val="000000"/>
                </a:solidFill>
                <a:latin typeface="Calibri"/>
                <a:ea typeface="DejaVu Sans"/>
              </a:rPr>
              <a:t>El estudio de los puntos de corte de AAT indica los valores a considerar para avanzar en el proceso diagnóstico del DAAT, dentro de un algoritmo diagnóstico en dos pasos.</a:t>
            </a:r>
            <a:endParaRPr lang="es-ES" sz="2000" b="0" strike="noStrike" spc="-1" dirty="0">
              <a:latin typeface="Arial"/>
            </a:endParaRPr>
          </a:p>
        </p:txBody>
      </p:sp>
      <p:sp>
        <p:nvSpPr>
          <p:cNvPr id="2" name="Marcador de contenido 2">
            <a:extLst>
              <a:ext uri="{FF2B5EF4-FFF2-40B4-BE49-F238E27FC236}">
                <a16:creationId xmlns:a16="http://schemas.microsoft.com/office/drawing/2014/main" id="{640A8BBA-90C8-4536-A9F6-D42F99F329B6}"/>
              </a:ext>
            </a:extLst>
          </p:cNvPr>
          <p:cNvSpPr/>
          <p:nvPr/>
        </p:nvSpPr>
        <p:spPr>
          <a:xfrm>
            <a:off x="409680" y="2428216"/>
            <a:ext cx="8324640" cy="992302"/>
          </a:xfrm>
          <a:prstGeom prst="chevron">
            <a:avLst>
              <a:gd name="adj" fmla="val 50000"/>
            </a:avLst>
          </a:prstGeom>
          <a:solidFill>
            <a:schemeClr val="accent4">
              <a:lumMod val="40000"/>
              <a:lumOff val="60000"/>
            </a:schemeClr>
          </a:solidFill>
          <a:ln w="0">
            <a:noFill/>
          </a:ln>
          <a:effectLst>
            <a:softEdge rad="127080"/>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spcBef>
                <a:spcPts val="400"/>
              </a:spcBef>
              <a:buNone/>
              <a:tabLst>
                <a:tab pos="0" algn="l"/>
              </a:tabLst>
            </a:pPr>
            <a:r>
              <a:rPr lang="es-ES" sz="2000" b="0" strike="noStrike" spc="-1" dirty="0">
                <a:latin typeface="Arial"/>
              </a:rPr>
              <a:t>Un 15,73% de los pacientes portadores de cualquier mutación de DAAT, se quedaría sin diagnóstico si usamos el punto de corte de </a:t>
            </a:r>
            <a:r>
              <a:rPr lang="es-ES" sz="2000" spc="-1" dirty="0">
                <a:solidFill>
                  <a:srgbClr val="000000"/>
                </a:solidFill>
                <a:latin typeface="Calibri"/>
              </a:rPr>
              <a:t>AAT sérico&gt; 110 mg/dl</a:t>
            </a:r>
            <a:endParaRPr lang="es-ES" sz="2000" b="0" strike="noStrike" spc="-1" dirty="0">
              <a:latin typeface="Arial"/>
            </a:endParaRPr>
          </a:p>
        </p:txBody>
      </p:sp>
      <p:sp>
        <p:nvSpPr>
          <p:cNvPr id="3" name="Marcador de contenido 2">
            <a:extLst>
              <a:ext uri="{FF2B5EF4-FFF2-40B4-BE49-F238E27FC236}">
                <a16:creationId xmlns:a16="http://schemas.microsoft.com/office/drawing/2014/main" id="{4A2B1579-7497-AB81-5CF8-FA4470BC467D}"/>
              </a:ext>
            </a:extLst>
          </p:cNvPr>
          <p:cNvSpPr/>
          <p:nvPr/>
        </p:nvSpPr>
        <p:spPr>
          <a:xfrm>
            <a:off x="409680" y="3501943"/>
            <a:ext cx="8324640" cy="992302"/>
          </a:xfrm>
          <a:prstGeom prst="chevron">
            <a:avLst>
              <a:gd name="adj" fmla="val 50000"/>
            </a:avLst>
          </a:prstGeom>
          <a:solidFill>
            <a:schemeClr val="accent4">
              <a:lumMod val="20000"/>
              <a:lumOff val="80000"/>
            </a:schemeClr>
          </a:solidFill>
          <a:ln w="0">
            <a:noFill/>
          </a:ln>
          <a:effectLst>
            <a:softEdge rad="127080"/>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spcBef>
                <a:spcPts val="400"/>
              </a:spcBef>
              <a:buNone/>
              <a:tabLst>
                <a:tab pos="0" algn="l"/>
              </a:tabLst>
            </a:pPr>
            <a:r>
              <a:rPr lang="es-ES" sz="2000" b="0" strike="noStrike" spc="-1" dirty="0">
                <a:latin typeface="Arial"/>
              </a:rPr>
              <a:t>Los puntos de corte óptimos de AAT sérico varían en función de los diferentes escenarios clínicos planteados. </a:t>
            </a:r>
          </a:p>
        </p:txBody>
      </p:sp>
      <p:pic>
        <p:nvPicPr>
          <p:cNvPr id="5" name="Gráfico 4" descr="Bombilla contorno">
            <a:extLst>
              <a:ext uri="{FF2B5EF4-FFF2-40B4-BE49-F238E27FC236}">
                <a16:creationId xmlns:a16="http://schemas.microsoft.com/office/drawing/2014/main" id="{CBB576E1-F9E3-98B4-6F6E-FE152DD625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9720" y="1354489"/>
            <a:ext cx="914400" cy="914400"/>
          </a:xfrm>
          <a:prstGeom prst="rect">
            <a:avLst/>
          </a:prstGeom>
        </p:spPr>
      </p:pic>
      <p:pic>
        <p:nvPicPr>
          <p:cNvPr id="6" name="Gráfico 5" descr="Bombilla contorno">
            <a:extLst>
              <a:ext uri="{FF2B5EF4-FFF2-40B4-BE49-F238E27FC236}">
                <a16:creationId xmlns:a16="http://schemas.microsoft.com/office/drawing/2014/main" id="{08F055A5-8046-C38B-550C-20588C127B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9720" y="2467167"/>
            <a:ext cx="914400" cy="914400"/>
          </a:xfrm>
          <a:prstGeom prst="rect">
            <a:avLst/>
          </a:prstGeom>
        </p:spPr>
      </p:pic>
      <p:pic>
        <p:nvPicPr>
          <p:cNvPr id="7" name="Gráfico 6" descr="Bombilla contorno">
            <a:extLst>
              <a:ext uri="{FF2B5EF4-FFF2-40B4-BE49-F238E27FC236}">
                <a16:creationId xmlns:a16="http://schemas.microsoft.com/office/drawing/2014/main" id="{40035AAE-D350-F6D8-8DB0-D3626AE6E8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9720" y="3540894"/>
            <a:ext cx="914400" cy="914400"/>
          </a:xfrm>
          <a:prstGeom prst="rect">
            <a:avLst/>
          </a:prstGeom>
        </p:spPr>
      </p:pic>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42" presetClass="entr" fill="hold" nodeType="with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additive="repl">
                                        <p:cTn id="7" dur="1000"/>
                                        <p:tgtEl>
                                          <p:spTgt spid="120"/>
                                        </p:tgtEl>
                                      </p:cBhvr>
                                    </p:animEffect>
                                    <p:anim calcmode="lin" valueType="num">
                                      <p:cBhvr additive="repl">
                                        <p:cTn id="8" dur="1000" fill="hold"/>
                                        <p:tgtEl>
                                          <p:spTgt spid="120"/>
                                        </p:tgtEl>
                                        <p:attrNameLst>
                                          <p:attrName>ppt_x</p:attrName>
                                        </p:attrNameLst>
                                      </p:cBhvr>
                                      <p:tavLst>
                                        <p:tav tm="0">
                                          <p:val>
                                            <p:strVal val="#ppt_x"/>
                                          </p:val>
                                        </p:tav>
                                        <p:tav tm="100000">
                                          <p:val>
                                            <p:strVal val="#ppt_x"/>
                                          </p:val>
                                        </p:tav>
                                      </p:tavLst>
                                    </p:anim>
                                    <p:anim calcmode="lin" valueType="num">
                                      <p:cBhvr additive="repl">
                                        <p:cTn id="9" dur="1000" fill="hold"/>
                                        <p:tgtEl>
                                          <p:spTgt spid="120"/>
                                        </p:tgtEl>
                                        <p:attrNameLst>
                                          <p:attrName>ppt_y</p:attrName>
                                        </p:attrNameLst>
                                      </p:cBhvr>
                                      <p:tavLst>
                                        <p:tav tm="0">
                                          <p:val>
                                            <p:strVal val="#ppt_y+.1"/>
                                          </p:val>
                                        </p:tav>
                                        <p:tav tm="100000">
                                          <p:val>
                                            <p:strVal val="#ppt_y"/>
                                          </p:val>
                                        </p:tav>
                                      </p:tavLst>
                                    </p:anim>
                                  </p:childTnLst>
                                </p:cTn>
                              </p:par>
                              <p:par>
                                <p:cTn id="10" presetID="42" presetClass="entr"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additive="repl">
                                        <p:cTn id="12" dur="1000"/>
                                        <p:tgtEl>
                                          <p:spTgt spid="2"/>
                                        </p:tgtEl>
                                      </p:cBhvr>
                                    </p:animEffect>
                                    <p:anim calcmode="lin" valueType="num">
                                      <p:cBhvr additive="repl">
                                        <p:cTn id="13" dur="1000" fill="hold"/>
                                        <p:tgtEl>
                                          <p:spTgt spid="2"/>
                                        </p:tgtEl>
                                        <p:attrNameLst>
                                          <p:attrName>ppt_x</p:attrName>
                                        </p:attrNameLst>
                                      </p:cBhvr>
                                      <p:tavLst>
                                        <p:tav tm="0">
                                          <p:val>
                                            <p:strVal val="#ppt_x"/>
                                          </p:val>
                                        </p:tav>
                                        <p:tav tm="100000">
                                          <p:val>
                                            <p:strVal val="#ppt_x"/>
                                          </p:val>
                                        </p:tav>
                                      </p:tavLst>
                                    </p:anim>
                                    <p:anim calcmode="lin" valueType="num">
                                      <p:cBhvr additive="repl">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additive="repl">
                                        <p:cTn id="17" dur="1000"/>
                                        <p:tgtEl>
                                          <p:spTgt spid="3"/>
                                        </p:tgtEl>
                                      </p:cBhvr>
                                    </p:animEffect>
                                    <p:anim calcmode="lin" valueType="num">
                                      <p:cBhvr additive="repl">
                                        <p:cTn id="18" dur="1000" fill="hold"/>
                                        <p:tgtEl>
                                          <p:spTgt spid="3"/>
                                        </p:tgtEl>
                                        <p:attrNameLst>
                                          <p:attrName>ppt_x</p:attrName>
                                        </p:attrNameLst>
                                      </p:cBhvr>
                                      <p:tavLst>
                                        <p:tav tm="0">
                                          <p:val>
                                            <p:strVal val="#ppt_x"/>
                                          </p:val>
                                        </p:tav>
                                        <p:tav tm="100000">
                                          <p:val>
                                            <p:strVal val="#ppt_x"/>
                                          </p:val>
                                        </p:tav>
                                      </p:tavLst>
                                    </p:anim>
                                    <p:anim calcmode="lin" valueType="num">
                                      <p:cBhvr additive="repl">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328</TotalTime>
  <Words>1131</Words>
  <Application>Microsoft Office PowerPoint</Application>
  <PresentationFormat>Presentación en pantalla (16:9)</PresentationFormat>
  <Paragraphs>114</Paragraphs>
  <Slides>8</Slides>
  <Notes>4</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8</vt:i4>
      </vt:variant>
    </vt:vector>
  </HeadingPairs>
  <TitlesOfParts>
    <vt:vector size="15" baseType="lpstr">
      <vt:lpstr>Arial</vt:lpstr>
      <vt:lpstr>Calibri</vt:lpstr>
      <vt:lpstr>Symbol</vt:lpstr>
      <vt:lpstr>Times New Roman</vt:lpstr>
      <vt:lpstr>Wingdings</vt:lpstr>
      <vt:lpstr>Office Theme</vt:lpstr>
      <vt:lpstr>Office Theme</vt:lpstr>
      <vt:lpstr>VALORES SÉRICOS DE ALFA1 ANTITRIPSINA PARA LA DETECCIÓN DE PACIENTES DEFICIENTES:         UN ANÁLISIS DE LA COHORTE AVATAR</vt:lpstr>
      <vt:lpstr>INTRODUCCIÓN</vt:lpstr>
      <vt:lpstr>OBJETIVO</vt:lpstr>
      <vt:lpstr>METODOLOGÍA</vt:lpstr>
      <vt:lpstr>RESULTADOS</vt:lpstr>
      <vt:lpstr>Presentación de PowerPoint</vt:lpstr>
      <vt:lpstr>Presentación de PowerPoint</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subject/>
  <dc:creator>LUNA</dc:creator>
  <dc:description/>
  <cp:lastModifiedBy>JUAN MANUEL MUÑOZ PICHARDO</cp:lastModifiedBy>
  <cp:revision>33</cp:revision>
  <dcterms:created xsi:type="dcterms:W3CDTF">2024-02-05T13:08:18Z</dcterms:created>
  <dcterms:modified xsi:type="dcterms:W3CDTF">2025-03-02T22:27:22Z</dcterms:modified>
  <dc:language>es-ES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4</vt:i4>
  </property>
  <property fmtid="{D5CDD505-2E9C-101B-9397-08002B2CF9AE}" pid="3" name="PresentationFormat">
    <vt:lpwstr>Presentación en pantalla (16:9)</vt:lpwstr>
  </property>
  <property fmtid="{D5CDD505-2E9C-101B-9397-08002B2CF9AE}" pid="4" name="Slides">
    <vt:i4>7</vt:i4>
  </property>
</Properties>
</file>