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GoogleSlidesCustomDataVersion2">
      <go:slidesCustomData xmlns:go="http://customooxmlschemas.google.com/" r:id="rId8" roundtripDataSignature="AMtx7mi53xKpYaF1gd6UE2pK21+yk1R5U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customschemas.google.com/relationships/presentationmetadata" Target="meta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" name="Google Shape;94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apositiva de título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4"/>
          <p:cNvSpPr txBox="1"/>
          <p:nvPr>
            <p:ph type="ctrTitle"/>
          </p:nvPr>
        </p:nvSpPr>
        <p:spPr>
          <a:xfrm>
            <a:off x="685800" y="1597819"/>
            <a:ext cx="7772400" cy="110251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4"/>
          <p:cNvSpPr txBox="1"/>
          <p:nvPr>
            <p:ph idx="1" type="subTitle"/>
          </p:nvPr>
        </p:nvSpPr>
        <p:spPr>
          <a:xfrm>
            <a:off x="1371600" y="2914650"/>
            <a:ext cx="6400800" cy="1314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4" name="Google Shape;14;p4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4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4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y objetos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5"/>
          <p:cNvSpPr txBox="1"/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5"/>
          <p:cNvSpPr txBox="1"/>
          <p:nvPr>
            <p:ph idx="1" type="body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5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5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ncabezado de sección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6"/>
          <p:cNvSpPr txBox="1"/>
          <p:nvPr>
            <p:ph type="title"/>
          </p:nvPr>
        </p:nvSpPr>
        <p:spPr>
          <a:xfrm>
            <a:off x="722313" y="3305176"/>
            <a:ext cx="7772400" cy="10215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6"/>
          <p:cNvSpPr txBox="1"/>
          <p:nvPr>
            <p:ph idx="1" type="body"/>
          </p:nvPr>
        </p:nvSpPr>
        <p:spPr>
          <a:xfrm>
            <a:off x="722313" y="2180035"/>
            <a:ext cx="77724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6" name="Google Shape;26;p6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6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os objetos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/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7"/>
          <p:cNvSpPr txBox="1"/>
          <p:nvPr>
            <p:ph idx="1" type="body"/>
          </p:nvPr>
        </p:nvSpPr>
        <p:spPr>
          <a:xfrm>
            <a:off x="457200" y="900113"/>
            <a:ext cx="4038600" cy="25455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2" name="Google Shape;32;p7"/>
          <p:cNvSpPr txBox="1"/>
          <p:nvPr>
            <p:ph idx="2" type="body"/>
          </p:nvPr>
        </p:nvSpPr>
        <p:spPr>
          <a:xfrm>
            <a:off x="4648200" y="900113"/>
            <a:ext cx="4038600" cy="25455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3" name="Google Shape;33;p7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7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7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ación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8"/>
          <p:cNvSpPr txBox="1"/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8"/>
          <p:cNvSpPr txBox="1"/>
          <p:nvPr>
            <p:ph idx="1" type="body"/>
          </p:nvPr>
        </p:nvSpPr>
        <p:spPr>
          <a:xfrm>
            <a:off x="457200" y="1151335"/>
            <a:ext cx="4040188" cy="47982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9" name="Google Shape;39;p8"/>
          <p:cNvSpPr txBox="1"/>
          <p:nvPr>
            <p:ph idx="2" type="body"/>
          </p:nvPr>
        </p:nvSpPr>
        <p:spPr>
          <a:xfrm>
            <a:off x="457200" y="1631156"/>
            <a:ext cx="4040188" cy="29634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0" name="Google Shape;40;p8"/>
          <p:cNvSpPr txBox="1"/>
          <p:nvPr>
            <p:ph idx="3" type="body"/>
          </p:nvPr>
        </p:nvSpPr>
        <p:spPr>
          <a:xfrm>
            <a:off x="4645026" y="1151335"/>
            <a:ext cx="4041775" cy="47982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1" name="Google Shape;41;p8"/>
          <p:cNvSpPr txBox="1"/>
          <p:nvPr>
            <p:ph idx="4" type="body"/>
          </p:nvPr>
        </p:nvSpPr>
        <p:spPr>
          <a:xfrm>
            <a:off x="4645026" y="1631156"/>
            <a:ext cx="4041775" cy="29634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2" name="Google Shape;42;p8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8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8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ólo el título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9"/>
          <p:cNvSpPr txBox="1"/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9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9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9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n blanco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0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0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0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ido con título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1"/>
          <p:cNvSpPr txBox="1"/>
          <p:nvPr>
            <p:ph type="title"/>
          </p:nvPr>
        </p:nvSpPr>
        <p:spPr>
          <a:xfrm>
            <a:off x="457201" y="204787"/>
            <a:ext cx="3008313" cy="8715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1"/>
          <p:cNvSpPr txBox="1"/>
          <p:nvPr>
            <p:ph idx="1" type="body"/>
          </p:nvPr>
        </p:nvSpPr>
        <p:spPr>
          <a:xfrm>
            <a:off x="3575050" y="204788"/>
            <a:ext cx="5111750" cy="438983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11"/>
          <p:cNvSpPr txBox="1"/>
          <p:nvPr>
            <p:ph idx="2" type="body"/>
          </p:nvPr>
        </p:nvSpPr>
        <p:spPr>
          <a:xfrm>
            <a:off x="457201" y="1076326"/>
            <a:ext cx="3008313" cy="35182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11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1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1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n con título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2"/>
          <p:cNvSpPr txBox="1"/>
          <p:nvPr>
            <p:ph type="title"/>
          </p:nvPr>
        </p:nvSpPr>
        <p:spPr>
          <a:xfrm>
            <a:off x="1792288" y="3600450"/>
            <a:ext cx="5486400" cy="42505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2"/>
          <p:cNvSpPr/>
          <p:nvPr>
            <p:ph idx="2" type="pic"/>
          </p:nvPr>
        </p:nvSpPr>
        <p:spPr>
          <a:xfrm>
            <a:off x="1792288" y="459581"/>
            <a:ext cx="5486400" cy="30861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2"/>
          <p:cNvSpPr txBox="1"/>
          <p:nvPr>
            <p:ph idx="1" type="body"/>
          </p:nvPr>
        </p:nvSpPr>
        <p:spPr>
          <a:xfrm>
            <a:off x="1792288" y="4025503"/>
            <a:ext cx="5486400" cy="60364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12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2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2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y texto vertical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3"/>
          <p:cNvSpPr txBox="1"/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3"/>
          <p:cNvSpPr txBox="1"/>
          <p:nvPr>
            <p:ph idx="1" type="body"/>
          </p:nvPr>
        </p:nvSpPr>
        <p:spPr>
          <a:xfrm rot="5400000">
            <a:off x="2874764" y="-1217413"/>
            <a:ext cx="3394472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3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3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3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vertical y texto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4"/>
          <p:cNvSpPr txBox="1"/>
          <p:nvPr>
            <p:ph type="title"/>
          </p:nvPr>
        </p:nvSpPr>
        <p:spPr>
          <a:xfrm rot="5400000">
            <a:off x="6012656" y="771525"/>
            <a:ext cx="3290888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4"/>
          <p:cNvSpPr txBox="1"/>
          <p:nvPr>
            <p:ph idx="1" type="body"/>
          </p:nvPr>
        </p:nvSpPr>
        <p:spPr>
          <a:xfrm rot="5400000">
            <a:off x="1821656" y="-1209675"/>
            <a:ext cx="3290888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4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4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4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3"/>
          <p:cNvSpPr txBox="1"/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3"/>
          <p:cNvSpPr txBox="1"/>
          <p:nvPr>
            <p:ph idx="1" type="body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3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3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3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Relationship Id="rId4" Type="http://schemas.openxmlformats.org/officeDocument/2006/relationships/image" Target="../media/image5.png"/><Relationship Id="rId5" Type="http://schemas.openxmlformats.org/officeDocument/2006/relationships/image" Target="../media/image4.png"/><Relationship Id="rId6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/>
          <p:nvPr>
            <p:ph type="ctrTitle"/>
          </p:nvPr>
        </p:nvSpPr>
        <p:spPr>
          <a:xfrm>
            <a:off x="2049725" y="101525"/>
            <a:ext cx="6704700" cy="1102500"/>
          </a:xfrm>
          <a:prstGeom prst="rect">
            <a:avLst/>
          </a:prstGeom>
          <a:solidFill>
            <a:srgbClr val="D9D2E9"/>
          </a:solidFill>
          <a:ln cap="flat" cmpd="sng" w="1905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960"/>
              <a:buFont typeface="Calibri"/>
              <a:buNone/>
            </a:pPr>
            <a:r>
              <a:rPr lang="es-ES" sz="2760">
                <a:latin typeface="Arial"/>
                <a:ea typeface="Arial"/>
                <a:cs typeface="Arial"/>
                <a:sym typeface="Arial"/>
              </a:rPr>
              <a:t>Uso Citisina en mayores de 65 años. </a:t>
            </a:r>
            <a:endParaRPr sz="276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960"/>
              <a:buFont typeface="Calibri"/>
              <a:buNone/>
            </a:pPr>
            <a:r>
              <a:rPr lang="es-ES" sz="2760">
                <a:latin typeface="Arial"/>
                <a:ea typeface="Arial"/>
                <a:cs typeface="Arial"/>
                <a:sym typeface="Arial"/>
              </a:rPr>
              <a:t>Perfil de pacientes y seguridad</a:t>
            </a:r>
            <a:r>
              <a:rPr lang="es-ES" sz="276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sz="276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960"/>
              <a:buFont typeface="Calibri"/>
              <a:buNone/>
            </a:pPr>
            <a:r>
              <a:rPr lang="es-ES" sz="1260">
                <a:latin typeface="Arial"/>
                <a:ea typeface="Arial"/>
                <a:cs typeface="Arial"/>
                <a:sym typeface="Arial"/>
              </a:rPr>
              <a:t>M.M Segura, D.E. Vega,  A. Martínez, M </a:t>
            </a:r>
            <a:r>
              <a:rPr lang="es-ES" sz="1260">
                <a:latin typeface="Arial"/>
                <a:ea typeface="Arial"/>
                <a:cs typeface="Arial"/>
                <a:sym typeface="Arial"/>
              </a:rPr>
              <a:t>Benítez</a:t>
            </a:r>
            <a:r>
              <a:rPr lang="es-ES" sz="1260">
                <a:latin typeface="Arial"/>
                <a:ea typeface="Arial"/>
                <a:cs typeface="Arial"/>
                <a:sym typeface="Arial"/>
              </a:rPr>
              <a:t>-Cano,E Cabrera, J.L Velasco. HUVV</a:t>
            </a:r>
            <a:endParaRPr sz="126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" name="Google Shape;85;p1"/>
          <p:cNvSpPr txBox="1"/>
          <p:nvPr>
            <p:ph idx="1" type="subTitle"/>
          </p:nvPr>
        </p:nvSpPr>
        <p:spPr>
          <a:xfrm>
            <a:off x="193750" y="1349163"/>
            <a:ext cx="3834300" cy="1784100"/>
          </a:xfrm>
          <a:prstGeom prst="rect">
            <a:avLst/>
          </a:prstGeom>
          <a:solidFill>
            <a:schemeClr val="lt1"/>
          </a:solidFill>
          <a:ln cap="flat" cmpd="sng" w="2857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</a:pPr>
            <a:r>
              <a:rPr lang="es-ES" sz="1700"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Introducción: </a:t>
            </a:r>
            <a:endParaRPr sz="1700">
              <a:highlight>
                <a:schemeClr val="lt1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</a:pPr>
            <a:r>
              <a:rPr lang="es-ES" sz="1300">
                <a:solidFill>
                  <a:srgbClr val="222222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Tratamiento para el abandono del </a:t>
            </a:r>
            <a:r>
              <a:rPr lang="es-ES" sz="1300">
                <a:solidFill>
                  <a:srgbClr val="222222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hábito</a:t>
            </a:r>
            <a:r>
              <a:rPr lang="es-ES" sz="1300">
                <a:solidFill>
                  <a:srgbClr val="222222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300">
                <a:solidFill>
                  <a:srgbClr val="222222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tabáquico</a:t>
            </a:r>
            <a:r>
              <a:rPr lang="es-ES" sz="1300">
                <a:solidFill>
                  <a:srgbClr val="222222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, sin embargo, aún no cuenta con suficiente evidencia en poblaciones específicas, como los mayores de 65 años. No recomienda su uso en este grupo etario debido a la falta de estudios específicos que confirmen su efectividad y perfil de seguridad en ellos.</a:t>
            </a:r>
            <a:endParaRPr>
              <a:highlight>
                <a:schemeClr val="lt1"/>
              </a:highlight>
            </a:endParaRPr>
          </a:p>
        </p:txBody>
      </p:sp>
      <p:sp>
        <p:nvSpPr>
          <p:cNvPr id="86" name="Google Shape;86;p1"/>
          <p:cNvSpPr txBox="1"/>
          <p:nvPr/>
        </p:nvSpPr>
        <p:spPr>
          <a:xfrm>
            <a:off x="193750" y="3278400"/>
            <a:ext cx="3834300" cy="1784100"/>
          </a:xfrm>
          <a:prstGeom prst="rect">
            <a:avLst/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700">
                <a:solidFill>
                  <a:srgbClr val="888888"/>
                </a:solidFill>
                <a:highlight>
                  <a:schemeClr val="lt1"/>
                </a:highlight>
              </a:rPr>
              <a:t>Materiales y métodos:</a:t>
            </a:r>
            <a:r>
              <a:rPr lang="es-ES" sz="1200">
                <a:solidFill>
                  <a:srgbClr val="222222"/>
                </a:solidFill>
                <a:highlight>
                  <a:srgbClr val="FFFFFF"/>
                </a:highlight>
              </a:rPr>
              <a:t> </a:t>
            </a:r>
            <a:r>
              <a:rPr lang="es-ES" sz="1300">
                <a:solidFill>
                  <a:srgbClr val="222222"/>
                </a:solidFill>
                <a:highlight>
                  <a:schemeClr val="lt1"/>
                </a:highlight>
              </a:rPr>
              <a:t>Se ha realizado un estudio observacional y retrospectivo, evaluando pacientes al azar, que solo cumplen el criterio de ser mayores de 65 a los que se les ha </a:t>
            </a:r>
            <a:r>
              <a:rPr lang="es-ES" sz="1300">
                <a:solidFill>
                  <a:srgbClr val="222222"/>
                </a:solidFill>
                <a:highlight>
                  <a:schemeClr val="lt1"/>
                </a:highlight>
              </a:rPr>
              <a:t>prescrito</a:t>
            </a:r>
            <a:r>
              <a:rPr lang="es-ES" sz="1300">
                <a:solidFill>
                  <a:srgbClr val="222222"/>
                </a:solidFill>
                <a:highlight>
                  <a:schemeClr val="lt1"/>
                </a:highlight>
              </a:rPr>
              <a:t> citisina</a:t>
            </a:r>
            <a:r>
              <a:rPr lang="es-ES" sz="1200">
                <a:solidFill>
                  <a:srgbClr val="222222"/>
                </a:solidFill>
                <a:highlight>
                  <a:srgbClr val="FFFFFF"/>
                </a:highlight>
              </a:rPr>
              <a:t>. </a:t>
            </a:r>
            <a:endParaRPr sz="1200">
              <a:solidFill>
                <a:srgbClr val="222222"/>
              </a:solidFill>
              <a:highlight>
                <a:srgbClr val="FFFFFF"/>
              </a:highlight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-ES" sz="1200">
                <a:solidFill>
                  <a:srgbClr val="222222"/>
                </a:solidFill>
                <a:highlight>
                  <a:srgbClr val="FFFFFF"/>
                </a:highlight>
              </a:rPr>
              <a:t>Objetivo: </a:t>
            </a:r>
            <a:r>
              <a:rPr lang="es-ES" sz="1300">
                <a:solidFill>
                  <a:srgbClr val="222222"/>
                </a:solidFill>
                <a:highlight>
                  <a:srgbClr val="FFFFFF"/>
                </a:highlight>
              </a:rPr>
              <a:t>Evaluar la eficacia y seguridad de Todacitan en &gt; de 65 años. </a:t>
            </a:r>
            <a:endParaRPr sz="1200">
              <a:solidFill>
                <a:srgbClr val="222222"/>
              </a:solidFill>
              <a:highlight>
                <a:srgbClr val="FFFFFF"/>
              </a:highlight>
            </a:endParaRPr>
          </a:p>
        </p:txBody>
      </p:sp>
      <p:sp>
        <p:nvSpPr>
          <p:cNvPr id="87" name="Google Shape;87;p1"/>
          <p:cNvSpPr txBox="1"/>
          <p:nvPr>
            <p:ph idx="1" type="subTitle"/>
          </p:nvPr>
        </p:nvSpPr>
        <p:spPr>
          <a:xfrm>
            <a:off x="4247150" y="1349175"/>
            <a:ext cx="4460100" cy="1339200"/>
          </a:xfrm>
          <a:prstGeom prst="rect">
            <a:avLst/>
          </a:prstGeom>
          <a:solidFill>
            <a:schemeClr val="lt1"/>
          </a:solidFill>
          <a:ln cap="flat" cmpd="sng" w="2857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</a:pPr>
            <a:r>
              <a:rPr lang="es-ES" sz="1800"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Discusión</a:t>
            </a:r>
            <a:r>
              <a:rPr lang="es-ES" sz="1800"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 (1):</a:t>
            </a:r>
            <a:endParaRPr sz="1800">
              <a:highlight>
                <a:schemeClr val="lt1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</a:pPr>
            <a:r>
              <a:t/>
            </a:r>
            <a:endParaRPr sz="1700">
              <a:highlight>
                <a:schemeClr val="lt1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-31115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300"/>
              <a:buFont typeface="Arial"/>
              <a:buChar char="●"/>
            </a:pPr>
            <a:r>
              <a:rPr lang="es-ES" sz="1300">
                <a:solidFill>
                  <a:srgbClr val="222222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41 pacientes. </a:t>
            </a:r>
            <a:endParaRPr sz="1300">
              <a:solidFill>
                <a:srgbClr val="222222"/>
              </a:solidFill>
              <a:highlight>
                <a:schemeClr val="lt1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-31115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300"/>
              <a:buFont typeface="Arial"/>
              <a:buChar char="●"/>
            </a:pPr>
            <a:r>
              <a:rPr lang="es-ES" sz="1300">
                <a:solidFill>
                  <a:srgbClr val="222222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Media de edad fue de 69 años. </a:t>
            </a:r>
            <a:endParaRPr sz="1300">
              <a:solidFill>
                <a:srgbClr val="222222"/>
              </a:solidFill>
              <a:highlight>
                <a:schemeClr val="lt1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-31115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300"/>
              <a:buFont typeface="Arial"/>
              <a:buChar char="●"/>
            </a:pPr>
            <a:r>
              <a:rPr lang="es-ES" sz="1300">
                <a:solidFill>
                  <a:srgbClr val="222222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El fagerstrom medio es de 7.72 y motivación 8.9.</a:t>
            </a:r>
            <a:endParaRPr sz="1300">
              <a:solidFill>
                <a:srgbClr val="222222"/>
              </a:solidFill>
              <a:highlight>
                <a:schemeClr val="lt1"/>
              </a:highlight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8" name="Google Shape;88;p1"/>
          <p:cNvPicPr preferRelativeResize="0"/>
          <p:nvPr/>
        </p:nvPicPr>
        <p:blipFill rotWithShape="1">
          <a:blip r:embed="rId3">
            <a:alphaModFix/>
          </a:blip>
          <a:srcRect b="0" l="12380" r="0" t="25003"/>
          <a:stretch/>
        </p:blipFill>
        <p:spPr>
          <a:xfrm>
            <a:off x="5943375" y="1444810"/>
            <a:ext cx="578525" cy="584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05825" y="2882775"/>
            <a:ext cx="3207876" cy="2109649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691825" y="1444800"/>
            <a:ext cx="1017625" cy="295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p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819475" y="1594621"/>
            <a:ext cx="736400" cy="718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"/>
          <p:cNvSpPr txBox="1"/>
          <p:nvPr>
            <p:ph idx="1" type="subTitle"/>
          </p:nvPr>
        </p:nvSpPr>
        <p:spPr>
          <a:xfrm>
            <a:off x="1971900" y="156325"/>
            <a:ext cx="6940800" cy="1388400"/>
          </a:xfrm>
          <a:prstGeom prst="rect">
            <a:avLst/>
          </a:prstGeom>
          <a:solidFill>
            <a:schemeClr val="lt1"/>
          </a:solidFill>
          <a:ln cap="flat" cmpd="sng" w="2857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200"/>
              <a:buFont typeface="Arial"/>
              <a:buNone/>
            </a:pPr>
            <a:r>
              <a:rPr lang="es-ES" sz="1700"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Discusión (2):</a:t>
            </a:r>
            <a:endParaRPr sz="800">
              <a:solidFill>
                <a:srgbClr val="22222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es-ES" sz="1300">
                <a:solidFill>
                  <a:srgbClr val="222222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-  </a:t>
            </a:r>
            <a:r>
              <a:rPr lang="es-ES" sz="1300">
                <a:solidFill>
                  <a:srgbClr val="222222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12% de los pacientes realizaban con citisina su primer intento de dejar de fumar. </a:t>
            </a:r>
            <a:endParaRPr sz="1300">
              <a:solidFill>
                <a:srgbClr val="222222"/>
              </a:solidFill>
              <a:highlight>
                <a:schemeClr val="lt1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es-ES" sz="1300">
                <a:solidFill>
                  <a:srgbClr val="222222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- 78% ya lo habían intentado en otras ocasiones mayoría. De ellos un 73% solo con voluntad o motivados por un ingreso, el resto con b</a:t>
            </a:r>
            <a:r>
              <a:rPr lang="es-ES" sz="1300">
                <a:solidFill>
                  <a:srgbClr val="222222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upropion</a:t>
            </a:r>
            <a:r>
              <a:rPr lang="es-ES" sz="1300">
                <a:solidFill>
                  <a:srgbClr val="222222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 (1), </a:t>
            </a:r>
            <a:r>
              <a:rPr lang="es-ES" sz="1300">
                <a:solidFill>
                  <a:srgbClr val="222222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Vareniclina</a:t>
            </a:r>
            <a:r>
              <a:rPr lang="es-ES" sz="1300">
                <a:solidFill>
                  <a:srgbClr val="222222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 (3), Parches de nicotina/chicles o Spray (4). 2 pacientes habían realizado un intento previo con Citisina. </a:t>
            </a:r>
            <a:endParaRPr sz="1300">
              <a:solidFill>
                <a:srgbClr val="222222"/>
              </a:solidFill>
              <a:highlight>
                <a:schemeClr val="lt1"/>
              </a:highlight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7" name="Google Shape;97;p2"/>
          <p:cNvSpPr txBox="1"/>
          <p:nvPr>
            <p:ph idx="1" type="subTitle"/>
          </p:nvPr>
        </p:nvSpPr>
        <p:spPr>
          <a:xfrm>
            <a:off x="280100" y="2976275"/>
            <a:ext cx="8632500" cy="1841700"/>
          </a:xfrm>
          <a:prstGeom prst="rect">
            <a:avLst/>
          </a:prstGeom>
          <a:solidFill>
            <a:srgbClr val="D9D2E9"/>
          </a:solidFill>
          <a:ln cap="flat" cmpd="sng" w="2857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s-ES" sz="2100">
                <a:solidFill>
                  <a:schemeClr val="accent4"/>
                </a:solidFill>
                <a:highlight>
                  <a:srgbClr val="D9D2E9"/>
                </a:highlight>
                <a:latin typeface="Arial"/>
                <a:ea typeface="Arial"/>
                <a:cs typeface="Arial"/>
                <a:sym typeface="Arial"/>
              </a:rPr>
              <a:t>Conclusiones:</a:t>
            </a:r>
            <a:endParaRPr b="1" sz="1200" u="sng">
              <a:solidFill>
                <a:schemeClr val="accent4"/>
              </a:solidFill>
              <a:highlight>
                <a:srgbClr val="D9D2E9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200">
                <a:solidFill>
                  <a:srgbClr val="222222"/>
                </a:solidFill>
                <a:highlight>
                  <a:srgbClr val="D9D2E9"/>
                </a:highlight>
                <a:latin typeface="Arial"/>
                <a:ea typeface="Arial"/>
                <a:cs typeface="Arial"/>
                <a:sym typeface="Arial"/>
              </a:rPr>
              <a:t>- Los p</a:t>
            </a:r>
            <a:r>
              <a:rPr lang="es-ES" sz="1200">
                <a:solidFill>
                  <a:srgbClr val="222222"/>
                </a:solidFill>
                <a:highlight>
                  <a:srgbClr val="D9D2E9"/>
                </a:highlight>
                <a:latin typeface="Arial"/>
                <a:ea typeface="Arial"/>
                <a:cs typeface="Arial"/>
                <a:sym typeface="Arial"/>
              </a:rPr>
              <a:t>acientes de &gt; de 65 años fumadores, tiene alta dependencia y alta motivación para dejar de fumar y aunque inicialmente las tasas de abstinencia alcanzadas son buenas en el seguimiento presentan </a:t>
            </a:r>
            <a:r>
              <a:rPr b="1" lang="es-ES" sz="1200">
                <a:solidFill>
                  <a:srgbClr val="222222"/>
                </a:solidFill>
                <a:highlight>
                  <a:srgbClr val="D9D2E9"/>
                </a:highlight>
                <a:latin typeface="Arial"/>
                <a:ea typeface="Arial"/>
                <a:cs typeface="Arial"/>
                <a:sym typeface="Arial"/>
              </a:rPr>
              <a:t>recaídas</a:t>
            </a:r>
            <a:r>
              <a:rPr lang="es-ES" sz="1200">
                <a:solidFill>
                  <a:srgbClr val="222222"/>
                </a:solidFill>
                <a:highlight>
                  <a:srgbClr val="D9D2E9"/>
                </a:highlight>
                <a:latin typeface="Arial"/>
                <a:ea typeface="Arial"/>
                <a:cs typeface="Arial"/>
                <a:sym typeface="Arial"/>
              </a:rPr>
              <a:t> que se puede justificar por tratarse de </a:t>
            </a:r>
            <a:r>
              <a:rPr b="1" lang="es-ES" sz="1200">
                <a:solidFill>
                  <a:srgbClr val="222222"/>
                </a:solidFill>
                <a:highlight>
                  <a:srgbClr val="D9D2E9"/>
                </a:highlight>
                <a:latin typeface="Arial"/>
                <a:ea typeface="Arial"/>
                <a:cs typeface="Arial"/>
                <a:sym typeface="Arial"/>
              </a:rPr>
              <a:t>pacientes complejos: en su mayoría EPOC con con múltiples intentos previos.</a:t>
            </a:r>
            <a:endParaRPr b="1" sz="1200">
              <a:solidFill>
                <a:srgbClr val="222222"/>
              </a:solidFill>
              <a:highlight>
                <a:srgbClr val="D9D2E9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200">
              <a:solidFill>
                <a:srgbClr val="222222"/>
              </a:solidFill>
              <a:highlight>
                <a:srgbClr val="D9D2E9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-ES" sz="1200">
                <a:solidFill>
                  <a:srgbClr val="222222"/>
                </a:solidFill>
                <a:highlight>
                  <a:srgbClr val="D9D2E9"/>
                </a:highlight>
                <a:latin typeface="Arial"/>
                <a:ea typeface="Arial"/>
                <a:cs typeface="Arial"/>
                <a:sym typeface="Arial"/>
              </a:rPr>
              <a:t>-</a:t>
            </a:r>
            <a:r>
              <a:rPr b="1" lang="es-ES" sz="1200">
                <a:solidFill>
                  <a:srgbClr val="222222"/>
                </a:solidFill>
                <a:highlight>
                  <a:srgbClr val="D9D2E9"/>
                </a:highlight>
                <a:latin typeface="Arial"/>
                <a:ea typeface="Arial"/>
                <a:cs typeface="Arial"/>
                <a:sym typeface="Arial"/>
              </a:rPr>
              <a:t>No </a:t>
            </a:r>
            <a:r>
              <a:rPr lang="es-ES" sz="1200">
                <a:solidFill>
                  <a:srgbClr val="222222"/>
                </a:solidFill>
                <a:highlight>
                  <a:srgbClr val="D9D2E9"/>
                </a:highlight>
                <a:latin typeface="Arial"/>
                <a:ea typeface="Arial"/>
                <a:cs typeface="Arial"/>
                <a:sym typeface="Arial"/>
              </a:rPr>
              <a:t>presentan </a:t>
            </a:r>
            <a:r>
              <a:rPr b="1" lang="es-ES" sz="1200">
                <a:solidFill>
                  <a:srgbClr val="222222"/>
                </a:solidFill>
                <a:highlight>
                  <a:srgbClr val="D9D2E9"/>
                </a:highlight>
                <a:latin typeface="Arial"/>
                <a:ea typeface="Arial"/>
                <a:cs typeface="Arial"/>
                <a:sym typeface="Arial"/>
              </a:rPr>
              <a:t>efectos secundarios</a:t>
            </a:r>
            <a:r>
              <a:rPr lang="es-ES" sz="1200">
                <a:solidFill>
                  <a:srgbClr val="222222"/>
                </a:solidFill>
                <a:highlight>
                  <a:srgbClr val="D9D2E9"/>
                </a:highlight>
                <a:latin typeface="Arial"/>
                <a:ea typeface="Arial"/>
                <a:cs typeface="Arial"/>
                <a:sym typeface="Arial"/>
              </a:rPr>
              <a:t> con lo cual parece ser un fármaco seguro para esta población, aunque </a:t>
            </a:r>
            <a:r>
              <a:rPr lang="es-ES" sz="1200" u="sng">
                <a:solidFill>
                  <a:srgbClr val="222222"/>
                </a:solidFill>
                <a:highlight>
                  <a:srgbClr val="D9D2E9"/>
                </a:highlight>
                <a:latin typeface="Arial"/>
                <a:ea typeface="Arial"/>
                <a:cs typeface="Arial"/>
                <a:sym typeface="Arial"/>
              </a:rPr>
              <a:t>se necesitan más estudios.</a:t>
            </a:r>
            <a:endParaRPr u="sng">
              <a:highlight>
                <a:srgbClr val="D9D2E9"/>
              </a:highlight>
            </a:endParaRPr>
          </a:p>
        </p:txBody>
      </p:sp>
      <p:sp>
        <p:nvSpPr>
          <p:cNvPr id="98" name="Google Shape;98;p2"/>
          <p:cNvSpPr txBox="1"/>
          <p:nvPr/>
        </p:nvSpPr>
        <p:spPr>
          <a:xfrm>
            <a:off x="308875" y="1544725"/>
            <a:ext cx="8603700" cy="1338000"/>
          </a:xfrm>
          <a:prstGeom prst="rect">
            <a:avLst/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300">
                <a:solidFill>
                  <a:srgbClr val="222222"/>
                </a:solidFill>
                <a:highlight>
                  <a:schemeClr val="lt1"/>
                </a:highlight>
              </a:rPr>
              <a:t>60.9% completaron tratamiento de los pacientes a los que se les prescribió. </a:t>
            </a:r>
            <a:endParaRPr sz="1300">
              <a:solidFill>
                <a:srgbClr val="222222"/>
              </a:solidFill>
              <a:highlight>
                <a:schemeClr val="lt1"/>
              </a:highlight>
            </a:endParaRPr>
          </a:p>
          <a:p>
            <a:pPr indent="-31750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400"/>
              <a:buChar char="-"/>
            </a:pPr>
            <a:r>
              <a:rPr lang="es-ES" sz="1300">
                <a:solidFill>
                  <a:srgbClr val="222222"/>
                </a:solidFill>
                <a:highlight>
                  <a:schemeClr val="lt1"/>
                </a:highlight>
              </a:rPr>
              <a:t>Dejaron de fumar al </a:t>
            </a:r>
            <a:r>
              <a:rPr b="1" lang="es-ES" sz="1300">
                <a:solidFill>
                  <a:srgbClr val="222222"/>
                </a:solidFill>
                <a:highlight>
                  <a:schemeClr val="lt1"/>
                </a:highlight>
              </a:rPr>
              <a:t>mes</a:t>
            </a:r>
            <a:r>
              <a:rPr lang="es-ES" sz="1300">
                <a:solidFill>
                  <a:srgbClr val="222222"/>
                </a:solidFill>
                <a:highlight>
                  <a:schemeClr val="lt1"/>
                </a:highlight>
              </a:rPr>
              <a:t> 18 pacientes (43,90%), </a:t>
            </a:r>
            <a:endParaRPr sz="1300">
              <a:solidFill>
                <a:srgbClr val="222222"/>
              </a:solidFill>
              <a:highlight>
                <a:schemeClr val="lt1"/>
              </a:highlight>
            </a:endParaRPr>
          </a:p>
          <a:p>
            <a:pPr indent="-31750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400"/>
              <a:buChar char="-"/>
            </a:pPr>
            <a:r>
              <a:rPr lang="es-ES" sz="1300">
                <a:solidFill>
                  <a:srgbClr val="222222"/>
                </a:solidFill>
                <a:highlight>
                  <a:schemeClr val="lt1"/>
                </a:highlight>
              </a:rPr>
              <a:t>a los </a:t>
            </a:r>
            <a:r>
              <a:rPr b="1" lang="es-ES" sz="1300">
                <a:solidFill>
                  <a:srgbClr val="222222"/>
                </a:solidFill>
                <a:highlight>
                  <a:schemeClr val="lt1"/>
                </a:highlight>
              </a:rPr>
              <a:t>tres meses </a:t>
            </a:r>
            <a:r>
              <a:rPr lang="es-ES" sz="1300">
                <a:solidFill>
                  <a:srgbClr val="222222"/>
                </a:solidFill>
                <a:highlight>
                  <a:schemeClr val="lt1"/>
                </a:highlight>
              </a:rPr>
              <a:t>10 pacientes (24,39%). </a:t>
            </a:r>
            <a:endParaRPr sz="1300">
              <a:solidFill>
                <a:srgbClr val="222222"/>
              </a:solidFill>
              <a:highlight>
                <a:schemeClr val="lt1"/>
              </a:highlight>
            </a:endParaRPr>
          </a:p>
          <a:p>
            <a:pPr indent="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rgbClr val="222222"/>
              </a:solidFill>
              <a:highlight>
                <a:schemeClr val="lt1"/>
              </a:highlight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1300">
                <a:solidFill>
                  <a:srgbClr val="222222"/>
                </a:solidFill>
                <a:highlight>
                  <a:schemeClr val="lt1"/>
                </a:highlight>
              </a:rPr>
              <a:t>Ningún paciente refirió efectos secundarios durante el seguimiento</a:t>
            </a:r>
            <a:r>
              <a:rPr b="1" lang="es-ES" sz="1200">
                <a:solidFill>
                  <a:srgbClr val="222222"/>
                </a:solidFill>
                <a:highlight>
                  <a:srgbClr val="FFFFFF"/>
                </a:highlight>
              </a:rPr>
              <a:t>.</a:t>
            </a:r>
            <a:endParaRPr b="1"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Tema de Offic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2024-02-05T13:08:18Z</dcterms:created>
  <dc:creator>LUNA</dc:creator>
</cp:coreProperties>
</file>