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2"/>
  </p:notesMasterIdLst>
  <p:sldIdLst>
    <p:sldId id="256" r:id="rId3"/>
    <p:sldId id="257" r:id="rId4"/>
    <p:sldId id="265" r:id="rId5"/>
    <p:sldId id="263" r:id="rId6"/>
    <p:sldId id="258" r:id="rId7"/>
    <p:sldId id="259" r:id="rId8"/>
    <p:sldId id="260" r:id="rId9"/>
    <p:sldId id="261" r:id="rId10"/>
    <p:sldId id="262" r:id="rId11"/>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Columna1</c:v>
                </c:pt>
              </c:strCache>
            </c:strRef>
          </c:tx>
          <c:dPt>
            <c:idx val="0"/>
            <c:bubble3D val="0"/>
            <c:spPr>
              <a:solidFill>
                <a:srgbClr val="009999"/>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FF9-42B7-94D1-C7D2934FCD28}"/>
              </c:ext>
            </c:extLst>
          </c:dPt>
          <c:dPt>
            <c:idx val="1"/>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9FF9-42B7-94D1-C7D2934FCD28}"/>
              </c:ext>
            </c:extLst>
          </c:dPt>
          <c:dPt>
            <c:idx val="2"/>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FF9-42B7-94D1-C7D2934FCD28}"/>
              </c:ext>
            </c:extLst>
          </c:dPt>
          <c:dPt>
            <c:idx val="3"/>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9FF9-42B7-94D1-C7D2934FCD28}"/>
              </c:ext>
            </c:extLst>
          </c:dPt>
          <c:dLbls>
            <c:dLbl>
              <c:idx val="0"/>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rgbClr val="009999"/>
                      </a:solidFill>
                      <a:latin typeface="+mn-lt"/>
                      <a:ea typeface="+mn-ea"/>
                      <a:cs typeface="+mn-cs"/>
                    </a:defRPr>
                  </a:pPr>
                  <a:endParaRPr lang="es-ES"/>
                </a:p>
              </c:txPr>
              <c:dLblPos val="outEnd"/>
              <c:showLegendKey val="0"/>
              <c:showVal val="0"/>
              <c:showCatName val="1"/>
              <c:showSerName val="0"/>
              <c:showPercent val="0"/>
              <c:showBubbleSize val="0"/>
              <c:extLst>
                <c:ext xmlns:c15="http://schemas.microsoft.com/office/drawing/2012/chart" uri="{CE6537A1-D6FC-4f65-9D91-7224C49458BB}">
                  <c15:layout>
                    <c:manualLayout>
                      <c:w val="0.22263191498110585"/>
                      <c:h val="0.33630147091284279"/>
                    </c:manualLayout>
                  </c15:layout>
                </c:ext>
                <c:ext xmlns:c16="http://schemas.microsoft.com/office/drawing/2014/chart" uri="{C3380CC4-5D6E-409C-BE32-E72D297353CC}">
                  <c16:uniqueId val="{00000001-9FF9-42B7-94D1-C7D2934FCD28}"/>
                </c:ext>
              </c:extLst>
            </c:dLbl>
            <c:dLbl>
              <c:idx val="1"/>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4"/>
                      </a:solidFill>
                      <a:latin typeface="+mn-lt"/>
                      <a:ea typeface="+mn-ea"/>
                      <a:cs typeface="+mn-cs"/>
                    </a:defRPr>
                  </a:pPr>
                  <a:endParaRPr lang="es-ES"/>
                </a:p>
              </c:txPr>
              <c:dLblPos val="outEnd"/>
              <c:showLegendKey val="0"/>
              <c:showVal val="0"/>
              <c:showCatName val="1"/>
              <c:showSerName val="0"/>
              <c:showPercent val="0"/>
              <c:showBubbleSize val="0"/>
              <c:extLst>
                <c:ext xmlns:c15="http://schemas.microsoft.com/office/drawing/2012/chart" uri="{CE6537A1-D6FC-4f65-9D91-7224C49458BB}">
                  <c15:layout>
                    <c:manualLayout>
                      <c:w val="0.24847703043526115"/>
                      <c:h val="0.40959506221844721"/>
                    </c:manualLayout>
                  </c15:layout>
                </c:ext>
                <c:ext xmlns:c16="http://schemas.microsoft.com/office/drawing/2014/chart" uri="{C3380CC4-5D6E-409C-BE32-E72D297353CC}">
                  <c16:uniqueId val="{00000002-9FF9-42B7-94D1-C7D2934FCD28}"/>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s-ES"/>
                </a:p>
              </c:txPr>
              <c:dLblPos val="outEnd"/>
              <c:showLegendKey val="0"/>
              <c:showVal val="0"/>
              <c:showCatName val="1"/>
              <c:showSerName val="0"/>
              <c:showPercent val="0"/>
              <c:showBubbleSize val="0"/>
              <c:extLst>
                <c:ext xmlns:c16="http://schemas.microsoft.com/office/drawing/2014/chart" uri="{C3380CC4-5D6E-409C-BE32-E72D297353CC}">
                  <c16:uniqueId val="{00000003-9FF9-42B7-94D1-C7D2934FCD28}"/>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es-ES"/>
                </a:p>
              </c:txPr>
              <c:dLblPos val="outEnd"/>
              <c:showLegendKey val="0"/>
              <c:showVal val="0"/>
              <c:showCatName val="1"/>
              <c:showSerName val="0"/>
              <c:showPercent val="0"/>
              <c:showBubbleSize val="0"/>
              <c:extLst>
                <c:ext xmlns:c16="http://schemas.microsoft.com/office/drawing/2014/chart" uri="{C3380CC4-5D6E-409C-BE32-E72D297353CC}">
                  <c16:uniqueId val="{00000004-9FF9-42B7-94D1-C7D2934FCD28}"/>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2"/>
                <c:pt idx="0">
                  <c:v>CRIBADO FAMILIAR</c:v>
                </c:pt>
                <c:pt idx="1">
                  <c:v>CRIBADO POR OTROS MOTIVOS</c:v>
                </c:pt>
              </c:strCache>
            </c:strRef>
          </c:cat>
          <c:val>
            <c:numRef>
              <c:f>Hoja1!$B$2:$B$5</c:f>
              <c:numCache>
                <c:formatCode>General</c:formatCode>
                <c:ptCount val="4"/>
                <c:pt idx="0">
                  <c:v>228</c:v>
                </c:pt>
                <c:pt idx="1">
                  <c:v>414</c:v>
                </c:pt>
              </c:numCache>
            </c:numRef>
          </c:val>
          <c:extLst>
            <c:ext xmlns:c16="http://schemas.microsoft.com/office/drawing/2014/chart" uri="{C3380CC4-5D6E-409C-BE32-E72D297353CC}">
              <c16:uniqueId val="{00000000-9FF9-42B7-94D1-C7D2934FCD28}"/>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s-ES" sz="1800" b="0" strike="noStrike" spc="-1">
                <a:solidFill>
                  <a:srgbClr val="000000"/>
                </a:solidFill>
                <a:latin typeface="Calibri"/>
              </a:rPr>
              <a:t>Pulse para desplazar la diapositiva</a:t>
            </a: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r>
              <a:rPr lang="es-ES" sz="2000" b="0" strike="noStrike" spc="-1">
                <a:latin typeface="Arial"/>
              </a:rPr>
              <a:t>Pulse para editar el formato de las notas</a:t>
            </a:r>
          </a:p>
        </p:txBody>
      </p:sp>
      <p:sp>
        <p:nvSpPr>
          <p:cNvPr id="8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r>
              <a:rPr lang="es-ES" sz="1400" b="0" strike="noStrike" spc="-1">
                <a:latin typeface="Times New Roman"/>
              </a:rPr>
              <a:t>&lt;cabecera&gt;</a:t>
            </a:r>
          </a:p>
        </p:txBody>
      </p:sp>
      <p:sp>
        <p:nvSpPr>
          <p:cNvPr id="8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algn="r">
              <a:buNone/>
              <a:defRPr lang="es-ES" sz="1400" b="0" strike="noStrike" spc="-1">
                <a:latin typeface="Times New Roman"/>
              </a:defRPr>
            </a:lvl1pPr>
          </a:lstStyle>
          <a:p>
            <a:pPr algn="r">
              <a:buNone/>
            </a:pPr>
            <a:r>
              <a:rPr lang="es-ES" sz="1400" b="0" strike="noStrike" spc="-1">
                <a:latin typeface="Times New Roman"/>
              </a:rPr>
              <a:t>&lt;fecha/hora&gt;</a:t>
            </a:r>
          </a:p>
        </p:txBody>
      </p:sp>
      <p:sp>
        <p:nvSpPr>
          <p:cNvPr id="8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a:defRPr lang="es-ES" sz="1400" b="0" strike="noStrike" spc="-1">
                <a:latin typeface="Times New Roman"/>
              </a:defRPr>
            </a:lvl1pPr>
          </a:lstStyle>
          <a:p>
            <a:r>
              <a:rPr lang="es-ES" sz="1400" b="0" strike="noStrike" spc="-1">
                <a:latin typeface="Times New Roman"/>
              </a:rPr>
              <a:t>&lt;pie de página&gt;</a:t>
            </a:r>
          </a:p>
        </p:txBody>
      </p:sp>
      <p:sp>
        <p:nvSpPr>
          <p:cNvPr id="8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algn="r">
              <a:buNone/>
              <a:defRPr lang="es-ES" sz="1400" b="0" strike="noStrike" spc="-1">
                <a:latin typeface="Times New Roman"/>
              </a:defRPr>
            </a:lvl1pPr>
          </a:lstStyle>
          <a:p>
            <a:pPr algn="r">
              <a:buNone/>
            </a:pPr>
            <a:fld id="{D850144C-D2F5-47E1-8BAF-7A638780D599}" type="slidenum">
              <a:rPr lang="es-ES" sz="1400" b="0" strike="noStrike" spc="-1">
                <a:latin typeface="Times New Roman"/>
              </a:rPr>
              <a:t>‹Nº›</a:t>
            </a:fld>
            <a:endParaRPr lang="es-E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noRot="1" noChangeAspect="1"/>
          </p:cNvSpPr>
          <p:nvPr>
            <p:ph type="sldImg"/>
          </p:nvPr>
        </p:nvSpPr>
        <p:spPr>
          <a:xfrm>
            <a:off x="685800" y="1143000"/>
            <a:ext cx="5486400" cy="3086100"/>
          </a:xfrm>
          <a:prstGeom prst="rect">
            <a:avLst/>
          </a:prstGeom>
          <a:ln w="0">
            <a:noFill/>
          </a:ln>
        </p:spPr>
      </p:sp>
      <p:sp>
        <p:nvSpPr>
          <p:cNvPr id="10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s-ES" sz="2000" b="0" strike="noStrike" spc="-1">
                <a:latin typeface="Arial"/>
              </a:rPr>
              <a:t>Ruiz, no Ruís</a:t>
            </a:r>
          </a:p>
          <a:p>
            <a:pPr marL="216000" indent="-216000">
              <a:lnSpc>
                <a:spcPct val="100000"/>
              </a:lnSpc>
              <a:buNone/>
            </a:pPr>
            <a:r>
              <a:rPr lang="es-ES" sz="2000" b="0" strike="noStrike" spc="-1">
                <a:latin typeface="Arial"/>
              </a:rPr>
              <a:t>Filiaciones en español</a:t>
            </a:r>
          </a:p>
        </p:txBody>
      </p:sp>
      <p:sp>
        <p:nvSpPr>
          <p:cNvPr id="110"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defRPr lang="es-ES" sz="1200" b="0" strike="noStrike" spc="-1">
                <a:latin typeface="Times New Roman"/>
              </a:defRPr>
            </a:lvl1pPr>
          </a:lstStyle>
          <a:p>
            <a:pPr algn="r">
              <a:lnSpc>
                <a:spcPct val="100000"/>
              </a:lnSpc>
              <a:buNone/>
            </a:pPr>
            <a:fld id="{4087C8C4-44B0-47DC-896C-F228DA0BF9F3}" type="slidenum">
              <a:rPr lang="es-ES" sz="1200" b="0" strike="noStrike" spc="-1">
                <a:latin typeface="Times New Roman"/>
              </a:rPr>
              <a:t>1</a:t>
            </a:fld>
            <a:endParaRPr lang="es-ES"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17488" y="812800"/>
            <a:ext cx="7124700" cy="4008438"/>
          </a:xfrm>
        </p:spPr>
      </p:sp>
      <p:sp>
        <p:nvSpPr>
          <p:cNvPr id="3" name="Marcador de notas 2"/>
          <p:cNvSpPr>
            <a:spLocks noGrp="1"/>
          </p:cNvSpPr>
          <p:nvPr>
            <p:ph type="body" idx="1"/>
          </p:nvPr>
        </p:nvSpPr>
        <p:spPr/>
        <p:txBody>
          <a:bodyPr/>
          <a:lstStyle/>
          <a:p>
            <a:r>
              <a:rPr lang="es-ES" sz="1200" b="1" dirty="0">
                <a:latin typeface="Calibri" panose="020F0502020204030204" pitchFamily="34" charset="0"/>
                <a:ea typeface="Calibri" panose="020F0502020204030204" pitchFamily="34" charset="0"/>
                <a:cs typeface="Calibri" panose="020F0502020204030204" pitchFamily="34" charset="0"/>
              </a:rPr>
              <a:t>La deficiencia de alfa-1 </a:t>
            </a:r>
            <a:r>
              <a:rPr lang="es-ES" sz="1200" b="1" dirty="0" err="1">
                <a:latin typeface="Calibri" panose="020F0502020204030204" pitchFamily="34" charset="0"/>
                <a:ea typeface="Calibri" panose="020F0502020204030204" pitchFamily="34" charset="0"/>
                <a:cs typeface="Calibri" panose="020F0502020204030204" pitchFamily="34" charset="0"/>
              </a:rPr>
              <a:t>antitripsina</a:t>
            </a:r>
            <a:r>
              <a:rPr lang="es-ES" sz="1200" b="1" dirty="0">
                <a:latin typeface="Calibri" panose="020F0502020204030204" pitchFamily="34" charset="0"/>
                <a:ea typeface="Calibri" panose="020F0502020204030204" pitchFamily="34" charset="0"/>
                <a:cs typeface="Calibri" panose="020F0502020204030204" pitchFamily="34" charset="0"/>
              </a:rPr>
              <a:t> (DAAT) es una enfermedad hereditaria rara causada por la disminución de los niveles plasmáticos y tisulares de alfa-1 </a:t>
            </a:r>
            <a:r>
              <a:rPr lang="es-ES" sz="1200" b="1" dirty="0" err="1">
                <a:latin typeface="Calibri" panose="020F0502020204030204" pitchFamily="34" charset="0"/>
                <a:ea typeface="Calibri" panose="020F0502020204030204" pitchFamily="34" charset="0"/>
                <a:cs typeface="Calibri" panose="020F0502020204030204" pitchFamily="34" charset="0"/>
              </a:rPr>
              <a:t>antitripsina</a:t>
            </a:r>
            <a:r>
              <a:rPr lang="es-ES" sz="1200" b="1" dirty="0">
                <a:latin typeface="Calibri" panose="020F0502020204030204" pitchFamily="34" charset="0"/>
                <a:ea typeface="Calibri" panose="020F0502020204030204" pitchFamily="34" charset="0"/>
                <a:cs typeface="Calibri" panose="020F0502020204030204" pitchFamily="34" charset="0"/>
              </a:rPr>
              <a:t> (AAT), que puede provocar enfermedades pulmonares y hepáticas graves en niños y adultos. Actualmente la identificación de nuevos casos de DAAT continúa siendo uno de los grandes retos en la enfermedad. </a:t>
            </a:r>
            <a:endParaRPr lang="es-ES" dirty="0"/>
          </a:p>
        </p:txBody>
      </p:sp>
      <p:sp>
        <p:nvSpPr>
          <p:cNvPr id="4" name="Marcador de número de diapositiva 3"/>
          <p:cNvSpPr>
            <a:spLocks noGrp="1"/>
          </p:cNvSpPr>
          <p:nvPr>
            <p:ph type="sldNum" idx="9"/>
          </p:nvPr>
        </p:nvSpPr>
        <p:spPr/>
        <p:txBody>
          <a:bodyPr/>
          <a:lstStyle/>
          <a:p>
            <a:pPr algn="r">
              <a:buNone/>
            </a:pPr>
            <a:fld id="{D850144C-D2F5-47E1-8BAF-7A638780D599}" type="slidenum">
              <a:rPr lang="es-ES" sz="1400" b="0" strike="noStrike" spc="-1" smtClean="0">
                <a:latin typeface="Times New Roman"/>
              </a:rPr>
              <a:t>2</a:t>
            </a:fld>
            <a:endParaRPr lang="es-ES" sz="1400" b="0" strike="noStrike" spc="-1">
              <a:latin typeface="Times New Roman"/>
            </a:endParaRPr>
          </a:p>
        </p:txBody>
      </p:sp>
    </p:spTree>
    <p:extLst>
      <p:ext uri="{BB962C8B-B14F-4D97-AF65-F5344CB8AC3E}">
        <p14:creationId xmlns:p14="http://schemas.microsoft.com/office/powerpoint/2010/main" val="27926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17488" y="812800"/>
            <a:ext cx="7124700" cy="4008438"/>
          </a:xfrm>
        </p:spPr>
      </p:sp>
      <p:sp>
        <p:nvSpPr>
          <p:cNvPr id="3" name="Marcador de notas 2"/>
          <p:cNvSpPr>
            <a:spLocks noGrp="1"/>
          </p:cNvSpPr>
          <p:nvPr>
            <p:ph type="body" idx="1"/>
          </p:nvPr>
        </p:nvSpPr>
        <p:spPr/>
        <p:txBody>
          <a:bodyPr/>
          <a:lstStyle/>
          <a:p>
            <a:r>
              <a:rPr lang="es-ES" dirty="0"/>
              <a:t>Este es el protocolo actual de detección de casos que implementamos en nuestro hospital, y como </a:t>
            </a:r>
            <a:r>
              <a:rPr lang="es-ES" dirty="0" err="1"/>
              <a:t>véis</a:t>
            </a:r>
            <a:r>
              <a:rPr lang="es-ES" dirty="0"/>
              <a:t> proponemos estudio genético a todos aquellos familiares de pacientes de primer grado de una caso ya diagnosticado de DAAT.</a:t>
            </a:r>
          </a:p>
        </p:txBody>
      </p:sp>
      <p:sp>
        <p:nvSpPr>
          <p:cNvPr id="4" name="Marcador de número de diapositiva 3"/>
          <p:cNvSpPr>
            <a:spLocks noGrp="1"/>
          </p:cNvSpPr>
          <p:nvPr>
            <p:ph type="sldNum" idx="9"/>
          </p:nvPr>
        </p:nvSpPr>
        <p:spPr/>
        <p:txBody>
          <a:bodyPr/>
          <a:lstStyle/>
          <a:p>
            <a:pPr algn="r">
              <a:buNone/>
            </a:pPr>
            <a:fld id="{D850144C-D2F5-47E1-8BAF-7A638780D599}" type="slidenum">
              <a:rPr lang="es-ES" sz="1400" b="0" strike="noStrike" spc="-1" smtClean="0">
                <a:latin typeface="Times New Roman"/>
              </a:rPr>
              <a:t>3</a:t>
            </a:fld>
            <a:endParaRPr lang="es-ES" sz="1400" b="0" strike="noStrike" spc="-1">
              <a:latin typeface="Times New Roman"/>
            </a:endParaRPr>
          </a:p>
        </p:txBody>
      </p:sp>
    </p:spTree>
    <p:extLst>
      <p:ext uri="{BB962C8B-B14F-4D97-AF65-F5344CB8AC3E}">
        <p14:creationId xmlns:p14="http://schemas.microsoft.com/office/powerpoint/2010/main" val="636962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17488" y="812800"/>
            <a:ext cx="7124700" cy="4008438"/>
          </a:xfrm>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Nuestra hipótesis fue que el establecimiento de un protocolo diagnóstico dirigido a la detección de cualquier mutación de DAAT, supone una ventana de oportunidad para la identificación de  nuevos casos asintomáticos en el entorno familiar. Este es el protocolo actual de detección de casos que implementamos en nuestro hospital, y como </a:t>
            </a:r>
            <a:r>
              <a:rPr lang="es-ES" dirty="0" err="1"/>
              <a:t>véis</a:t>
            </a:r>
            <a:r>
              <a:rPr lang="es-ES" dirty="0"/>
              <a:t> siguiendo esta idea, proponemos estudio genético a todos aquellos familiares de pacientes de primer grado de un caso ya diagnosticado de DAAT.</a:t>
            </a:r>
          </a:p>
          <a:p>
            <a:endParaRPr lang="es-ES" dirty="0"/>
          </a:p>
        </p:txBody>
      </p:sp>
      <p:sp>
        <p:nvSpPr>
          <p:cNvPr id="4" name="Marcador de número de diapositiva 3"/>
          <p:cNvSpPr>
            <a:spLocks noGrp="1"/>
          </p:cNvSpPr>
          <p:nvPr>
            <p:ph type="sldNum" idx="9"/>
          </p:nvPr>
        </p:nvSpPr>
        <p:spPr/>
        <p:txBody>
          <a:bodyPr/>
          <a:lstStyle/>
          <a:p>
            <a:pPr algn="r">
              <a:buNone/>
            </a:pPr>
            <a:fld id="{D850144C-D2F5-47E1-8BAF-7A638780D599}" type="slidenum">
              <a:rPr lang="es-ES" sz="1400" b="0" strike="noStrike" spc="-1" smtClean="0">
                <a:latin typeface="Times New Roman"/>
              </a:rPr>
              <a:t>4</a:t>
            </a:fld>
            <a:endParaRPr lang="es-ES" sz="1400" b="0" strike="noStrike" spc="-1">
              <a:latin typeface="Times New Roman"/>
            </a:endParaRPr>
          </a:p>
        </p:txBody>
      </p:sp>
    </p:spTree>
    <p:extLst>
      <p:ext uri="{BB962C8B-B14F-4D97-AF65-F5344CB8AC3E}">
        <p14:creationId xmlns:p14="http://schemas.microsoft.com/office/powerpoint/2010/main" val="2676880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17488" y="812800"/>
            <a:ext cx="7124700" cy="4008438"/>
          </a:xfrm>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Por lo tanto el objetivo de estudio fue </a:t>
            </a:r>
            <a:r>
              <a:rPr lang="es-ES" sz="1200" b="1" strike="noStrike" spc="-1" dirty="0">
                <a:solidFill>
                  <a:srgbClr val="0D0D0D"/>
                </a:solidFill>
                <a:latin typeface="Calibri"/>
              </a:rPr>
              <a:t>Evaluar los resultados del cribado familiar en portadores de al menos una mutación asociada al DAAT estudiando así la rentabilidad diagnóstica.</a:t>
            </a:r>
            <a:endParaRPr lang="es-ES" sz="1200" b="1" strike="noStrike" spc="-1" dirty="0">
              <a:latin typeface="Arial"/>
            </a:endParaRPr>
          </a:p>
          <a:p>
            <a:endParaRPr lang="es-ES" dirty="0"/>
          </a:p>
        </p:txBody>
      </p:sp>
      <p:sp>
        <p:nvSpPr>
          <p:cNvPr id="4" name="Marcador de número de diapositiva 3"/>
          <p:cNvSpPr>
            <a:spLocks noGrp="1"/>
          </p:cNvSpPr>
          <p:nvPr>
            <p:ph type="sldNum" idx="9"/>
          </p:nvPr>
        </p:nvSpPr>
        <p:spPr/>
        <p:txBody>
          <a:bodyPr/>
          <a:lstStyle/>
          <a:p>
            <a:pPr algn="r">
              <a:buNone/>
            </a:pPr>
            <a:fld id="{D850144C-D2F5-47E1-8BAF-7A638780D599}" type="slidenum">
              <a:rPr lang="es-ES" sz="1400" b="0" strike="noStrike" spc="-1" smtClean="0">
                <a:latin typeface="Times New Roman"/>
              </a:rPr>
              <a:t>5</a:t>
            </a:fld>
            <a:endParaRPr lang="es-ES" sz="1400" b="0" strike="noStrike" spc="-1">
              <a:latin typeface="Times New Roman"/>
            </a:endParaRPr>
          </a:p>
        </p:txBody>
      </p:sp>
    </p:spTree>
    <p:extLst>
      <p:ext uri="{BB962C8B-B14F-4D97-AF65-F5344CB8AC3E}">
        <p14:creationId xmlns:p14="http://schemas.microsoft.com/office/powerpoint/2010/main" val="13073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noRot="1" noChangeAspect="1"/>
          </p:cNvSpPr>
          <p:nvPr>
            <p:ph type="sldImg"/>
          </p:nvPr>
        </p:nvSpPr>
        <p:spPr>
          <a:xfrm>
            <a:off x="685800" y="1143000"/>
            <a:ext cx="5486400" cy="3086100"/>
          </a:xfrm>
          <a:prstGeom prst="rect">
            <a:avLst/>
          </a:prstGeom>
          <a:ln w="0">
            <a:noFill/>
          </a:ln>
        </p:spPr>
      </p:sp>
      <p:sp>
        <p:nvSpPr>
          <p:cNvPr id="11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endParaRPr lang="es-ES" sz="1800" b="0" strike="noStrike" spc="-1" dirty="0">
              <a:latin typeface="Arial"/>
            </a:endParaRPr>
          </a:p>
        </p:txBody>
      </p:sp>
      <p:sp>
        <p:nvSpPr>
          <p:cNvPr id="113"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algn="r">
              <a:lnSpc>
                <a:spcPct val="100000"/>
              </a:lnSpc>
              <a:buNone/>
              <a:defRPr lang="es-ES" sz="1200" b="0" strike="noStrike" spc="-1">
                <a:latin typeface="Times New Roman"/>
              </a:defRPr>
            </a:lvl1pPr>
          </a:lstStyle>
          <a:p>
            <a:pPr algn="r">
              <a:lnSpc>
                <a:spcPct val="100000"/>
              </a:lnSpc>
              <a:buNone/>
            </a:pPr>
            <a:fld id="{494B220E-B3B9-4728-A829-2420BFEF46E9}" type="slidenum">
              <a:rPr lang="es-ES" sz="1200" b="0" strike="noStrike" spc="-1">
                <a:latin typeface="Times New Roman"/>
              </a:rPr>
              <a:t>6</a:t>
            </a:fld>
            <a:endParaRPr lang="es-ES" sz="1200" b="0" strike="noStrike" spc="-1">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PlaceHolder 1"/>
          <p:cNvSpPr>
            <a:spLocks noGrp="1" noRot="1" noChangeAspect="1"/>
          </p:cNvSpPr>
          <p:nvPr>
            <p:ph type="sldImg"/>
          </p:nvPr>
        </p:nvSpPr>
        <p:spPr>
          <a:xfrm>
            <a:off x="685800" y="1143000"/>
            <a:ext cx="5486400" cy="3086100"/>
          </a:xfrm>
          <a:prstGeom prst="rect">
            <a:avLst/>
          </a:prstGeom>
          <a:ln w="0">
            <a:noFill/>
          </a:ln>
        </p:spPr>
      </p:sp>
      <p:sp>
        <p:nvSpPr>
          <p:cNvPr id="11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s-ES" sz="2000" b="0" strike="noStrike" spc="-1">
                <a:latin typeface="Arial"/>
              </a:rPr>
              <a:t>No sé qué significa esta diapo o qué se lo que dices</a:t>
            </a:r>
          </a:p>
        </p:txBody>
      </p:sp>
      <p:sp>
        <p:nvSpPr>
          <p:cNvPr id="116"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algn="r">
              <a:lnSpc>
                <a:spcPct val="100000"/>
              </a:lnSpc>
              <a:buNone/>
              <a:defRPr lang="es-ES" sz="1200" b="0" strike="noStrike" spc="-1">
                <a:latin typeface="Times New Roman"/>
              </a:defRPr>
            </a:lvl1pPr>
          </a:lstStyle>
          <a:p>
            <a:pPr algn="r">
              <a:lnSpc>
                <a:spcPct val="100000"/>
              </a:lnSpc>
              <a:buNone/>
            </a:pPr>
            <a:fld id="{623D6C84-F456-4981-A0CC-A1E95B67FB43}" type="slidenum">
              <a:rPr lang="es-ES" sz="1200" b="0" strike="noStrike" spc="-1">
                <a:latin typeface="Times New Roman"/>
              </a:rPr>
              <a:t>7</a:t>
            </a:fld>
            <a:endParaRPr lang="es-ES" sz="1200" b="0" strike="noStrike" spc="-1">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noRot="1" noChangeAspect="1"/>
          </p:cNvSpPr>
          <p:nvPr>
            <p:ph type="sldImg"/>
          </p:nvPr>
        </p:nvSpPr>
        <p:spPr>
          <a:xfrm>
            <a:off x="685800" y="1143000"/>
            <a:ext cx="5486400" cy="3086100"/>
          </a:xfrm>
          <a:prstGeom prst="rect">
            <a:avLst/>
          </a:prstGeom>
          <a:ln w="0">
            <a:noFill/>
          </a:ln>
        </p:spPr>
      </p:sp>
      <p:sp>
        <p:nvSpPr>
          <p:cNvPr id="11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s-ES" sz="2000" b="0" strike="noStrike" spc="-1">
                <a:latin typeface="Arial"/>
              </a:rPr>
              <a:t>Pon al pie qué significan los valores entre paréntesis y qué prueba estadística has realizado</a:t>
            </a:r>
          </a:p>
        </p:txBody>
      </p:sp>
      <p:sp>
        <p:nvSpPr>
          <p:cNvPr id="119"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algn="r">
              <a:lnSpc>
                <a:spcPct val="100000"/>
              </a:lnSpc>
              <a:buNone/>
              <a:defRPr lang="es-ES" sz="1200" b="0" strike="noStrike" spc="-1">
                <a:latin typeface="Times New Roman"/>
              </a:defRPr>
            </a:lvl1pPr>
          </a:lstStyle>
          <a:p>
            <a:pPr algn="r">
              <a:lnSpc>
                <a:spcPct val="100000"/>
              </a:lnSpc>
              <a:buNone/>
            </a:pPr>
            <a:fld id="{E6175959-6F5B-4DF0-8227-754603CB70E5}" type="slidenum">
              <a:rPr lang="es-ES" sz="1200" b="0" strike="noStrike" spc="-1">
                <a:latin typeface="Times New Roman"/>
              </a:rPr>
              <a:t>8</a:t>
            </a:fld>
            <a:endParaRPr lang="es-ES" sz="1200" b="0" strike="noStrike" spc="-1">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PlaceHolder 1"/>
          <p:cNvSpPr>
            <a:spLocks noGrp="1" noRot="1" noChangeAspect="1"/>
          </p:cNvSpPr>
          <p:nvPr>
            <p:ph type="sldImg"/>
          </p:nvPr>
        </p:nvSpPr>
        <p:spPr>
          <a:xfrm>
            <a:off x="685800" y="1143000"/>
            <a:ext cx="5486400" cy="3086100"/>
          </a:xfrm>
          <a:prstGeom prst="rect">
            <a:avLst/>
          </a:prstGeom>
          <a:ln w="0">
            <a:noFill/>
          </a:ln>
        </p:spPr>
      </p:sp>
      <p:sp>
        <p:nvSpPr>
          <p:cNvPr id="12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es-ES" sz="3200" b="0" i="0" dirty="0">
                <a:solidFill>
                  <a:srgbClr val="222222"/>
                </a:solidFill>
                <a:effectLst/>
                <a:latin typeface="Arial" panose="020B0604020202020204" pitchFamily="34" charset="0"/>
              </a:rPr>
              <a:t> el estudio refuerza la necesidad de hacer cribado familiar ya que tienen características propias y sería una población que no se hubiera estudiado si no se hiciera este cribado. En conclusión, los datos sustentan una estrategia de cribado familiar más allá del caso índice</a:t>
            </a:r>
            <a:endParaRPr lang="es-ES" sz="2000" b="0" strike="noStrike" spc="-1" dirty="0">
              <a:latin typeface="Arial"/>
            </a:endParaRPr>
          </a:p>
        </p:txBody>
      </p:sp>
      <p:sp>
        <p:nvSpPr>
          <p:cNvPr id="122"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algn="r">
              <a:lnSpc>
                <a:spcPct val="100000"/>
              </a:lnSpc>
              <a:buNone/>
              <a:defRPr lang="es-ES" sz="1200" b="0" strike="noStrike" spc="-1">
                <a:latin typeface="Times New Roman"/>
              </a:defRPr>
            </a:lvl1pPr>
          </a:lstStyle>
          <a:p>
            <a:pPr algn="r">
              <a:lnSpc>
                <a:spcPct val="100000"/>
              </a:lnSpc>
              <a:buNone/>
            </a:pPr>
            <a:fld id="{8BE58CD4-CD29-49BD-A9A5-8868D5BD8CD6}" type="slidenum">
              <a:rPr lang="es-ES" sz="1200" b="0" strike="noStrike" spc="-1">
                <a:latin typeface="Times New Roman"/>
              </a:rPr>
              <a:t>9</a:t>
            </a:fld>
            <a:endParaRPr lang="es-ES" sz="1200" b="0" strike="noStrike" spc="-1">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CB6F12DD-1068-4208-BFDC-C3D842A09AF6}" type="slidenum">
              <a:t>‹Nº›</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6"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7B04FF0-D995-45A6-91E7-C3ABB711A317}" type="slidenum">
              <a:t>‹Nº›</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8"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710C9812-8743-418E-AD32-734F9181CAD8}" type="slidenum">
              <a:t>‹Nº›</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1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11"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DDDFD2DA-7C13-4825-8439-1A5133A0E0C1}" type="slidenum">
              <a:t>‹Nº›</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B2764548-CC08-4640-82F3-B01681C1BE87}" type="slidenum">
              <a:t>‹Nº›</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1597680"/>
            <a:ext cx="7772040" cy="511092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A0129CBB-1AAB-4EAE-A6DD-755A7C54A82F}" type="slidenum">
              <a:t>‹Nº›</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1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16"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17"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9920F802-C522-4713-A8C0-402AC07DD800}" type="slidenum">
              <a:t>‹Nº›</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19"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20"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21"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1A0648EC-A761-4A70-834C-73CBF9B92B43}" type="slidenum">
              <a:t>‹Nº›</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23"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24"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25"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138E5137-250C-4DB1-A910-7825795DC4CB}" type="slidenum">
              <a:t>‹Nº›</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27"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28"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C9CAD7ED-184F-464D-8268-101E8FC184B0}" type="slidenum">
              <a:t>‹Nº›</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30"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1"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2"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3"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83033D6A-3A3A-47E0-BA3A-72521121D195}" type="slidenum">
              <a:t>‹Nº›</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35"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6"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7"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8"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39"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40"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EA6B360A-4500-4318-BE75-F9423A0673BB}" type="slidenum">
              <a:t>‹Nº›</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AB663F1E-2E96-4D88-8FCC-4D3510B16B31}" type="slidenum">
              <a:t>‹Nº›</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47"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6399A7BF-1723-4987-B79B-14B92557ED1E}" type="slidenum">
              <a:t>‹Nº›</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49"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05FE5FB9-15A0-40EC-BFB4-1B2D1B7AC5E5}" type="slidenum">
              <a:t>‹Nº›</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5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2"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51EF8C22-3DD4-4BD9-A917-EB5E9009134F}" type="slidenum">
              <a:t>‹Nº›</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60401F3A-40EE-44E7-9732-B765308B963A}" type="slidenum">
              <a:t>‹Nº›</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85800" y="1597680"/>
            <a:ext cx="7772040" cy="511092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47B2159E-D152-4D08-9F17-D2EA4B56E290}" type="slidenum">
              <a:t>‹Nº›</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56"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7"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8"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2328016F-0AC7-4BC0-B4AC-DAF508A7B8B9}" type="slidenum">
              <a:t>‹Nº›</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6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1"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2"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C3001730-909F-4085-A10E-4FBA24DF73CB}" type="slidenum">
              <a:t>‹Nº›</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64"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5"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6"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9B1BCCE6-DE7B-47D4-BCFC-FAD1DF893FFB}" type="slidenum">
              <a:t>‹Nº›</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68"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69"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3EE07617-1398-41F0-B7B5-60EC408D16D9}" type="slidenum">
              <a:t>‹Nº›</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71"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3"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4"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9DAF2750-BD17-457F-9A17-CF4CE5643F39}" type="slidenum">
              <a:t>‹Nº›</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85800" y="1597680"/>
            <a:ext cx="7772040" cy="1102320"/>
          </a:xfrm>
          <a:prstGeom prst="rect">
            <a:avLst/>
          </a:prstGeom>
          <a:noFill/>
          <a:ln w="0">
            <a:noFill/>
          </a:ln>
        </p:spPr>
        <p:txBody>
          <a:bodyPr lIns="0" tIns="0" rIns="0" bIns="0" anchor="ctr">
            <a:noAutofit/>
          </a:bodyPr>
          <a:lstStyle/>
          <a:p>
            <a:endParaRPr lang="es-ES" sz="1800" b="0" strike="noStrike" spc="-1">
              <a:solidFill>
                <a:srgbClr val="000000"/>
              </a:solidFill>
              <a:latin typeface="Calibri"/>
            </a:endParaRPr>
          </a:p>
        </p:txBody>
      </p:sp>
      <p:sp>
        <p:nvSpPr>
          <p:cNvPr id="76"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7"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8"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79"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80"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81"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es-ES" sz="3200" b="0" strike="noStrike" spc="-1">
              <a:solidFill>
                <a:srgbClr val="000000"/>
              </a:solidFill>
              <a:latin typeface="Calibri"/>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08D9A71D-C1F1-48F0-A69F-9795AB0843AF}" type="slidenum">
              <a:t>‹Nº›</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2040" cy="1102320"/>
          </a:xfrm>
          <a:prstGeom prst="rect">
            <a:avLst/>
          </a:prstGeom>
          <a:noFill/>
          <a:ln w="0">
            <a:noFill/>
          </a:ln>
        </p:spPr>
        <p:txBody>
          <a:bodyPr anchor="ctr">
            <a:noAutofit/>
          </a:bodyPr>
          <a:lstStyle/>
          <a:p>
            <a:pPr algn="ctr">
              <a:lnSpc>
                <a:spcPct val="100000"/>
              </a:lnSpc>
              <a:buNone/>
            </a:pPr>
            <a:r>
              <a:rPr lang="es-ES" sz="4400" b="0" strike="noStrike" spc="-1">
                <a:solidFill>
                  <a:srgbClr val="000000"/>
                </a:solidFill>
                <a:latin typeface="Calibri"/>
              </a:rPr>
              <a:t>Haga clic para modificar el estilo de título del patrón</a:t>
            </a:r>
          </a:p>
        </p:txBody>
      </p:sp>
      <p:sp>
        <p:nvSpPr>
          <p:cNvPr id="6" name="PlaceHolder 2"/>
          <p:cNvSpPr>
            <a:spLocks noGrp="1"/>
          </p:cNvSpPr>
          <p:nvPr>
            <p:ph type="dt" idx="1"/>
          </p:nvPr>
        </p:nvSpPr>
        <p:spPr>
          <a:xfrm>
            <a:off x="457200" y="4767120"/>
            <a:ext cx="2133360" cy="273600"/>
          </a:xfrm>
          <a:prstGeom prst="rect">
            <a:avLst/>
          </a:prstGeom>
          <a:noFill/>
          <a:ln w="0">
            <a:noFill/>
          </a:ln>
        </p:spPr>
        <p:txBody>
          <a:bodyPr anchor="ctr">
            <a:noAutofit/>
          </a:bodyPr>
          <a:lstStyle>
            <a:lvl1pPr>
              <a:lnSpc>
                <a:spcPct val="100000"/>
              </a:lnSpc>
              <a:buNone/>
              <a:defRPr lang="es-ES" sz="1200" b="0" strike="noStrike" spc="-1">
                <a:solidFill>
                  <a:srgbClr val="8B8B8B"/>
                </a:solidFill>
                <a:latin typeface="Calibri"/>
              </a:defRPr>
            </a:lvl1pPr>
          </a:lstStyle>
          <a:p>
            <a:pPr>
              <a:lnSpc>
                <a:spcPct val="100000"/>
              </a:lnSpc>
              <a:buNone/>
            </a:pPr>
            <a:r>
              <a:rPr lang="es-ES" sz="1200" b="0" strike="noStrike" spc="-1">
                <a:solidFill>
                  <a:srgbClr val="8B8B8B"/>
                </a:solidFill>
                <a:latin typeface="Calibri"/>
              </a:rPr>
              <a:t> </a:t>
            </a:r>
            <a:endParaRPr lang="es-ES" sz="1200" b="0" strike="noStrike" spc="-1">
              <a:latin typeface="Times New Roman"/>
            </a:endParaRPr>
          </a:p>
        </p:txBody>
      </p:sp>
      <p:sp>
        <p:nvSpPr>
          <p:cNvPr id="2" name="PlaceHolder 3"/>
          <p:cNvSpPr>
            <a:spLocks noGrp="1"/>
          </p:cNvSpPr>
          <p:nvPr>
            <p:ph type="ftr" idx="2"/>
          </p:nvPr>
        </p:nvSpPr>
        <p:spPr>
          <a:xfrm>
            <a:off x="3124080" y="4767120"/>
            <a:ext cx="2895120" cy="273600"/>
          </a:xfrm>
          <a:prstGeom prst="rect">
            <a:avLst/>
          </a:prstGeom>
          <a:noFill/>
          <a:ln w="0">
            <a:noFill/>
          </a:ln>
        </p:spPr>
        <p:txBody>
          <a:bodyPr anchor="ctr">
            <a:noAutofit/>
          </a:bodyPr>
          <a:lstStyle>
            <a:lvl1pPr algn="ctr">
              <a:buNone/>
              <a:defRPr lang="es-ES" sz="1400" b="0" strike="noStrike" spc="-1">
                <a:latin typeface="Times New Roman"/>
              </a:defRPr>
            </a:lvl1pPr>
          </a:lstStyle>
          <a:p>
            <a:pPr algn="ctr">
              <a:buNone/>
            </a:pPr>
            <a:r>
              <a:rPr lang="es-ES" sz="1400" b="0" strike="noStrike" spc="-1">
                <a:latin typeface="Times New Roman"/>
              </a:rPr>
              <a:t> </a:t>
            </a:r>
          </a:p>
        </p:txBody>
      </p:sp>
      <p:sp>
        <p:nvSpPr>
          <p:cNvPr id="3" name="PlaceHolder 4"/>
          <p:cNvSpPr>
            <a:spLocks noGrp="1"/>
          </p:cNvSpPr>
          <p:nvPr>
            <p:ph type="sldNum" idx="3"/>
          </p:nvPr>
        </p:nvSpPr>
        <p:spPr>
          <a:xfrm>
            <a:off x="6553080" y="4767120"/>
            <a:ext cx="2133360" cy="273600"/>
          </a:xfrm>
          <a:prstGeom prst="rect">
            <a:avLst/>
          </a:prstGeom>
          <a:noFill/>
          <a:ln w="0">
            <a:noFill/>
          </a:ln>
        </p:spPr>
        <p:txBody>
          <a:bodyPr anchor="ctr">
            <a:noAutofit/>
          </a:bodyPr>
          <a:lstStyle>
            <a:lvl1pPr algn="r">
              <a:lnSpc>
                <a:spcPct val="100000"/>
              </a:lnSpc>
              <a:buNone/>
              <a:defRPr lang="es-ES" sz="1200" b="0" strike="noStrike" spc="-1">
                <a:solidFill>
                  <a:srgbClr val="8B8B8B"/>
                </a:solidFill>
                <a:latin typeface="Calibri"/>
              </a:defRPr>
            </a:lvl1pPr>
          </a:lstStyle>
          <a:p>
            <a:pPr algn="r">
              <a:lnSpc>
                <a:spcPct val="100000"/>
              </a:lnSpc>
              <a:buNone/>
            </a:pPr>
            <a:fld id="{E4E223ED-38E9-4DB9-9938-CF56E91DEAC8}" type="slidenum">
              <a:rPr lang="es-ES" sz="1200" b="0" strike="noStrike" spc="-1">
                <a:solidFill>
                  <a:srgbClr val="8B8B8B"/>
                </a:solidFill>
                <a:latin typeface="Calibri"/>
              </a:rPr>
              <a:t>‹Nº›</a:t>
            </a:fld>
            <a:endParaRPr lang="es-ES" sz="1200" b="0" strike="noStrike" spc="-1">
              <a:latin typeface="Times New Roman"/>
            </a:endParaRPr>
          </a:p>
        </p:txBody>
      </p:sp>
      <p:sp>
        <p:nvSpPr>
          <p:cNvPr id="4" name="PlaceHolder 5"/>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s-ES" sz="3200" b="0" strike="noStrike" spc="-1">
                <a:solidFill>
                  <a:srgbClr val="000000"/>
                </a:solidFill>
                <a:latin typeface="Calibri"/>
              </a:rPr>
              <a:t>Pulse para editar el formato de texto del esquema</a:t>
            </a:r>
          </a:p>
          <a:p>
            <a:pPr marL="864000" lvl="1" indent="-324000">
              <a:spcBef>
                <a:spcPts val="1134"/>
              </a:spcBef>
              <a:buClr>
                <a:srgbClr val="000000"/>
              </a:buClr>
              <a:buSzPct val="75000"/>
              <a:buFont typeface="Symbol" charset="2"/>
              <a:buChar char=""/>
            </a:pPr>
            <a:r>
              <a:rPr lang="es-ES" sz="2400" b="0" strike="noStrike" spc="-1">
                <a:solidFill>
                  <a:srgbClr val="000000"/>
                </a:solidFill>
                <a:latin typeface="Calibri"/>
              </a:rPr>
              <a:t>Segundo nivel del esquema</a:t>
            </a:r>
          </a:p>
          <a:p>
            <a:pPr marL="1296000" lvl="2" indent="-288000">
              <a:spcBef>
                <a:spcPts val="850"/>
              </a:spcBef>
              <a:buClr>
                <a:srgbClr val="000000"/>
              </a:buClr>
              <a:buSzPct val="45000"/>
              <a:buFont typeface="Wingdings" charset="2"/>
              <a:buChar char=""/>
            </a:pPr>
            <a:r>
              <a:rPr lang="es-ES" sz="2000" b="0" strike="noStrike" spc="-1">
                <a:solidFill>
                  <a:srgbClr val="000000"/>
                </a:solidFill>
                <a:latin typeface="Calibri"/>
              </a:rPr>
              <a:t>Tercer nivel del esquema</a:t>
            </a:r>
          </a:p>
          <a:p>
            <a:pPr marL="1728000" lvl="3" indent="-216000">
              <a:spcBef>
                <a:spcPts val="567"/>
              </a:spcBef>
              <a:buClr>
                <a:srgbClr val="000000"/>
              </a:buClr>
              <a:buSzPct val="75000"/>
              <a:buFont typeface="Symbol" charset="2"/>
              <a:buChar char=""/>
            </a:pPr>
            <a:r>
              <a:rPr lang="es-ES" sz="2000" b="0" strike="noStrike" spc="-1">
                <a:solidFill>
                  <a:srgbClr val="000000"/>
                </a:solidFill>
                <a:latin typeface="Calibri"/>
              </a:rPr>
              <a:t>Cuarto nivel del esquema</a:t>
            </a:r>
          </a:p>
          <a:p>
            <a:pPr marL="2160000" lvl="4" indent="-216000">
              <a:spcBef>
                <a:spcPts val="283"/>
              </a:spcBef>
              <a:buClr>
                <a:srgbClr val="000000"/>
              </a:buClr>
              <a:buSzPct val="45000"/>
              <a:buFont typeface="Wingdings" charset="2"/>
              <a:buChar char=""/>
            </a:pPr>
            <a:r>
              <a:rPr lang="es-ES" sz="2000" b="0" strike="noStrike" spc="-1">
                <a:solidFill>
                  <a:srgbClr val="000000"/>
                </a:solidFill>
                <a:latin typeface="Calibri"/>
              </a:rPr>
              <a:t>Quinto nivel del esquema</a:t>
            </a:r>
          </a:p>
          <a:p>
            <a:pPr marL="2592000" lvl="5" indent="-216000">
              <a:spcBef>
                <a:spcPts val="283"/>
              </a:spcBef>
              <a:buClr>
                <a:srgbClr val="000000"/>
              </a:buClr>
              <a:buSzPct val="45000"/>
              <a:buFont typeface="Wingdings" charset="2"/>
              <a:buChar char=""/>
            </a:pPr>
            <a:r>
              <a:rPr lang="es-ES" sz="2000" b="0" strike="noStrike" spc="-1">
                <a:solidFill>
                  <a:srgbClr val="000000"/>
                </a:solidFill>
                <a:latin typeface="Calibri"/>
              </a:rPr>
              <a:t>Sexto nivel del esquema</a:t>
            </a:r>
          </a:p>
          <a:p>
            <a:pPr marL="3024000" lvl="6" indent="-216000">
              <a:spcBef>
                <a:spcPts val="283"/>
              </a:spcBef>
              <a:buClr>
                <a:srgbClr val="000000"/>
              </a:buClr>
              <a:buSzPct val="45000"/>
              <a:buFont typeface="Wingdings" charset="2"/>
              <a:buChar char=""/>
            </a:pPr>
            <a:r>
              <a:rPr lang="es-ES" sz="2000" b="0" strike="noStrike" spc="-1">
                <a:solidFill>
                  <a:srgbClr val="000000"/>
                </a:solidFill>
                <a:latin typeface="Calibri"/>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05920"/>
            <a:ext cx="8229240" cy="856800"/>
          </a:xfrm>
          <a:prstGeom prst="rect">
            <a:avLst/>
          </a:prstGeom>
          <a:noFill/>
          <a:ln w="0">
            <a:noFill/>
          </a:ln>
        </p:spPr>
        <p:txBody>
          <a:bodyPr anchor="ctr">
            <a:noAutofit/>
          </a:bodyPr>
          <a:lstStyle/>
          <a:p>
            <a:pPr algn="ctr">
              <a:lnSpc>
                <a:spcPct val="100000"/>
              </a:lnSpc>
              <a:buNone/>
            </a:pPr>
            <a:r>
              <a:rPr lang="es-ES" sz="4400" b="0" strike="noStrike" spc="-1">
                <a:solidFill>
                  <a:srgbClr val="000000"/>
                </a:solidFill>
                <a:latin typeface="Calibri"/>
              </a:rPr>
              <a:t>Haga clic para modificar el estilo de título del patrón</a:t>
            </a:r>
          </a:p>
        </p:txBody>
      </p:sp>
      <p:sp>
        <p:nvSpPr>
          <p:cNvPr id="42" name="PlaceHolder 2"/>
          <p:cNvSpPr>
            <a:spLocks noGrp="1"/>
          </p:cNvSpPr>
          <p:nvPr>
            <p:ph type="body"/>
          </p:nvPr>
        </p:nvSpPr>
        <p:spPr>
          <a:xfrm>
            <a:off x="457200" y="1200240"/>
            <a:ext cx="8229240" cy="3394080"/>
          </a:xfrm>
          <a:prstGeom prst="rect">
            <a:avLst/>
          </a:prstGeom>
          <a:noFill/>
          <a:ln w="0">
            <a:noFill/>
          </a:ln>
        </p:spPr>
        <p:txBody>
          <a:bodyPr anchor="t">
            <a:noAutofit/>
          </a:bodyPr>
          <a:lstStyle/>
          <a:p>
            <a:pPr marL="343080" indent="-343080">
              <a:lnSpc>
                <a:spcPct val="100000"/>
              </a:lnSpc>
              <a:spcBef>
                <a:spcPts val="641"/>
              </a:spcBef>
              <a:buClr>
                <a:srgbClr val="000000"/>
              </a:buClr>
              <a:buFont typeface="Arial"/>
              <a:buChar char="•"/>
            </a:pPr>
            <a:r>
              <a:rPr lang="es-ES" sz="3200" b="0" strike="noStrike" spc="-1">
                <a:solidFill>
                  <a:srgbClr val="000000"/>
                </a:solidFill>
                <a:latin typeface="Calibri"/>
              </a:rPr>
              <a:t>Haga clic para modificar el estilo de texto del patrón</a:t>
            </a:r>
          </a:p>
          <a:p>
            <a:pPr marL="743040" lvl="1" indent="-285840">
              <a:lnSpc>
                <a:spcPct val="100000"/>
              </a:lnSpc>
              <a:spcBef>
                <a:spcPts val="561"/>
              </a:spcBef>
              <a:buClr>
                <a:srgbClr val="000000"/>
              </a:buClr>
              <a:buFont typeface="Arial"/>
              <a:buChar char="–"/>
            </a:pPr>
            <a:r>
              <a:rPr lang="es-ES" sz="2800" b="0" strike="noStrike" spc="-1">
                <a:solidFill>
                  <a:srgbClr val="000000"/>
                </a:solidFill>
                <a:latin typeface="Calibri"/>
              </a:rPr>
              <a:t>Segundo nivel</a:t>
            </a:r>
          </a:p>
          <a:p>
            <a:pPr marL="1143000" lvl="2" indent="-228600">
              <a:lnSpc>
                <a:spcPct val="100000"/>
              </a:lnSpc>
              <a:spcBef>
                <a:spcPts val="479"/>
              </a:spcBef>
              <a:buClr>
                <a:srgbClr val="000000"/>
              </a:buClr>
              <a:buFont typeface="Arial"/>
              <a:buChar char="•"/>
            </a:pPr>
            <a:r>
              <a:rPr lang="es-ES" sz="2400" b="0" strike="noStrike" spc="-1">
                <a:solidFill>
                  <a:srgbClr val="000000"/>
                </a:solidFill>
                <a:latin typeface="Calibri"/>
              </a:rPr>
              <a:t>Tercer nivel</a:t>
            </a:r>
          </a:p>
          <a:p>
            <a:pPr marL="1600200" lvl="3" indent="-228600">
              <a:lnSpc>
                <a:spcPct val="100000"/>
              </a:lnSpc>
              <a:spcBef>
                <a:spcPts val="400"/>
              </a:spcBef>
              <a:buClr>
                <a:srgbClr val="000000"/>
              </a:buClr>
              <a:buFont typeface="Arial"/>
              <a:buChar char="–"/>
            </a:pPr>
            <a:r>
              <a:rPr lang="es-ES" sz="2000" b="0" strike="noStrike" spc="-1">
                <a:solidFill>
                  <a:srgbClr val="000000"/>
                </a:solidFill>
                <a:latin typeface="Calibri"/>
              </a:rPr>
              <a:t>Cuarto nivel</a:t>
            </a:r>
          </a:p>
          <a:p>
            <a:pPr marL="2057400" lvl="4" indent="-228600">
              <a:lnSpc>
                <a:spcPct val="100000"/>
              </a:lnSpc>
              <a:spcBef>
                <a:spcPts val="400"/>
              </a:spcBef>
              <a:buClr>
                <a:srgbClr val="000000"/>
              </a:buClr>
              <a:buFont typeface="Arial"/>
              <a:buChar char="»"/>
            </a:pPr>
            <a:r>
              <a:rPr lang="es-ES" sz="2000" b="0" strike="noStrike" spc="-1">
                <a:solidFill>
                  <a:srgbClr val="000000"/>
                </a:solidFill>
                <a:latin typeface="Calibri"/>
              </a:rPr>
              <a:t>Quinto nivel</a:t>
            </a:r>
          </a:p>
        </p:txBody>
      </p:sp>
      <p:sp>
        <p:nvSpPr>
          <p:cNvPr id="43" name="PlaceHolder 3"/>
          <p:cNvSpPr>
            <a:spLocks noGrp="1"/>
          </p:cNvSpPr>
          <p:nvPr>
            <p:ph type="dt" idx="4"/>
          </p:nvPr>
        </p:nvSpPr>
        <p:spPr>
          <a:xfrm>
            <a:off x="457200" y="4767120"/>
            <a:ext cx="2133360" cy="273600"/>
          </a:xfrm>
          <a:prstGeom prst="rect">
            <a:avLst/>
          </a:prstGeom>
          <a:noFill/>
          <a:ln w="0">
            <a:noFill/>
          </a:ln>
        </p:spPr>
        <p:txBody>
          <a:bodyPr anchor="ctr">
            <a:noAutofit/>
          </a:bodyPr>
          <a:lstStyle>
            <a:lvl1pPr>
              <a:lnSpc>
                <a:spcPct val="100000"/>
              </a:lnSpc>
              <a:buNone/>
              <a:defRPr lang="es-ES" sz="1200" b="0" strike="noStrike" spc="-1">
                <a:solidFill>
                  <a:srgbClr val="8B8B8B"/>
                </a:solidFill>
                <a:latin typeface="Calibri"/>
              </a:defRPr>
            </a:lvl1pPr>
          </a:lstStyle>
          <a:p>
            <a:pPr>
              <a:lnSpc>
                <a:spcPct val="100000"/>
              </a:lnSpc>
              <a:buNone/>
            </a:pPr>
            <a:r>
              <a:rPr lang="es-ES" sz="1200" b="0" strike="noStrike" spc="-1">
                <a:solidFill>
                  <a:srgbClr val="8B8B8B"/>
                </a:solidFill>
                <a:latin typeface="Calibri"/>
              </a:rPr>
              <a:t>&lt;fecha/hora&gt;</a:t>
            </a:r>
            <a:endParaRPr lang="es-ES" sz="1200" b="0" strike="noStrike" spc="-1">
              <a:latin typeface="Times New Roman"/>
            </a:endParaRPr>
          </a:p>
        </p:txBody>
      </p:sp>
      <p:sp>
        <p:nvSpPr>
          <p:cNvPr id="44" name="PlaceHolder 4"/>
          <p:cNvSpPr>
            <a:spLocks noGrp="1"/>
          </p:cNvSpPr>
          <p:nvPr>
            <p:ph type="ftr" idx="5"/>
          </p:nvPr>
        </p:nvSpPr>
        <p:spPr>
          <a:xfrm>
            <a:off x="3124080" y="4767120"/>
            <a:ext cx="2895120" cy="273600"/>
          </a:xfrm>
          <a:prstGeom prst="rect">
            <a:avLst/>
          </a:prstGeom>
          <a:noFill/>
          <a:ln w="0">
            <a:noFill/>
          </a:ln>
        </p:spPr>
        <p:txBody>
          <a:bodyPr anchor="ctr">
            <a:noAutofit/>
          </a:bodyPr>
          <a:lstStyle>
            <a:lvl1pPr algn="ctr">
              <a:buNone/>
              <a:defRPr lang="es-ES" sz="1400" b="0" strike="noStrike" spc="-1">
                <a:latin typeface="Times New Roman"/>
              </a:defRPr>
            </a:lvl1pPr>
          </a:lstStyle>
          <a:p>
            <a:pPr algn="ctr">
              <a:buNone/>
            </a:pPr>
            <a:r>
              <a:rPr lang="es-ES" sz="1400" b="0" strike="noStrike" spc="-1">
                <a:latin typeface="Times New Roman"/>
              </a:rPr>
              <a:t>&lt;pie de página&gt;</a:t>
            </a:r>
          </a:p>
        </p:txBody>
      </p:sp>
      <p:sp>
        <p:nvSpPr>
          <p:cNvPr id="45" name="PlaceHolder 5"/>
          <p:cNvSpPr>
            <a:spLocks noGrp="1"/>
          </p:cNvSpPr>
          <p:nvPr>
            <p:ph type="sldNum" idx="6"/>
          </p:nvPr>
        </p:nvSpPr>
        <p:spPr>
          <a:xfrm>
            <a:off x="6553080" y="4767120"/>
            <a:ext cx="2133360" cy="273600"/>
          </a:xfrm>
          <a:prstGeom prst="rect">
            <a:avLst/>
          </a:prstGeom>
          <a:noFill/>
          <a:ln w="0">
            <a:noFill/>
          </a:ln>
        </p:spPr>
        <p:txBody>
          <a:bodyPr anchor="ctr">
            <a:noAutofit/>
          </a:bodyPr>
          <a:lstStyle>
            <a:lvl1pPr algn="r">
              <a:lnSpc>
                <a:spcPct val="100000"/>
              </a:lnSpc>
              <a:buNone/>
              <a:defRPr lang="es-ES" sz="1200" b="0" strike="noStrike" spc="-1">
                <a:solidFill>
                  <a:srgbClr val="8B8B8B"/>
                </a:solidFill>
                <a:latin typeface="Calibri"/>
              </a:defRPr>
            </a:lvl1pPr>
          </a:lstStyle>
          <a:p>
            <a:pPr algn="r">
              <a:lnSpc>
                <a:spcPct val="100000"/>
              </a:lnSpc>
              <a:buNone/>
            </a:pPr>
            <a:fld id="{2EC0F50F-A289-4008-8CB9-191AEB15DFA7}" type="slidenum">
              <a:rPr lang="es-ES" sz="1200" b="0" strike="noStrike" spc="-1">
                <a:solidFill>
                  <a:srgbClr val="8B8B8B"/>
                </a:solidFill>
                <a:latin typeface="Calibri"/>
              </a:rPr>
              <a:t>‹Nº›</a:t>
            </a:fld>
            <a:endParaRPr lang="es-E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1259640" y="1779840"/>
            <a:ext cx="7270200" cy="1223640"/>
          </a:xfrm>
          <a:prstGeom prst="rect">
            <a:avLst/>
          </a:prstGeom>
          <a:noFill/>
          <a:ln w="0">
            <a:noFill/>
          </a:ln>
        </p:spPr>
        <p:txBody>
          <a:bodyPr anchor="ctr">
            <a:noAutofit/>
          </a:bodyPr>
          <a:lstStyle/>
          <a:p>
            <a:pPr algn="ctr">
              <a:lnSpc>
                <a:spcPct val="100000"/>
              </a:lnSpc>
              <a:buNone/>
            </a:pPr>
            <a:r>
              <a:rPr lang="es-ES" sz="3600" b="1" strike="noStrike" spc="-1" dirty="0">
                <a:solidFill>
                  <a:srgbClr val="000000"/>
                </a:solidFill>
                <a:latin typeface="Calibri"/>
              </a:rPr>
              <a:t>IMPORTANCIA DEL CRIBADO FAMILIAR EN EL DIAGNÓSTICO DEL DÉFICIT DE ALFA1 ANTITRIPSINA</a:t>
            </a:r>
            <a:br>
              <a:rPr sz="3600" dirty="0"/>
            </a:br>
            <a:br>
              <a:rPr sz="1200" dirty="0"/>
            </a:br>
            <a:endParaRPr lang="es-ES" sz="3600" b="0" strike="noStrike" spc="-1" dirty="0">
              <a:solidFill>
                <a:srgbClr val="000000"/>
              </a:solidFill>
              <a:latin typeface="Calibri"/>
            </a:endParaRPr>
          </a:p>
        </p:txBody>
      </p:sp>
      <p:sp>
        <p:nvSpPr>
          <p:cNvPr id="89" name="PlaceHolder 2"/>
          <p:cNvSpPr>
            <a:spLocks noGrp="1"/>
          </p:cNvSpPr>
          <p:nvPr>
            <p:ph type="subTitle"/>
          </p:nvPr>
        </p:nvSpPr>
        <p:spPr>
          <a:xfrm>
            <a:off x="899640" y="3147840"/>
            <a:ext cx="7448400" cy="1242000"/>
          </a:xfrm>
          <a:prstGeom prst="rect">
            <a:avLst/>
          </a:prstGeom>
          <a:noFill/>
          <a:ln w="0">
            <a:noFill/>
          </a:ln>
        </p:spPr>
        <p:txBody>
          <a:bodyPr anchor="t">
            <a:noAutofit/>
          </a:bodyPr>
          <a:lstStyle/>
          <a:p>
            <a:pPr marL="228600" indent="-228600" algn="ctr">
              <a:lnSpc>
                <a:spcPct val="100000"/>
              </a:lnSpc>
              <a:spcBef>
                <a:spcPts val="221"/>
              </a:spcBef>
              <a:buClr>
                <a:srgbClr val="0D0D0D"/>
              </a:buClr>
              <a:buFont typeface="Arial"/>
              <a:buAutoNum type="alphaUcPeriod"/>
            </a:pPr>
            <a:r>
              <a:rPr lang="es-ES" sz="1100" b="1" strike="noStrike" spc="-1">
                <a:solidFill>
                  <a:srgbClr val="0D0D0D"/>
                </a:solidFill>
                <a:latin typeface="Calibri"/>
              </a:rPr>
              <a:t>Fernández Boza (1), B. Muñoz Sánchez (1), R. Ruíz Serrano (1), C. Calero Acuña (1), M. Ferrer Galán (1), L. Carrasco Hernández (1,2), E. Márquez Martín (1,2), F. Ortega Ruíz (1,2), J.L. López Campos (1,2)</a:t>
            </a:r>
            <a:endParaRPr lang="es-ES" sz="1100" b="0" strike="noStrike" spc="-1">
              <a:latin typeface="Arial"/>
            </a:endParaRPr>
          </a:p>
          <a:p>
            <a:pPr algn="ctr">
              <a:lnSpc>
                <a:spcPct val="100000"/>
              </a:lnSpc>
              <a:spcBef>
                <a:spcPts val="221"/>
              </a:spcBef>
              <a:buNone/>
              <a:tabLst>
                <a:tab pos="0" algn="l"/>
              </a:tabLst>
            </a:pPr>
            <a:endParaRPr lang="es-ES" sz="1100" b="0" strike="noStrike" spc="-1">
              <a:latin typeface="Arial"/>
            </a:endParaRPr>
          </a:p>
          <a:p>
            <a:pPr algn="ctr">
              <a:lnSpc>
                <a:spcPct val="100000"/>
              </a:lnSpc>
              <a:spcBef>
                <a:spcPts val="201"/>
              </a:spcBef>
              <a:buNone/>
              <a:tabLst>
                <a:tab pos="0" algn="l"/>
              </a:tabLst>
            </a:pPr>
            <a:endParaRPr lang="es-ES" sz="1000" b="0" strike="noStrike" spc="-1">
              <a:latin typeface="Arial"/>
            </a:endParaRPr>
          </a:p>
          <a:p>
            <a:pPr marL="228600" indent="-228600" algn="ctr">
              <a:lnSpc>
                <a:spcPct val="100000"/>
              </a:lnSpc>
              <a:spcBef>
                <a:spcPts val="201"/>
              </a:spcBef>
              <a:buClr>
                <a:srgbClr val="0D0D0D"/>
              </a:buClr>
              <a:buFont typeface="Arial"/>
              <a:buAutoNum type="arabicParenR"/>
              <a:tabLst>
                <a:tab pos="0" algn="l"/>
              </a:tabLst>
            </a:pPr>
            <a:r>
              <a:rPr lang="es-ES" sz="1000" b="0" strike="noStrike" spc="-1">
                <a:solidFill>
                  <a:srgbClr val="0D0D0D"/>
                </a:solidFill>
                <a:latin typeface="Calibri"/>
              </a:rPr>
              <a:t>Unidad Médico-Quirúrgica de Enfermedades Respiratorias. Instituto de Biomedicina de Sevilla (IBiS). Hospital Universitario Virgen del Rocío/Universidad de Sevilla, Spain.</a:t>
            </a:r>
            <a:endParaRPr lang="es-ES" sz="1000" b="0" strike="noStrike" spc="-1">
              <a:latin typeface="Arial"/>
            </a:endParaRPr>
          </a:p>
          <a:p>
            <a:pPr marL="228600" indent="-228600" algn="ctr">
              <a:lnSpc>
                <a:spcPct val="100000"/>
              </a:lnSpc>
              <a:spcBef>
                <a:spcPts val="201"/>
              </a:spcBef>
              <a:buClr>
                <a:srgbClr val="000000"/>
              </a:buClr>
              <a:buFont typeface="Arial"/>
              <a:buAutoNum type="arabicParenR"/>
              <a:tabLst>
                <a:tab pos="0" algn="l"/>
              </a:tabLst>
            </a:pPr>
            <a:r>
              <a:rPr lang="es-ES" sz="1000" b="0" strike="noStrike" spc="-1">
                <a:solidFill>
                  <a:srgbClr val="000000"/>
                </a:solidFill>
                <a:latin typeface="Calibri"/>
                <a:ea typeface="Calibri"/>
              </a:rPr>
              <a:t>Centro de Investigación Biomédica en Red de Enfermedades Respiratorias (CIBERES). Instituto de Salud Carlos III, Madrid, Spain.</a:t>
            </a:r>
            <a:endParaRPr lang="es-ES" sz="10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2723460" y="356022"/>
            <a:ext cx="3597840" cy="1102320"/>
          </a:xfrm>
          <a:prstGeom prst="rect">
            <a:avLst/>
          </a:prstGeom>
          <a:noFill/>
          <a:ln w="0">
            <a:noFill/>
          </a:ln>
        </p:spPr>
        <p:txBody>
          <a:bodyPr anchor="ctr">
            <a:noAutofit/>
          </a:bodyPr>
          <a:lstStyle/>
          <a:p>
            <a:pPr algn="ctr">
              <a:lnSpc>
                <a:spcPct val="100000"/>
              </a:lnSpc>
              <a:buNone/>
            </a:pPr>
            <a:r>
              <a:rPr lang="es-ES" sz="3600" b="1" strike="noStrike" spc="-1" dirty="0">
                <a:solidFill>
                  <a:srgbClr val="000000"/>
                </a:solidFill>
                <a:latin typeface="Calibri"/>
              </a:rPr>
              <a:t>INTRODUCCIÓN</a:t>
            </a:r>
          </a:p>
        </p:txBody>
      </p:sp>
      <p:sp>
        <p:nvSpPr>
          <p:cNvPr id="91" name="PlaceHolder 2"/>
          <p:cNvSpPr>
            <a:spLocks noGrp="1"/>
          </p:cNvSpPr>
          <p:nvPr>
            <p:ph type="subTitle"/>
          </p:nvPr>
        </p:nvSpPr>
        <p:spPr>
          <a:xfrm>
            <a:off x="1141458" y="1204759"/>
            <a:ext cx="7144615" cy="1667858"/>
          </a:xfrm>
          <a:prstGeom prst="rect">
            <a:avLst/>
          </a:prstGeom>
          <a:solidFill>
            <a:schemeClr val="bg1"/>
          </a:solidFill>
          <a:ln w="0">
            <a:noFill/>
          </a:ln>
          <a:effectLst>
            <a:softEdge rad="317500"/>
          </a:effectLst>
        </p:spPr>
        <p:txBody>
          <a:bodyPr anchor="ctr">
            <a:noAutofit/>
          </a:bodyPr>
          <a:lstStyle/>
          <a:p>
            <a:pPr algn="ctr"/>
            <a:r>
              <a:rPr lang="es-ES" sz="1600" b="1" dirty="0">
                <a:latin typeface="Calibri" panose="020F0502020204030204" pitchFamily="34" charset="0"/>
                <a:ea typeface="Calibri" panose="020F0502020204030204" pitchFamily="34" charset="0"/>
                <a:cs typeface="Calibri" panose="020F0502020204030204" pitchFamily="34" charset="0"/>
              </a:rPr>
              <a:t>La deficiencia de alfa-1 </a:t>
            </a:r>
            <a:r>
              <a:rPr lang="es-ES" sz="1600" b="1" dirty="0" err="1">
                <a:latin typeface="Calibri" panose="020F0502020204030204" pitchFamily="34" charset="0"/>
                <a:ea typeface="Calibri" panose="020F0502020204030204" pitchFamily="34" charset="0"/>
                <a:cs typeface="Calibri" panose="020F0502020204030204" pitchFamily="34" charset="0"/>
              </a:rPr>
              <a:t>antitripsina</a:t>
            </a:r>
            <a:r>
              <a:rPr lang="es-ES" sz="1600" b="1" dirty="0">
                <a:latin typeface="Calibri" panose="020F0502020204030204" pitchFamily="34" charset="0"/>
                <a:ea typeface="Calibri" panose="020F0502020204030204" pitchFamily="34" charset="0"/>
                <a:cs typeface="Calibri" panose="020F0502020204030204" pitchFamily="34" charset="0"/>
              </a:rPr>
              <a:t> (DAAT) es una enfermedad hereditaria (con herencia autosómica codominante) causada por la disminución de los niveles plasmáticos y tisulares de alfa-1 </a:t>
            </a:r>
            <a:r>
              <a:rPr lang="es-ES" sz="1600" b="1" dirty="0" err="1">
                <a:latin typeface="Calibri" panose="020F0502020204030204" pitchFamily="34" charset="0"/>
                <a:ea typeface="Calibri" panose="020F0502020204030204" pitchFamily="34" charset="0"/>
                <a:cs typeface="Calibri" panose="020F0502020204030204" pitchFamily="34" charset="0"/>
              </a:rPr>
              <a:t>antitripsina</a:t>
            </a:r>
            <a:r>
              <a:rPr lang="es-ES" sz="1600" b="1" dirty="0">
                <a:latin typeface="Calibri" panose="020F0502020204030204" pitchFamily="34" charset="0"/>
                <a:ea typeface="Calibri" panose="020F0502020204030204" pitchFamily="34" charset="0"/>
                <a:cs typeface="Calibri" panose="020F0502020204030204" pitchFamily="34" charset="0"/>
              </a:rPr>
              <a:t> (AAT), que puede provocar enfermedades pulmonares y hepáticas graves en niños y adultos </a:t>
            </a:r>
            <a:r>
              <a:rPr lang="es-ES" sz="1600" b="1" spc="-1" baseline="33000" dirty="0">
                <a:solidFill>
                  <a:srgbClr val="0D0D0D"/>
                </a:solidFill>
                <a:latin typeface="Calibri"/>
              </a:rPr>
              <a:t>(1)</a:t>
            </a:r>
            <a:r>
              <a:rPr lang="es-ES" sz="1600" b="1" dirty="0">
                <a:latin typeface="Calibri" panose="020F0502020204030204" pitchFamily="34" charset="0"/>
                <a:ea typeface="Calibri" panose="020F0502020204030204" pitchFamily="34" charset="0"/>
                <a:cs typeface="Calibri" panose="020F0502020204030204" pitchFamily="34" charset="0"/>
              </a:rPr>
              <a:t> .</a:t>
            </a:r>
          </a:p>
        </p:txBody>
      </p:sp>
      <p:sp>
        <p:nvSpPr>
          <p:cNvPr id="2" name="CuadroTexto 1"/>
          <p:cNvSpPr txBox="1"/>
          <p:nvPr/>
        </p:nvSpPr>
        <p:spPr>
          <a:xfrm>
            <a:off x="751367" y="4782697"/>
            <a:ext cx="7641265" cy="338554"/>
          </a:xfrm>
          <a:prstGeom prst="rect">
            <a:avLst/>
          </a:prstGeom>
          <a:noFill/>
        </p:spPr>
        <p:txBody>
          <a:bodyPr wrap="square" rtlCol="0">
            <a:spAutoFit/>
          </a:bodyPr>
          <a:lstStyle/>
          <a:p>
            <a:r>
              <a:rPr lang="es-ES" sz="1000" spc="-1" baseline="33000" dirty="0">
                <a:solidFill>
                  <a:srgbClr val="0D0D0D"/>
                </a:solidFill>
                <a:latin typeface="Calibri" panose="020F0502020204030204" pitchFamily="34" charset="0"/>
                <a:ea typeface="Calibri" panose="020F0502020204030204" pitchFamily="34" charset="0"/>
                <a:cs typeface="Calibri" panose="020F0502020204030204" pitchFamily="34" charset="0"/>
              </a:rPr>
              <a:t>(1) </a:t>
            </a:r>
            <a:r>
              <a:rPr lang="es-ES" sz="800" dirty="0" err="1">
                <a:latin typeface="Calibri" panose="020F0502020204030204" pitchFamily="34" charset="0"/>
                <a:ea typeface="Calibri" panose="020F0502020204030204" pitchFamily="34" charset="0"/>
                <a:cs typeface="Calibri" panose="020F0502020204030204" pitchFamily="34" charset="0"/>
              </a:rPr>
              <a:t>Dasí</a:t>
            </a:r>
            <a:r>
              <a:rPr lang="es-ES" sz="800" dirty="0">
                <a:latin typeface="Calibri" panose="020F0502020204030204" pitchFamily="34" charset="0"/>
                <a:ea typeface="Calibri" panose="020F0502020204030204" pitchFamily="34" charset="0"/>
                <a:cs typeface="Calibri" panose="020F0502020204030204" pitchFamily="34" charset="0"/>
              </a:rPr>
              <a:t> F. Alpha-1 </a:t>
            </a:r>
            <a:r>
              <a:rPr lang="es-ES" sz="800" dirty="0" err="1">
                <a:latin typeface="Calibri" panose="020F0502020204030204" pitchFamily="34" charset="0"/>
                <a:ea typeface="Calibri" panose="020F0502020204030204" pitchFamily="34" charset="0"/>
                <a:cs typeface="Calibri" panose="020F0502020204030204" pitchFamily="34" charset="0"/>
              </a:rPr>
              <a:t>antitrypsin</a:t>
            </a:r>
            <a:r>
              <a:rPr lang="es-ES" sz="800" dirty="0">
                <a:latin typeface="Calibri" panose="020F0502020204030204" pitchFamily="34" charset="0"/>
                <a:ea typeface="Calibri" panose="020F0502020204030204" pitchFamily="34" charset="0"/>
                <a:cs typeface="Calibri" panose="020F0502020204030204" pitchFamily="34" charset="0"/>
              </a:rPr>
              <a:t> </a:t>
            </a:r>
            <a:r>
              <a:rPr lang="es-ES" sz="800" dirty="0" err="1">
                <a:latin typeface="Calibri" panose="020F0502020204030204" pitchFamily="34" charset="0"/>
                <a:ea typeface="Calibri" panose="020F0502020204030204" pitchFamily="34" charset="0"/>
                <a:cs typeface="Calibri" panose="020F0502020204030204" pitchFamily="34" charset="0"/>
              </a:rPr>
              <a:t>deficiency</a:t>
            </a:r>
            <a:r>
              <a:rPr lang="es-ES" sz="800" dirty="0">
                <a:latin typeface="Calibri" panose="020F0502020204030204" pitchFamily="34" charset="0"/>
                <a:ea typeface="Calibri" panose="020F0502020204030204" pitchFamily="34" charset="0"/>
                <a:cs typeface="Calibri" panose="020F0502020204030204" pitchFamily="34" charset="0"/>
              </a:rPr>
              <a:t>. </a:t>
            </a:r>
            <a:r>
              <a:rPr lang="es-ES" sz="800" dirty="0" err="1">
                <a:latin typeface="Calibri" panose="020F0502020204030204" pitchFamily="34" charset="0"/>
                <a:ea typeface="Calibri" panose="020F0502020204030204" pitchFamily="34" charset="0"/>
                <a:cs typeface="Calibri" panose="020F0502020204030204" pitchFamily="34" charset="0"/>
              </a:rPr>
              <a:t>Med</a:t>
            </a:r>
            <a:r>
              <a:rPr lang="es-ES" sz="800" dirty="0">
                <a:latin typeface="Calibri" panose="020F0502020204030204" pitchFamily="34" charset="0"/>
                <a:ea typeface="Calibri" panose="020F0502020204030204" pitchFamily="34" charset="0"/>
                <a:cs typeface="Calibri" panose="020F0502020204030204" pitchFamily="34" charset="0"/>
              </a:rPr>
              <a:t> </a:t>
            </a:r>
            <a:r>
              <a:rPr lang="es-ES" sz="800" dirty="0" err="1">
                <a:latin typeface="Calibri" panose="020F0502020204030204" pitchFamily="34" charset="0"/>
                <a:ea typeface="Calibri" panose="020F0502020204030204" pitchFamily="34" charset="0"/>
                <a:cs typeface="Calibri" panose="020F0502020204030204" pitchFamily="34" charset="0"/>
              </a:rPr>
              <a:t>Clin</a:t>
            </a:r>
            <a:r>
              <a:rPr lang="es-ES" sz="800" dirty="0">
                <a:latin typeface="Calibri" panose="020F0502020204030204" pitchFamily="34" charset="0"/>
                <a:ea typeface="Calibri" panose="020F0502020204030204" pitchFamily="34" charset="0"/>
                <a:cs typeface="Calibri" panose="020F0502020204030204" pitchFamily="34" charset="0"/>
              </a:rPr>
              <a:t> (</a:t>
            </a:r>
            <a:r>
              <a:rPr lang="es-ES" sz="800" dirty="0" err="1">
                <a:latin typeface="Calibri" panose="020F0502020204030204" pitchFamily="34" charset="0"/>
                <a:ea typeface="Calibri" panose="020F0502020204030204" pitchFamily="34" charset="0"/>
                <a:cs typeface="Calibri" panose="020F0502020204030204" pitchFamily="34" charset="0"/>
              </a:rPr>
              <a:t>Barc</a:t>
            </a:r>
            <a:r>
              <a:rPr lang="es-ES" sz="800" dirty="0">
                <a:latin typeface="Calibri" panose="020F0502020204030204" pitchFamily="34" charset="0"/>
                <a:ea typeface="Calibri" panose="020F0502020204030204" pitchFamily="34" charset="0"/>
                <a:cs typeface="Calibri" panose="020F0502020204030204" pitchFamily="34" charset="0"/>
              </a:rPr>
              <a:t>). 2024 </a:t>
            </a:r>
            <a:r>
              <a:rPr lang="es-ES" sz="800" dirty="0" err="1">
                <a:latin typeface="Calibri" panose="020F0502020204030204" pitchFamily="34" charset="0"/>
                <a:ea typeface="Calibri" panose="020F0502020204030204" pitchFamily="34" charset="0"/>
                <a:cs typeface="Calibri" panose="020F0502020204030204" pitchFamily="34" charset="0"/>
              </a:rPr>
              <a:t>Apr</a:t>
            </a:r>
            <a:r>
              <a:rPr lang="es-ES" sz="800" dirty="0">
                <a:latin typeface="Calibri" panose="020F0502020204030204" pitchFamily="34" charset="0"/>
                <a:ea typeface="Calibri" panose="020F0502020204030204" pitchFamily="34" charset="0"/>
                <a:cs typeface="Calibri" panose="020F0502020204030204" pitchFamily="34" charset="0"/>
              </a:rPr>
              <a:t> 12;162(7):336-342. English, </a:t>
            </a:r>
            <a:r>
              <a:rPr lang="es-ES" sz="800" dirty="0" err="1">
                <a:latin typeface="Calibri" panose="020F0502020204030204" pitchFamily="34" charset="0"/>
                <a:ea typeface="Calibri" panose="020F0502020204030204" pitchFamily="34" charset="0"/>
                <a:cs typeface="Calibri" panose="020F0502020204030204" pitchFamily="34" charset="0"/>
              </a:rPr>
              <a:t>Spanish</a:t>
            </a:r>
            <a:r>
              <a:rPr lang="es-ES" sz="800" dirty="0">
                <a:latin typeface="Calibri" panose="020F0502020204030204" pitchFamily="34" charset="0"/>
                <a:ea typeface="Calibri" panose="020F0502020204030204" pitchFamily="34" charset="0"/>
                <a:cs typeface="Calibri" panose="020F0502020204030204" pitchFamily="34" charset="0"/>
              </a:rPr>
              <a:t>. </a:t>
            </a:r>
            <a:r>
              <a:rPr lang="es-ES" sz="800" dirty="0" err="1">
                <a:latin typeface="Calibri" panose="020F0502020204030204" pitchFamily="34" charset="0"/>
                <a:ea typeface="Calibri" panose="020F0502020204030204" pitchFamily="34" charset="0"/>
                <a:cs typeface="Calibri" panose="020F0502020204030204" pitchFamily="34" charset="0"/>
              </a:rPr>
              <a:t>doi</a:t>
            </a:r>
            <a:r>
              <a:rPr lang="es-ES" sz="800" dirty="0">
                <a:latin typeface="Calibri" panose="020F0502020204030204" pitchFamily="34" charset="0"/>
                <a:ea typeface="Calibri" panose="020F0502020204030204" pitchFamily="34" charset="0"/>
                <a:cs typeface="Calibri" panose="020F0502020204030204" pitchFamily="34" charset="0"/>
              </a:rPr>
              <a:t>: 10.1016/j.medcli.2023.10.014. </a:t>
            </a:r>
            <a:r>
              <a:rPr lang="es-ES" sz="800" dirty="0" err="1">
                <a:latin typeface="Calibri" panose="020F0502020204030204" pitchFamily="34" charset="0"/>
                <a:ea typeface="Calibri" panose="020F0502020204030204" pitchFamily="34" charset="0"/>
                <a:cs typeface="Calibri" panose="020F0502020204030204" pitchFamily="34" charset="0"/>
              </a:rPr>
              <a:t>Epub</a:t>
            </a:r>
            <a:r>
              <a:rPr lang="es-ES" sz="800" dirty="0">
                <a:latin typeface="Calibri" panose="020F0502020204030204" pitchFamily="34" charset="0"/>
                <a:ea typeface="Calibri" panose="020F0502020204030204" pitchFamily="34" charset="0"/>
                <a:cs typeface="Calibri" panose="020F0502020204030204" pitchFamily="34" charset="0"/>
              </a:rPr>
              <a:t> 2023 Nov 22. PMID: 37993348.</a:t>
            </a:r>
          </a:p>
          <a:p>
            <a:endParaRPr lang="es-ES" sz="800" dirty="0">
              <a:latin typeface="Calibri" panose="020F0502020204030204" pitchFamily="34" charset="0"/>
              <a:ea typeface="Calibri" panose="020F0502020204030204" pitchFamily="34" charset="0"/>
              <a:cs typeface="Calibri" panose="020F0502020204030204" pitchFamily="34" charset="0"/>
            </a:endParaRPr>
          </a:p>
        </p:txBody>
      </p:sp>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b="16539"/>
          <a:stretch/>
        </p:blipFill>
        <p:spPr>
          <a:xfrm>
            <a:off x="1625111" y="2558896"/>
            <a:ext cx="5540470" cy="2133601"/>
          </a:xfrm>
          <a:prstGeom prst="rect">
            <a:avLst/>
          </a:prstGeom>
        </p:spPr>
      </p:pic>
      <p:sp>
        <p:nvSpPr>
          <p:cNvPr id="3" name="CuadroTexto 2"/>
          <p:cNvSpPr txBox="1"/>
          <p:nvPr/>
        </p:nvSpPr>
        <p:spPr>
          <a:xfrm>
            <a:off x="2573079" y="2622699"/>
            <a:ext cx="800986" cy="246221"/>
          </a:xfrm>
          <a:prstGeom prst="rect">
            <a:avLst/>
          </a:prstGeom>
          <a:solidFill>
            <a:schemeClr val="accent5">
              <a:lumMod val="40000"/>
              <a:lumOff val="60000"/>
            </a:schemeClr>
          </a:solidFill>
        </p:spPr>
        <p:txBody>
          <a:bodyPr wrap="square" rtlCol="0">
            <a:spAutoFit/>
          </a:bodyPr>
          <a:lstStyle/>
          <a:p>
            <a:r>
              <a:rPr lang="es-ES" sz="1000" b="1" dirty="0"/>
              <a:t>No DAAT</a:t>
            </a:r>
          </a:p>
        </p:txBody>
      </p:sp>
      <p:sp>
        <p:nvSpPr>
          <p:cNvPr id="8" name="CuadroTexto 7"/>
          <p:cNvSpPr txBox="1"/>
          <p:nvPr/>
        </p:nvSpPr>
        <p:spPr>
          <a:xfrm>
            <a:off x="5100084" y="2587259"/>
            <a:ext cx="1109330" cy="246221"/>
          </a:xfrm>
          <a:prstGeom prst="rect">
            <a:avLst/>
          </a:prstGeom>
          <a:solidFill>
            <a:schemeClr val="accent5">
              <a:lumMod val="40000"/>
              <a:lumOff val="60000"/>
            </a:schemeClr>
          </a:solidFill>
        </p:spPr>
        <p:txBody>
          <a:bodyPr wrap="square" rtlCol="0">
            <a:spAutoFit/>
          </a:bodyPr>
          <a:lstStyle/>
          <a:p>
            <a:pPr algn="ctr"/>
            <a:r>
              <a:rPr lang="es-ES" sz="1000" b="1" dirty="0"/>
              <a:t>Paciente DAAT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descr="Ciclismo en compañía con relleno sólido">
            <a:extLst>
              <a:ext uri="{FF2B5EF4-FFF2-40B4-BE49-F238E27FC236}">
                <a16:creationId xmlns:a16="http://schemas.microsoft.com/office/drawing/2014/main" id="{79AD6316-3A5D-8A0A-11C5-F78838514B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1601" y="727738"/>
            <a:ext cx="4101369" cy="4101369"/>
          </a:xfrm>
          <a:prstGeom prst="rect">
            <a:avLst/>
          </a:prstGeom>
        </p:spPr>
      </p:pic>
      <p:sp>
        <p:nvSpPr>
          <p:cNvPr id="90" name="PlaceHolder 1"/>
          <p:cNvSpPr>
            <a:spLocks noGrp="1"/>
          </p:cNvSpPr>
          <p:nvPr>
            <p:ph type="title"/>
          </p:nvPr>
        </p:nvSpPr>
        <p:spPr>
          <a:xfrm>
            <a:off x="2773080" y="383335"/>
            <a:ext cx="3597840" cy="1102320"/>
          </a:xfrm>
          <a:prstGeom prst="rect">
            <a:avLst/>
          </a:prstGeom>
          <a:noFill/>
          <a:ln w="0">
            <a:noFill/>
          </a:ln>
        </p:spPr>
        <p:txBody>
          <a:bodyPr anchor="ctr">
            <a:noAutofit/>
          </a:bodyPr>
          <a:lstStyle/>
          <a:p>
            <a:pPr algn="ctr">
              <a:lnSpc>
                <a:spcPct val="100000"/>
              </a:lnSpc>
              <a:buNone/>
            </a:pPr>
            <a:r>
              <a:rPr lang="es-ES" sz="3600" b="1" strike="noStrike" spc="-1" dirty="0">
                <a:solidFill>
                  <a:srgbClr val="000000"/>
                </a:solidFill>
                <a:latin typeface="Calibri"/>
              </a:rPr>
              <a:t>INTRODUCCIÓN</a:t>
            </a:r>
          </a:p>
        </p:txBody>
      </p:sp>
      <p:pic>
        <p:nvPicPr>
          <p:cNvPr id="10" name="Imagen 9">
            <a:extLst>
              <a:ext uri="{FF2B5EF4-FFF2-40B4-BE49-F238E27FC236}">
                <a16:creationId xmlns:a16="http://schemas.microsoft.com/office/drawing/2014/main" id="{32CCE9C4-0636-E27B-AD9B-505183C5A252}"/>
              </a:ext>
            </a:extLst>
          </p:cNvPr>
          <p:cNvPicPr/>
          <p:nvPr/>
        </p:nvPicPr>
        <p:blipFill>
          <a:blip r:embed="rId5"/>
          <a:stretch/>
        </p:blipFill>
        <p:spPr>
          <a:xfrm>
            <a:off x="1478973" y="1676854"/>
            <a:ext cx="6186054" cy="2493364"/>
          </a:xfrm>
          <a:prstGeom prst="rect">
            <a:avLst/>
          </a:prstGeom>
          <a:ln w="0">
            <a:noFill/>
          </a:ln>
        </p:spPr>
      </p:pic>
      <p:sp>
        <p:nvSpPr>
          <p:cNvPr id="2" name="CuadroTexto 1">
            <a:extLst>
              <a:ext uri="{FF2B5EF4-FFF2-40B4-BE49-F238E27FC236}">
                <a16:creationId xmlns:a16="http://schemas.microsoft.com/office/drawing/2014/main" id="{BB49801F-A541-03C2-2C91-AA146BA12581}"/>
              </a:ext>
            </a:extLst>
          </p:cNvPr>
          <p:cNvSpPr txBox="1"/>
          <p:nvPr/>
        </p:nvSpPr>
        <p:spPr>
          <a:xfrm>
            <a:off x="361507" y="4685415"/>
            <a:ext cx="8080744" cy="475842"/>
          </a:xfrm>
          <a:prstGeom prst="rect">
            <a:avLst/>
          </a:prstGeom>
          <a:noFill/>
        </p:spPr>
        <p:txBody>
          <a:bodyPr wrap="square" rtlCol="0">
            <a:spAutoFit/>
          </a:bodyPr>
          <a:lstStyle/>
          <a:p>
            <a:r>
              <a:rPr lang="es-ES" sz="800" spc="-1" baseline="33000" dirty="0">
                <a:solidFill>
                  <a:srgbClr val="0D0D0D"/>
                </a:solidFill>
                <a:latin typeface="Calibri" panose="020F0502020204030204" pitchFamily="34" charset="0"/>
                <a:ea typeface="Calibri" panose="020F0502020204030204" pitchFamily="34" charset="0"/>
                <a:cs typeface="Calibri" panose="020F0502020204030204" pitchFamily="34" charset="0"/>
              </a:rPr>
              <a:t>(2) </a:t>
            </a:r>
            <a:r>
              <a:rPr lang="es-ES" sz="800" dirty="0">
                <a:latin typeface="Calibri" panose="020F0502020204030204" pitchFamily="34" charset="0"/>
                <a:ea typeface="Calibri" panose="020F0502020204030204" pitchFamily="34" charset="0"/>
                <a:cs typeface="Calibri" panose="020F0502020204030204" pitchFamily="34" charset="0"/>
              </a:rPr>
              <a:t>Reinoso-Arija R, Proaño C, Ruiz-Serrano R, Núñez Ollero D, Ruiz-Duque B, Ortega Ruiz F, et al. Resultados de la implementación de un programa de detección de casos de déficit de alfa-1 </a:t>
            </a:r>
            <a:r>
              <a:rPr lang="es-ES" sz="800" dirty="0" err="1">
                <a:latin typeface="Calibri" panose="020F0502020204030204" pitchFamily="34" charset="0"/>
                <a:ea typeface="Calibri" panose="020F0502020204030204" pitchFamily="34" charset="0"/>
                <a:cs typeface="Calibri" panose="020F0502020204030204" pitchFamily="34" charset="0"/>
              </a:rPr>
              <a:t>antitripsina</a:t>
            </a:r>
            <a:r>
              <a:rPr lang="es-ES" sz="800" dirty="0">
                <a:latin typeface="Calibri" panose="020F0502020204030204" pitchFamily="34" charset="0"/>
                <a:ea typeface="Calibri" panose="020F0502020204030204" pitchFamily="34" charset="0"/>
                <a:cs typeface="Calibri" panose="020F0502020204030204" pitchFamily="34" charset="0"/>
              </a:rPr>
              <a:t> en pacientes con EPOC. Open </a:t>
            </a:r>
            <a:r>
              <a:rPr lang="es-ES" sz="800" dirty="0" err="1">
                <a:latin typeface="Calibri" panose="020F0502020204030204" pitchFamily="34" charset="0"/>
                <a:ea typeface="Calibri" panose="020F0502020204030204" pitchFamily="34" charset="0"/>
                <a:cs typeface="Calibri" panose="020F0502020204030204" pitchFamily="34" charset="0"/>
              </a:rPr>
              <a:t>Respiratory</a:t>
            </a:r>
            <a:r>
              <a:rPr lang="es-ES" sz="800" dirty="0">
                <a:latin typeface="Calibri" panose="020F0502020204030204" pitchFamily="34" charset="0"/>
                <a:ea typeface="Calibri" panose="020F0502020204030204" pitchFamily="34" charset="0"/>
                <a:cs typeface="Calibri" panose="020F0502020204030204" pitchFamily="34" charset="0"/>
              </a:rPr>
              <a:t> Archives [Internet]. 2023;5(3):100251.</a:t>
            </a:r>
          </a:p>
          <a:p>
            <a:endParaRPr lang="es-ES" sz="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6157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2773080" y="383335"/>
            <a:ext cx="3597840" cy="1102320"/>
          </a:xfrm>
          <a:prstGeom prst="rect">
            <a:avLst/>
          </a:prstGeom>
          <a:noFill/>
          <a:ln w="0">
            <a:noFill/>
          </a:ln>
        </p:spPr>
        <p:txBody>
          <a:bodyPr anchor="ctr">
            <a:noAutofit/>
          </a:bodyPr>
          <a:lstStyle/>
          <a:p>
            <a:pPr algn="ctr">
              <a:lnSpc>
                <a:spcPct val="100000"/>
              </a:lnSpc>
              <a:buNone/>
            </a:pPr>
            <a:r>
              <a:rPr lang="es-ES" sz="3600" b="1" strike="noStrike" spc="-1" dirty="0">
                <a:solidFill>
                  <a:srgbClr val="000000"/>
                </a:solidFill>
                <a:latin typeface="Calibri"/>
              </a:rPr>
              <a:t>INTRODUCCIÓN</a:t>
            </a:r>
          </a:p>
        </p:txBody>
      </p:sp>
      <p:pic>
        <p:nvPicPr>
          <p:cNvPr id="4" name="Gráfico 3" descr="Luces encendidas contorno">
            <a:extLst>
              <a:ext uri="{FF2B5EF4-FFF2-40B4-BE49-F238E27FC236}">
                <a16:creationId xmlns:a16="http://schemas.microsoft.com/office/drawing/2014/main" id="{A826EA92-F028-E204-5EA0-FDBB8CE27A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543" y="1336628"/>
            <a:ext cx="3274510" cy="3274510"/>
          </a:xfrm>
          <a:prstGeom prst="rect">
            <a:avLst/>
          </a:prstGeom>
        </p:spPr>
      </p:pic>
      <p:sp>
        <p:nvSpPr>
          <p:cNvPr id="91" name="PlaceHolder 2"/>
          <p:cNvSpPr>
            <a:spLocks noGrp="1"/>
          </p:cNvSpPr>
          <p:nvPr>
            <p:ph type="subTitle"/>
          </p:nvPr>
        </p:nvSpPr>
        <p:spPr>
          <a:xfrm>
            <a:off x="641184" y="1708066"/>
            <a:ext cx="3986040" cy="2370447"/>
          </a:xfrm>
          <a:prstGeom prst="rect">
            <a:avLst/>
          </a:prstGeom>
          <a:solidFill>
            <a:schemeClr val="accent4">
              <a:lumMod val="20000"/>
              <a:lumOff val="80000"/>
            </a:schemeClr>
          </a:solidFill>
          <a:ln w="0">
            <a:noFill/>
          </a:ln>
          <a:effectLst>
            <a:softEdge rad="317500"/>
          </a:effectLst>
        </p:spPr>
        <p:txBody>
          <a:bodyPr anchor="ctr">
            <a:noAutofit/>
          </a:bodyPr>
          <a:lstStyle/>
          <a:p>
            <a:pPr algn="ctr">
              <a:lnSpc>
                <a:spcPct val="100000"/>
              </a:lnSpc>
              <a:spcBef>
                <a:spcPts val="360"/>
              </a:spcBef>
              <a:buNone/>
              <a:tabLst>
                <a:tab pos="0" algn="l"/>
              </a:tabLst>
            </a:pPr>
            <a:r>
              <a:rPr lang="es-ES" sz="2000" b="1" strike="noStrike" spc="-1" dirty="0">
                <a:solidFill>
                  <a:schemeClr val="accent4"/>
                </a:solidFill>
                <a:latin typeface="Calibri"/>
              </a:rPr>
              <a:t>HIPÓTESIS: </a:t>
            </a:r>
            <a:r>
              <a:rPr lang="es-ES" sz="2000" b="1" strike="noStrike" spc="-1" dirty="0">
                <a:solidFill>
                  <a:srgbClr val="0D0D0D"/>
                </a:solidFill>
                <a:latin typeface="Calibri"/>
              </a:rPr>
              <a:t>El establecimiento de un protocolo diagnóstico dirigido a la detección de cualquier mutación del déficit de alfa1 </a:t>
            </a:r>
            <a:r>
              <a:rPr lang="es-ES" sz="2000" b="1" strike="noStrike" spc="-1" dirty="0" err="1">
                <a:solidFill>
                  <a:srgbClr val="0D0D0D"/>
                </a:solidFill>
                <a:latin typeface="Calibri"/>
              </a:rPr>
              <a:t>antitripsina</a:t>
            </a:r>
            <a:r>
              <a:rPr lang="es-ES" sz="2000" b="1" strike="noStrike" spc="-1" dirty="0">
                <a:solidFill>
                  <a:srgbClr val="0D0D0D"/>
                </a:solidFill>
                <a:latin typeface="Calibri"/>
              </a:rPr>
              <a:t> (DAAT) es una ventana de oportunidad para identificar nuevos casos asintomáticos en el entorno familiar.</a:t>
            </a:r>
            <a:endParaRPr lang="es-ES" sz="2000" b="1" strike="noStrike" spc="-1" dirty="0">
              <a:latin typeface="Arial"/>
            </a:endParaRPr>
          </a:p>
        </p:txBody>
      </p:sp>
      <p:pic>
        <p:nvPicPr>
          <p:cNvPr id="5" name="Imagen 4">
            <a:extLst>
              <a:ext uri="{FF2B5EF4-FFF2-40B4-BE49-F238E27FC236}">
                <a16:creationId xmlns:a16="http://schemas.microsoft.com/office/drawing/2014/main" id="{872425AD-2A30-80C5-9AEF-E8BDAC5CC31A}"/>
              </a:ext>
            </a:extLst>
          </p:cNvPr>
          <p:cNvPicPr/>
          <p:nvPr/>
        </p:nvPicPr>
        <p:blipFill>
          <a:blip r:embed="rId5"/>
          <a:stretch/>
        </p:blipFill>
        <p:spPr>
          <a:xfrm>
            <a:off x="4802744" y="1708065"/>
            <a:ext cx="4341256" cy="2370447"/>
          </a:xfrm>
          <a:prstGeom prst="rect">
            <a:avLst/>
          </a:prstGeom>
          <a:ln w="0">
            <a:noFill/>
          </a:ln>
        </p:spPr>
      </p:pic>
      <p:sp>
        <p:nvSpPr>
          <p:cNvPr id="6" name="CuadroTexto 5">
            <a:extLst>
              <a:ext uri="{FF2B5EF4-FFF2-40B4-BE49-F238E27FC236}">
                <a16:creationId xmlns:a16="http://schemas.microsoft.com/office/drawing/2014/main" id="{76F19E96-FE4C-CA2F-7D5D-E2502D22F781}"/>
              </a:ext>
            </a:extLst>
          </p:cNvPr>
          <p:cNvSpPr txBox="1"/>
          <p:nvPr/>
        </p:nvSpPr>
        <p:spPr>
          <a:xfrm>
            <a:off x="361507" y="4685415"/>
            <a:ext cx="8080744" cy="475842"/>
          </a:xfrm>
          <a:prstGeom prst="rect">
            <a:avLst/>
          </a:prstGeom>
          <a:noFill/>
        </p:spPr>
        <p:txBody>
          <a:bodyPr wrap="square" rtlCol="0">
            <a:spAutoFit/>
          </a:bodyPr>
          <a:lstStyle/>
          <a:p>
            <a:r>
              <a:rPr lang="es-ES" sz="800" spc="-1" baseline="33000" dirty="0">
                <a:solidFill>
                  <a:srgbClr val="0D0D0D"/>
                </a:solidFill>
                <a:latin typeface="Calibri" panose="020F0502020204030204" pitchFamily="34" charset="0"/>
                <a:ea typeface="Calibri" panose="020F0502020204030204" pitchFamily="34" charset="0"/>
                <a:cs typeface="Calibri" panose="020F0502020204030204" pitchFamily="34" charset="0"/>
              </a:rPr>
              <a:t>(2) </a:t>
            </a:r>
            <a:r>
              <a:rPr lang="es-ES" sz="800" dirty="0">
                <a:latin typeface="Calibri" panose="020F0502020204030204" pitchFamily="34" charset="0"/>
                <a:ea typeface="Calibri" panose="020F0502020204030204" pitchFamily="34" charset="0"/>
                <a:cs typeface="Calibri" panose="020F0502020204030204" pitchFamily="34" charset="0"/>
              </a:rPr>
              <a:t>Reinoso-Arija R, Proaño C, Ruiz-Serrano R, Núñez Ollero D, Ruiz-Duque B, Ortega Ruiz F, et al. Resultados de la implementación de un programa de detección de casos de déficit de alfa-1 </a:t>
            </a:r>
            <a:r>
              <a:rPr lang="es-ES" sz="800" dirty="0" err="1">
                <a:latin typeface="Calibri" panose="020F0502020204030204" pitchFamily="34" charset="0"/>
                <a:ea typeface="Calibri" panose="020F0502020204030204" pitchFamily="34" charset="0"/>
                <a:cs typeface="Calibri" panose="020F0502020204030204" pitchFamily="34" charset="0"/>
              </a:rPr>
              <a:t>antitripsina</a:t>
            </a:r>
            <a:r>
              <a:rPr lang="es-ES" sz="800" dirty="0">
                <a:latin typeface="Calibri" panose="020F0502020204030204" pitchFamily="34" charset="0"/>
                <a:ea typeface="Calibri" panose="020F0502020204030204" pitchFamily="34" charset="0"/>
                <a:cs typeface="Calibri" panose="020F0502020204030204" pitchFamily="34" charset="0"/>
              </a:rPr>
              <a:t> en pacientes con EPOC. Open </a:t>
            </a:r>
            <a:r>
              <a:rPr lang="es-ES" sz="800" dirty="0" err="1">
                <a:latin typeface="Calibri" panose="020F0502020204030204" pitchFamily="34" charset="0"/>
                <a:ea typeface="Calibri" panose="020F0502020204030204" pitchFamily="34" charset="0"/>
                <a:cs typeface="Calibri" panose="020F0502020204030204" pitchFamily="34" charset="0"/>
              </a:rPr>
              <a:t>Respiratory</a:t>
            </a:r>
            <a:r>
              <a:rPr lang="es-ES" sz="800" dirty="0">
                <a:latin typeface="Calibri" panose="020F0502020204030204" pitchFamily="34" charset="0"/>
                <a:ea typeface="Calibri" panose="020F0502020204030204" pitchFamily="34" charset="0"/>
                <a:cs typeface="Calibri" panose="020F0502020204030204" pitchFamily="34" charset="0"/>
              </a:rPr>
              <a:t> Archives [Internet]. 2023;5(3):100251.</a:t>
            </a:r>
          </a:p>
          <a:p>
            <a:endParaRPr lang="es-ES" sz="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27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4" descr="Objetivo con relleno sólido">
            <a:extLst>
              <a:ext uri="{FF2B5EF4-FFF2-40B4-BE49-F238E27FC236}">
                <a16:creationId xmlns:a16="http://schemas.microsoft.com/office/drawing/2014/main" id="{B84112BB-BDDF-AD62-7F36-8F0538817B8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528" y="843558"/>
            <a:ext cx="3960440" cy="3960440"/>
          </a:xfrm>
          <a:prstGeom prst="rect">
            <a:avLst/>
          </a:prstGeom>
          <a:noFill/>
          <a:ln w="0">
            <a:noFill/>
          </a:ln>
        </p:spPr>
      </p:pic>
      <p:sp>
        <p:nvSpPr>
          <p:cNvPr id="92" name="PlaceHolder 1"/>
          <p:cNvSpPr>
            <a:spLocks noGrp="1"/>
          </p:cNvSpPr>
          <p:nvPr>
            <p:ph type="title"/>
          </p:nvPr>
        </p:nvSpPr>
        <p:spPr>
          <a:xfrm>
            <a:off x="685980" y="292398"/>
            <a:ext cx="7772040" cy="1102320"/>
          </a:xfrm>
          <a:prstGeom prst="rect">
            <a:avLst/>
          </a:prstGeom>
          <a:noFill/>
          <a:ln w="0">
            <a:noFill/>
          </a:ln>
        </p:spPr>
        <p:txBody>
          <a:bodyPr anchor="ctr">
            <a:noAutofit/>
          </a:bodyPr>
          <a:lstStyle/>
          <a:p>
            <a:pPr algn="ctr">
              <a:lnSpc>
                <a:spcPct val="100000"/>
              </a:lnSpc>
              <a:buNone/>
            </a:pPr>
            <a:r>
              <a:rPr lang="es-ES" sz="4400" b="1" strike="noStrike" spc="-1" dirty="0">
                <a:solidFill>
                  <a:srgbClr val="000000"/>
                </a:solidFill>
                <a:latin typeface="Calibri"/>
              </a:rPr>
              <a:t>OBJETIVO</a:t>
            </a:r>
          </a:p>
        </p:txBody>
      </p:sp>
      <p:sp>
        <p:nvSpPr>
          <p:cNvPr id="93" name="PlaceHolder 2"/>
          <p:cNvSpPr>
            <a:spLocks noGrp="1"/>
          </p:cNvSpPr>
          <p:nvPr>
            <p:ph type="subTitle"/>
          </p:nvPr>
        </p:nvSpPr>
        <p:spPr>
          <a:xfrm>
            <a:off x="1799692" y="2218783"/>
            <a:ext cx="6120360" cy="1530000"/>
          </a:xfrm>
          <a:prstGeom prst="rect">
            <a:avLst/>
          </a:prstGeom>
          <a:noFill/>
          <a:ln w="0">
            <a:noFill/>
          </a:ln>
        </p:spPr>
        <p:txBody>
          <a:bodyPr anchor="ctr">
            <a:normAutofit fontScale="92500" lnSpcReduction="10000"/>
          </a:bodyPr>
          <a:lstStyle/>
          <a:p>
            <a:pPr algn="ctr">
              <a:lnSpc>
                <a:spcPct val="100000"/>
              </a:lnSpc>
              <a:spcBef>
                <a:spcPts val="400"/>
              </a:spcBef>
              <a:buNone/>
              <a:tabLst>
                <a:tab pos="0" algn="l"/>
              </a:tabLst>
            </a:pPr>
            <a:r>
              <a:rPr lang="es-ES" sz="2800" b="1" strike="noStrike" spc="-1" dirty="0">
                <a:solidFill>
                  <a:srgbClr val="0D0D0D"/>
                </a:solidFill>
                <a:latin typeface="Calibri"/>
              </a:rPr>
              <a:t>Evaluar los resultados del cribado familiar en portadores de al menos una mutación asociada al DAAT estudiando así la rentabilidad diagnóstica.</a:t>
            </a:r>
            <a:endParaRPr lang="es-ES" sz="2800" b="1" strike="noStrike" spc="-1" dirty="0">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816120" y="194760"/>
            <a:ext cx="7772040" cy="1102320"/>
          </a:xfrm>
          <a:prstGeom prst="rect">
            <a:avLst/>
          </a:prstGeom>
          <a:noFill/>
          <a:ln w="0">
            <a:noFill/>
          </a:ln>
        </p:spPr>
        <p:txBody>
          <a:bodyPr anchor="ctr">
            <a:noAutofit/>
          </a:bodyPr>
          <a:lstStyle/>
          <a:p>
            <a:pPr algn="ctr">
              <a:lnSpc>
                <a:spcPct val="100000"/>
              </a:lnSpc>
              <a:buNone/>
            </a:pPr>
            <a:r>
              <a:rPr lang="es-ES" sz="4400" b="1" strike="noStrike" spc="-1" dirty="0">
                <a:solidFill>
                  <a:srgbClr val="000000"/>
                </a:solidFill>
                <a:latin typeface="Calibri"/>
              </a:rPr>
              <a:t>METODOLOGÍA</a:t>
            </a:r>
          </a:p>
        </p:txBody>
      </p:sp>
      <p:pic>
        <p:nvPicPr>
          <p:cNvPr id="96" name="Gráfico 7" descr="Audiencia objetivo contorno"/>
          <p:cNvPicPr/>
          <p:nvPr/>
        </p:nvPicPr>
        <p:blipFill>
          <a:blip r:embed="rId3">
            <a:duotone>
              <a:schemeClr val="accent4">
                <a:shade val="45000"/>
                <a:satMod val="135000"/>
              </a:schemeClr>
              <a:prstClr val="white"/>
            </a:duotone>
          </a:blip>
          <a:stretch/>
        </p:blipFill>
        <p:spPr>
          <a:xfrm>
            <a:off x="7171767" y="217440"/>
            <a:ext cx="1079640" cy="1079640"/>
          </a:xfrm>
          <a:prstGeom prst="rect">
            <a:avLst/>
          </a:prstGeom>
          <a:ln w="0">
            <a:noFill/>
          </a:ln>
        </p:spPr>
      </p:pic>
      <p:sp>
        <p:nvSpPr>
          <p:cNvPr id="97" name="CuadroTexto 2"/>
          <p:cNvSpPr/>
          <p:nvPr/>
        </p:nvSpPr>
        <p:spPr>
          <a:xfrm>
            <a:off x="4044041" y="1215855"/>
            <a:ext cx="1439640" cy="460211"/>
          </a:xfrm>
          <a:prstGeom prst="rect">
            <a:avLst/>
          </a:prstGeom>
          <a:solidFill>
            <a:schemeClr val="accent4">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es-ES" sz="2400" b="1" strike="noStrike" spc="-1" dirty="0">
                <a:solidFill>
                  <a:srgbClr val="604A7B"/>
                </a:solidFill>
                <a:latin typeface="Calibri"/>
              </a:rPr>
              <a:t>AVATAR</a:t>
            </a:r>
            <a:endParaRPr lang="es-ES" sz="2400" b="1" strike="noStrike" spc="-1" dirty="0">
              <a:latin typeface="Arial"/>
            </a:endParaRPr>
          </a:p>
        </p:txBody>
      </p:sp>
      <p:sp>
        <p:nvSpPr>
          <p:cNvPr id="98" name="CuadroTexto 3"/>
          <p:cNvSpPr/>
          <p:nvPr/>
        </p:nvSpPr>
        <p:spPr>
          <a:xfrm>
            <a:off x="1965960" y="2334496"/>
            <a:ext cx="5303490" cy="92187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840" indent="-285840" algn="ctr">
              <a:lnSpc>
                <a:spcPct val="100000"/>
              </a:lnSpc>
              <a:buClr>
                <a:srgbClr val="000000"/>
              </a:buClr>
              <a:buFont typeface="Arial"/>
              <a:buChar char="•"/>
            </a:pPr>
            <a:r>
              <a:rPr lang="es-ES" b="1" strike="noStrike" spc="-1" dirty="0">
                <a:solidFill>
                  <a:srgbClr val="000000"/>
                </a:solidFill>
                <a:latin typeface="Calibri"/>
              </a:rPr>
              <a:t>Estudio observacional de cohortes prospectivas. </a:t>
            </a:r>
            <a:endParaRPr lang="es-ES" b="1" strike="noStrike" spc="-1" dirty="0">
              <a:latin typeface="Arial"/>
            </a:endParaRPr>
          </a:p>
          <a:p>
            <a:pPr marL="285840" indent="-285840" algn="ctr">
              <a:lnSpc>
                <a:spcPct val="100000"/>
              </a:lnSpc>
              <a:buClr>
                <a:srgbClr val="000000"/>
              </a:buClr>
              <a:buFont typeface="Arial"/>
              <a:buChar char="•"/>
            </a:pPr>
            <a:r>
              <a:rPr lang="es-ES" b="1" strike="noStrike" spc="-1" dirty="0">
                <a:solidFill>
                  <a:srgbClr val="000000"/>
                </a:solidFill>
                <a:latin typeface="Calibri"/>
              </a:rPr>
              <a:t>Pacientes con sospecha de DAAT sometidos al </a:t>
            </a:r>
            <a:r>
              <a:rPr lang="es-ES" b="1" u="sng" strike="noStrike" spc="-1" dirty="0">
                <a:solidFill>
                  <a:srgbClr val="000000"/>
                </a:solidFill>
                <a:uFillTx/>
                <a:latin typeface="Calibri"/>
              </a:rPr>
              <a:t>protocolo de diagnóstico</a:t>
            </a:r>
            <a:endParaRPr lang="es-ES" b="1" strike="noStrike" spc="-1" dirty="0">
              <a:latin typeface="Arial"/>
            </a:endParaRPr>
          </a:p>
        </p:txBody>
      </p:sp>
      <p:sp>
        <p:nvSpPr>
          <p:cNvPr id="99" name="CuadroTexto 6"/>
          <p:cNvSpPr/>
          <p:nvPr/>
        </p:nvSpPr>
        <p:spPr>
          <a:xfrm>
            <a:off x="1965960" y="3380534"/>
            <a:ext cx="5472360" cy="1321985"/>
          </a:xfrm>
          <a:custGeom>
            <a:avLst/>
            <a:gdLst/>
            <a:ahLst/>
            <a:cxnLst/>
            <a:rect l="l" t="t" r="r" b="b"/>
            <a:pathLst>
              <a:path w="5472608" h="1077218">
                <a:moveTo>
                  <a:pt x="0" y="0"/>
                </a:moveTo>
                <a:cubicBezTo>
                  <a:pt x="164599" y="45"/>
                  <a:pt x="361858" y="-2333"/>
                  <a:pt x="519898" y="0"/>
                </a:cubicBezTo>
                <a:cubicBezTo>
                  <a:pt x="677938" y="2333"/>
                  <a:pt x="846815" y="23334"/>
                  <a:pt x="1094522" y="0"/>
                </a:cubicBezTo>
                <a:cubicBezTo>
                  <a:pt x="1342229" y="-23334"/>
                  <a:pt x="1491905" y="-559"/>
                  <a:pt x="1669145" y="0"/>
                </a:cubicBezTo>
                <a:cubicBezTo>
                  <a:pt x="1846385" y="559"/>
                  <a:pt x="2155336" y="21818"/>
                  <a:pt x="2462674" y="0"/>
                </a:cubicBezTo>
                <a:cubicBezTo>
                  <a:pt x="2770012" y="-21818"/>
                  <a:pt x="2918580" y="28700"/>
                  <a:pt x="3256202" y="0"/>
                </a:cubicBezTo>
                <a:cubicBezTo>
                  <a:pt x="3593824" y="-28700"/>
                  <a:pt x="3554748" y="-14021"/>
                  <a:pt x="3776100" y="0"/>
                </a:cubicBezTo>
                <a:cubicBezTo>
                  <a:pt x="3997452" y="14021"/>
                  <a:pt x="4251206" y="32190"/>
                  <a:pt x="4514902" y="0"/>
                </a:cubicBezTo>
                <a:cubicBezTo>
                  <a:pt x="4778598" y="-32190"/>
                  <a:pt x="5086438" y="19366"/>
                  <a:pt x="5472608" y="0"/>
                </a:cubicBezTo>
                <a:cubicBezTo>
                  <a:pt x="5490515" y="226869"/>
                  <a:pt x="5485747" y="407685"/>
                  <a:pt x="5472608" y="517065"/>
                </a:cubicBezTo>
                <a:cubicBezTo>
                  <a:pt x="5459469" y="626446"/>
                  <a:pt x="5466448" y="826673"/>
                  <a:pt x="5472608" y="1077218"/>
                </a:cubicBezTo>
                <a:cubicBezTo>
                  <a:pt x="5264274" y="1053663"/>
                  <a:pt x="5071960" y="1054205"/>
                  <a:pt x="4897984" y="1077218"/>
                </a:cubicBezTo>
                <a:cubicBezTo>
                  <a:pt x="4724008" y="1100231"/>
                  <a:pt x="4313869" y="1097568"/>
                  <a:pt x="4159182" y="1077218"/>
                </a:cubicBezTo>
                <a:cubicBezTo>
                  <a:pt x="4004495" y="1056868"/>
                  <a:pt x="3662992" y="1081974"/>
                  <a:pt x="3529832" y="1077218"/>
                </a:cubicBezTo>
                <a:cubicBezTo>
                  <a:pt x="3396672" y="1072463"/>
                  <a:pt x="3097677" y="1112783"/>
                  <a:pt x="2791030" y="1077218"/>
                </a:cubicBezTo>
                <a:cubicBezTo>
                  <a:pt x="2484383" y="1041653"/>
                  <a:pt x="2394206" y="1057401"/>
                  <a:pt x="2271132" y="1077218"/>
                </a:cubicBezTo>
                <a:cubicBezTo>
                  <a:pt x="2148058" y="1097035"/>
                  <a:pt x="1699568" y="1079013"/>
                  <a:pt x="1477604" y="1077218"/>
                </a:cubicBezTo>
                <a:cubicBezTo>
                  <a:pt x="1255640" y="1075423"/>
                  <a:pt x="1089036" y="1050610"/>
                  <a:pt x="902980" y="1077218"/>
                </a:cubicBezTo>
                <a:cubicBezTo>
                  <a:pt x="716924" y="1103826"/>
                  <a:pt x="353641" y="1074878"/>
                  <a:pt x="0" y="1077218"/>
                </a:cubicBezTo>
                <a:cubicBezTo>
                  <a:pt x="-23171" y="826497"/>
                  <a:pt x="8906" y="779835"/>
                  <a:pt x="0" y="517065"/>
                </a:cubicBezTo>
                <a:cubicBezTo>
                  <a:pt x="-8906" y="254295"/>
                  <a:pt x="-8420" y="211829"/>
                  <a:pt x="0" y="0"/>
                </a:cubicBezTo>
                <a:close/>
              </a:path>
            </a:pathLst>
          </a:custGeom>
          <a:noFill/>
          <a:ln w="0">
            <a:solidFill>
              <a:srgbClr val="8064A2">
                <a:lumMod val="75000"/>
              </a:srgbClr>
            </a:solidFill>
          </a:ln>
          <a:effectLst>
            <a:outerShdw blurRad="63360" sx="102000" sy="102000" algn="ctr"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es-ES" sz="1600" b="1" spc="-1" dirty="0">
                <a:solidFill>
                  <a:srgbClr val="000000"/>
                </a:solidFill>
                <a:latin typeface="Calibri"/>
              </a:rPr>
              <a:t>Análisis comparativo</a:t>
            </a:r>
            <a:r>
              <a:rPr lang="es-ES" sz="1600" b="1" strike="noStrike" spc="-1" dirty="0">
                <a:solidFill>
                  <a:srgbClr val="000000"/>
                </a:solidFill>
                <a:latin typeface="Calibri"/>
              </a:rPr>
              <a:t> de diagnósticos resultantes de</a:t>
            </a:r>
            <a:r>
              <a:rPr lang="es-ES" sz="1600" b="0" strike="noStrike" spc="-1" dirty="0">
                <a:solidFill>
                  <a:srgbClr val="000000"/>
                </a:solidFill>
                <a:latin typeface="Calibri"/>
              </a:rPr>
              <a:t>:</a:t>
            </a:r>
            <a:endParaRPr lang="es-ES" sz="1600" b="0" strike="noStrike" spc="-1" dirty="0">
              <a:latin typeface="Arial"/>
            </a:endParaRPr>
          </a:p>
          <a:p>
            <a:pPr marL="285840" indent="-285840" algn="ctr">
              <a:lnSpc>
                <a:spcPct val="100000"/>
              </a:lnSpc>
              <a:buClr>
                <a:srgbClr val="000000"/>
              </a:buClr>
              <a:buFont typeface="Wingdings" charset="2"/>
              <a:buChar char=""/>
            </a:pPr>
            <a:r>
              <a:rPr lang="es-ES" sz="1600" b="0" strike="noStrike" spc="-1" dirty="0">
                <a:solidFill>
                  <a:srgbClr val="000000"/>
                </a:solidFill>
                <a:latin typeface="Calibri"/>
              </a:rPr>
              <a:t> casos incluidos como cribado familiar</a:t>
            </a:r>
            <a:endParaRPr lang="es-ES" sz="1600" b="0" strike="noStrike" spc="-1" dirty="0">
              <a:latin typeface="Arial"/>
            </a:endParaRPr>
          </a:p>
          <a:p>
            <a:pPr marL="285840" indent="-285840" algn="ctr">
              <a:lnSpc>
                <a:spcPct val="100000"/>
              </a:lnSpc>
              <a:buClr>
                <a:srgbClr val="000000"/>
              </a:buClr>
              <a:buFont typeface="Wingdings" charset="2"/>
              <a:buChar char=""/>
            </a:pPr>
            <a:r>
              <a:rPr lang="es-ES" sz="1600" b="0" strike="noStrike" spc="-1" dirty="0">
                <a:solidFill>
                  <a:srgbClr val="000000"/>
                </a:solidFill>
                <a:latin typeface="Calibri"/>
              </a:rPr>
              <a:t>casos detectados por otras razones</a:t>
            </a:r>
          </a:p>
          <a:p>
            <a:pPr algn="ctr">
              <a:lnSpc>
                <a:spcPct val="100000"/>
              </a:lnSpc>
              <a:buClr>
                <a:srgbClr val="000000"/>
              </a:buClr>
            </a:pPr>
            <a:r>
              <a:rPr lang="es-ES" sz="1600" spc="-1" dirty="0">
                <a:solidFill>
                  <a:srgbClr val="000000"/>
                </a:solidFill>
                <a:latin typeface="Calibri"/>
              </a:rPr>
              <a:t>Prueba de Chi-cuadrado para variables cualitativas. </a:t>
            </a:r>
          </a:p>
          <a:p>
            <a:pPr algn="ctr">
              <a:lnSpc>
                <a:spcPct val="100000"/>
              </a:lnSpc>
              <a:buClr>
                <a:srgbClr val="000000"/>
              </a:buClr>
            </a:pPr>
            <a:r>
              <a:rPr lang="es-ES" sz="1600" spc="-1" dirty="0">
                <a:solidFill>
                  <a:srgbClr val="000000"/>
                </a:solidFill>
                <a:latin typeface="Calibri"/>
              </a:rPr>
              <a:t>T-</a:t>
            </a:r>
            <a:r>
              <a:rPr lang="es-ES" sz="1600" spc="-1" dirty="0" err="1">
                <a:solidFill>
                  <a:srgbClr val="000000"/>
                </a:solidFill>
                <a:latin typeface="Calibri"/>
              </a:rPr>
              <a:t>Student</a:t>
            </a:r>
            <a:r>
              <a:rPr lang="es-ES" sz="1600" spc="-1" dirty="0">
                <a:solidFill>
                  <a:srgbClr val="000000"/>
                </a:solidFill>
                <a:latin typeface="Calibri"/>
              </a:rPr>
              <a:t> para variables cuantitativas. </a:t>
            </a:r>
            <a:endParaRPr lang="es-ES" sz="1600" b="0" strike="noStrike" spc="-1" dirty="0">
              <a:latin typeface="Arial"/>
            </a:endParaRPr>
          </a:p>
        </p:txBody>
      </p:sp>
      <p:sp>
        <p:nvSpPr>
          <p:cNvPr id="100" name="CuadroTexto 8"/>
          <p:cNvSpPr/>
          <p:nvPr/>
        </p:nvSpPr>
        <p:spPr>
          <a:xfrm>
            <a:off x="2884137" y="1665720"/>
            <a:ext cx="3801976" cy="521766"/>
          </a:xfrm>
          <a:prstGeom prst="rect">
            <a:avLst/>
          </a:prstGeom>
          <a:noFill/>
          <a:ln w="0">
            <a:solidFill>
              <a:srgbClr val="8064A2">
                <a:lumMod val="60000"/>
                <a:lumOff val="40000"/>
              </a:srgbClr>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es-ES" sz="1400" b="1" strike="noStrike" spc="-1" dirty="0" err="1">
                <a:solidFill>
                  <a:srgbClr val="604A7B"/>
                </a:solidFill>
                <a:latin typeface="Calibri"/>
              </a:rPr>
              <a:t>Andalusian</a:t>
            </a:r>
            <a:r>
              <a:rPr lang="es-ES" sz="1400" b="1" strike="noStrike" spc="-1" dirty="0">
                <a:solidFill>
                  <a:srgbClr val="604A7B"/>
                </a:solidFill>
                <a:latin typeface="Calibri"/>
              </a:rPr>
              <a:t> </a:t>
            </a:r>
            <a:r>
              <a:rPr lang="es-ES" sz="1400" b="1" strike="noStrike" spc="-1" dirty="0" err="1">
                <a:solidFill>
                  <a:srgbClr val="604A7B"/>
                </a:solidFill>
                <a:latin typeface="Calibri"/>
              </a:rPr>
              <a:t>Valuable</a:t>
            </a:r>
            <a:r>
              <a:rPr lang="es-ES" sz="1400" b="1" strike="noStrike" spc="-1" dirty="0">
                <a:solidFill>
                  <a:srgbClr val="604A7B"/>
                </a:solidFill>
                <a:latin typeface="Calibri"/>
              </a:rPr>
              <a:t> and </a:t>
            </a:r>
            <a:r>
              <a:rPr lang="es-ES" sz="1400" b="1" strike="noStrike" spc="-1" dirty="0" err="1">
                <a:solidFill>
                  <a:srgbClr val="604A7B"/>
                </a:solidFill>
                <a:latin typeface="Calibri"/>
              </a:rPr>
              <a:t>Transdisciplinary</a:t>
            </a:r>
            <a:r>
              <a:rPr lang="es-ES" sz="1400" b="1" strike="noStrike" spc="-1" dirty="0">
                <a:solidFill>
                  <a:srgbClr val="604A7B"/>
                </a:solidFill>
                <a:latin typeface="Calibri"/>
              </a:rPr>
              <a:t> AATD </a:t>
            </a:r>
            <a:r>
              <a:rPr lang="es-ES" sz="1400" b="1" strike="noStrike" spc="-1" dirty="0" err="1">
                <a:solidFill>
                  <a:srgbClr val="604A7B"/>
                </a:solidFill>
                <a:latin typeface="Calibri"/>
              </a:rPr>
              <a:t>Registry</a:t>
            </a:r>
            <a:endParaRPr lang="es-ES" sz="1400" b="1" strike="noStrike"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additive="repl">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685980" y="97167"/>
            <a:ext cx="7772040" cy="1102320"/>
          </a:xfrm>
          <a:prstGeom prst="rect">
            <a:avLst/>
          </a:prstGeom>
          <a:noFill/>
          <a:ln w="0">
            <a:noFill/>
          </a:ln>
        </p:spPr>
        <p:txBody>
          <a:bodyPr anchor="ctr">
            <a:noAutofit/>
          </a:bodyPr>
          <a:lstStyle/>
          <a:p>
            <a:pPr algn="ctr">
              <a:lnSpc>
                <a:spcPct val="100000"/>
              </a:lnSpc>
              <a:buNone/>
            </a:pPr>
            <a:r>
              <a:rPr lang="es-ES" sz="4400" b="1" strike="noStrike" spc="-1" dirty="0">
                <a:solidFill>
                  <a:srgbClr val="000000"/>
                </a:solidFill>
                <a:latin typeface="Calibri"/>
              </a:rPr>
              <a:t>RESULTADOS</a:t>
            </a:r>
          </a:p>
        </p:txBody>
      </p:sp>
      <p:pic>
        <p:nvPicPr>
          <p:cNvPr id="102" name="Imagen 3"/>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Lst>
          </a:blip>
          <a:stretch/>
        </p:blipFill>
        <p:spPr>
          <a:xfrm>
            <a:off x="6850124" y="217064"/>
            <a:ext cx="1220400" cy="915120"/>
          </a:xfrm>
          <a:prstGeom prst="rect">
            <a:avLst/>
          </a:prstGeom>
          <a:ln w="0">
            <a:noFill/>
          </a:ln>
        </p:spPr>
      </p:pic>
      <p:sp>
        <p:nvSpPr>
          <p:cNvPr id="5" name="CuadroTexto 4">
            <a:extLst>
              <a:ext uri="{FF2B5EF4-FFF2-40B4-BE49-F238E27FC236}">
                <a16:creationId xmlns:a16="http://schemas.microsoft.com/office/drawing/2014/main" id="{2F3EF1F0-0D04-03BE-16F3-99E75E82D11B}"/>
              </a:ext>
            </a:extLst>
          </p:cNvPr>
          <p:cNvSpPr txBox="1"/>
          <p:nvPr/>
        </p:nvSpPr>
        <p:spPr>
          <a:xfrm>
            <a:off x="1401236" y="1491630"/>
            <a:ext cx="7056784" cy="1323439"/>
          </a:xfrm>
          <a:custGeom>
            <a:avLst/>
            <a:gdLst>
              <a:gd name="connsiteX0" fmla="*/ 0 w 7056784"/>
              <a:gd name="connsiteY0" fmla="*/ 0 h 1323439"/>
              <a:gd name="connsiteX1" fmla="*/ 782661 w 7056784"/>
              <a:gd name="connsiteY1" fmla="*/ 0 h 1323439"/>
              <a:gd name="connsiteX2" fmla="*/ 1283052 w 7056784"/>
              <a:gd name="connsiteY2" fmla="*/ 0 h 1323439"/>
              <a:gd name="connsiteX3" fmla="*/ 1783442 w 7056784"/>
              <a:gd name="connsiteY3" fmla="*/ 0 h 1323439"/>
              <a:gd name="connsiteX4" fmla="*/ 2213264 w 7056784"/>
              <a:gd name="connsiteY4" fmla="*/ 0 h 1323439"/>
              <a:gd name="connsiteX5" fmla="*/ 2995926 w 7056784"/>
              <a:gd name="connsiteY5" fmla="*/ 0 h 1323439"/>
              <a:gd name="connsiteX6" fmla="*/ 3637451 w 7056784"/>
              <a:gd name="connsiteY6" fmla="*/ 0 h 1323439"/>
              <a:gd name="connsiteX7" fmla="*/ 4137842 w 7056784"/>
              <a:gd name="connsiteY7" fmla="*/ 0 h 1323439"/>
              <a:gd name="connsiteX8" fmla="*/ 4567664 w 7056784"/>
              <a:gd name="connsiteY8" fmla="*/ 0 h 1323439"/>
              <a:gd name="connsiteX9" fmla="*/ 5068054 w 7056784"/>
              <a:gd name="connsiteY9" fmla="*/ 0 h 1323439"/>
              <a:gd name="connsiteX10" fmla="*/ 5497876 w 7056784"/>
              <a:gd name="connsiteY10" fmla="*/ 0 h 1323439"/>
              <a:gd name="connsiteX11" fmla="*/ 5998266 w 7056784"/>
              <a:gd name="connsiteY11" fmla="*/ 0 h 1323439"/>
              <a:gd name="connsiteX12" fmla="*/ 6498657 w 7056784"/>
              <a:gd name="connsiteY12" fmla="*/ 0 h 1323439"/>
              <a:gd name="connsiteX13" fmla="*/ 7056784 w 7056784"/>
              <a:gd name="connsiteY13" fmla="*/ 0 h 1323439"/>
              <a:gd name="connsiteX14" fmla="*/ 7056784 w 7056784"/>
              <a:gd name="connsiteY14" fmla="*/ 635251 h 1323439"/>
              <a:gd name="connsiteX15" fmla="*/ 7056784 w 7056784"/>
              <a:gd name="connsiteY15" fmla="*/ 1323439 h 1323439"/>
              <a:gd name="connsiteX16" fmla="*/ 6344690 w 7056784"/>
              <a:gd name="connsiteY16" fmla="*/ 1323439 h 1323439"/>
              <a:gd name="connsiteX17" fmla="*/ 5914868 w 7056784"/>
              <a:gd name="connsiteY17" fmla="*/ 1323439 h 1323439"/>
              <a:gd name="connsiteX18" fmla="*/ 5343910 w 7056784"/>
              <a:gd name="connsiteY18" fmla="*/ 1323439 h 1323439"/>
              <a:gd name="connsiteX19" fmla="*/ 4702384 w 7056784"/>
              <a:gd name="connsiteY19" fmla="*/ 1323439 h 1323439"/>
              <a:gd name="connsiteX20" fmla="*/ 4060858 w 7056784"/>
              <a:gd name="connsiteY20" fmla="*/ 1323439 h 1323439"/>
              <a:gd name="connsiteX21" fmla="*/ 3631036 w 7056784"/>
              <a:gd name="connsiteY21" fmla="*/ 1323439 h 1323439"/>
              <a:gd name="connsiteX22" fmla="*/ 3060078 w 7056784"/>
              <a:gd name="connsiteY22" fmla="*/ 1323439 h 1323439"/>
              <a:gd name="connsiteX23" fmla="*/ 2630256 w 7056784"/>
              <a:gd name="connsiteY23" fmla="*/ 1323439 h 1323439"/>
              <a:gd name="connsiteX24" fmla="*/ 1988730 w 7056784"/>
              <a:gd name="connsiteY24" fmla="*/ 1323439 h 1323439"/>
              <a:gd name="connsiteX25" fmla="*/ 1276636 w 7056784"/>
              <a:gd name="connsiteY25" fmla="*/ 1323439 h 1323439"/>
              <a:gd name="connsiteX26" fmla="*/ 635111 w 7056784"/>
              <a:gd name="connsiteY26" fmla="*/ 1323439 h 1323439"/>
              <a:gd name="connsiteX27" fmla="*/ 0 w 7056784"/>
              <a:gd name="connsiteY27" fmla="*/ 1323439 h 1323439"/>
              <a:gd name="connsiteX28" fmla="*/ 0 w 7056784"/>
              <a:gd name="connsiteY28" fmla="*/ 701423 h 1323439"/>
              <a:gd name="connsiteX29" fmla="*/ 0 w 7056784"/>
              <a:gd name="connsiteY29"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56784" h="1323439" fill="none" extrusionOk="0">
                <a:moveTo>
                  <a:pt x="0" y="0"/>
                </a:moveTo>
                <a:cubicBezTo>
                  <a:pt x="373256" y="-6172"/>
                  <a:pt x="556071" y="16169"/>
                  <a:pt x="782661" y="0"/>
                </a:cubicBezTo>
                <a:cubicBezTo>
                  <a:pt x="1009251" y="-16169"/>
                  <a:pt x="1114302" y="-18332"/>
                  <a:pt x="1283052" y="0"/>
                </a:cubicBezTo>
                <a:cubicBezTo>
                  <a:pt x="1451802" y="18332"/>
                  <a:pt x="1570513" y="13481"/>
                  <a:pt x="1783442" y="0"/>
                </a:cubicBezTo>
                <a:cubicBezTo>
                  <a:pt x="1996371" y="-13481"/>
                  <a:pt x="2070806" y="7512"/>
                  <a:pt x="2213264" y="0"/>
                </a:cubicBezTo>
                <a:cubicBezTo>
                  <a:pt x="2355722" y="-7512"/>
                  <a:pt x="2722312" y="-35503"/>
                  <a:pt x="2995926" y="0"/>
                </a:cubicBezTo>
                <a:cubicBezTo>
                  <a:pt x="3269540" y="35503"/>
                  <a:pt x="3471461" y="1074"/>
                  <a:pt x="3637451" y="0"/>
                </a:cubicBezTo>
                <a:cubicBezTo>
                  <a:pt x="3803442" y="-1074"/>
                  <a:pt x="3953289" y="-23943"/>
                  <a:pt x="4137842" y="0"/>
                </a:cubicBezTo>
                <a:cubicBezTo>
                  <a:pt x="4322395" y="23943"/>
                  <a:pt x="4472975" y="20457"/>
                  <a:pt x="4567664" y="0"/>
                </a:cubicBezTo>
                <a:cubicBezTo>
                  <a:pt x="4662353" y="-20457"/>
                  <a:pt x="4898586" y="-15967"/>
                  <a:pt x="5068054" y="0"/>
                </a:cubicBezTo>
                <a:cubicBezTo>
                  <a:pt x="5237522" y="15967"/>
                  <a:pt x="5355799" y="-9635"/>
                  <a:pt x="5497876" y="0"/>
                </a:cubicBezTo>
                <a:cubicBezTo>
                  <a:pt x="5639953" y="9635"/>
                  <a:pt x="5868769" y="20748"/>
                  <a:pt x="5998266" y="0"/>
                </a:cubicBezTo>
                <a:cubicBezTo>
                  <a:pt x="6127763" y="-20748"/>
                  <a:pt x="6280075" y="8043"/>
                  <a:pt x="6498657" y="0"/>
                </a:cubicBezTo>
                <a:cubicBezTo>
                  <a:pt x="6717239" y="-8043"/>
                  <a:pt x="6936500" y="-1398"/>
                  <a:pt x="7056784" y="0"/>
                </a:cubicBezTo>
                <a:cubicBezTo>
                  <a:pt x="7045505" y="190221"/>
                  <a:pt x="7032463" y="407190"/>
                  <a:pt x="7056784" y="635251"/>
                </a:cubicBezTo>
                <a:cubicBezTo>
                  <a:pt x="7081105" y="863312"/>
                  <a:pt x="7048693" y="1142966"/>
                  <a:pt x="7056784" y="1323439"/>
                </a:cubicBezTo>
                <a:cubicBezTo>
                  <a:pt x="6717452" y="1325811"/>
                  <a:pt x="6510552" y="1346343"/>
                  <a:pt x="6344690" y="1323439"/>
                </a:cubicBezTo>
                <a:cubicBezTo>
                  <a:pt x="6178828" y="1300535"/>
                  <a:pt x="6037606" y="1320606"/>
                  <a:pt x="5914868" y="1323439"/>
                </a:cubicBezTo>
                <a:cubicBezTo>
                  <a:pt x="5792130" y="1326272"/>
                  <a:pt x="5541783" y="1341964"/>
                  <a:pt x="5343910" y="1323439"/>
                </a:cubicBezTo>
                <a:cubicBezTo>
                  <a:pt x="5146037" y="1304914"/>
                  <a:pt x="4837869" y="1328094"/>
                  <a:pt x="4702384" y="1323439"/>
                </a:cubicBezTo>
                <a:cubicBezTo>
                  <a:pt x="4566899" y="1318784"/>
                  <a:pt x="4377010" y="1346633"/>
                  <a:pt x="4060858" y="1323439"/>
                </a:cubicBezTo>
                <a:cubicBezTo>
                  <a:pt x="3744706" y="1300245"/>
                  <a:pt x="3772642" y="1319689"/>
                  <a:pt x="3631036" y="1323439"/>
                </a:cubicBezTo>
                <a:cubicBezTo>
                  <a:pt x="3489430" y="1327189"/>
                  <a:pt x="3292761" y="1312453"/>
                  <a:pt x="3060078" y="1323439"/>
                </a:cubicBezTo>
                <a:cubicBezTo>
                  <a:pt x="2827395" y="1334425"/>
                  <a:pt x="2812971" y="1319084"/>
                  <a:pt x="2630256" y="1323439"/>
                </a:cubicBezTo>
                <a:cubicBezTo>
                  <a:pt x="2447541" y="1327794"/>
                  <a:pt x="2309253" y="1337490"/>
                  <a:pt x="1988730" y="1323439"/>
                </a:cubicBezTo>
                <a:cubicBezTo>
                  <a:pt x="1668207" y="1309388"/>
                  <a:pt x="1570797" y="1299981"/>
                  <a:pt x="1276636" y="1323439"/>
                </a:cubicBezTo>
                <a:cubicBezTo>
                  <a:pt x="982475" y="1346897"/>
                  <a:pt x="953503" y="1321203"/>
                  <a:pt x="635111" y="1323439"/>
                </a:cubicBezTo>
                <a:cubicBezTo>
                  <a:pt x="316720" y="1325675"/>
                  <a:pt x="165160" y="1332597"/>
                  <a:pt x="0" y="1323439"/>
                </a:cubicBezTo>
                <a:cubicBezTo>
                  <a:pt x="-29676" y="1036434"/>
                  <a:pt x="9367" y="1011353"/>
                  <a:pt x="0" y="701423"/>
                </a:cubicBezTo>
                <a:cubicBezTo>
                  <a:pt x="-9367" y="391493"/>
                  <a:pt x="-33396" y="329126"/>
                  <a:pt x="0" y="0"/>
                </a:cubicBezTo>
                <a:close/>
              </a:path>
              <a:path w="7056784" h="1323439" stroke="0" extrusionOk="0">
                <a:moveTo>
                  <a:pt x="0" y="0"/>
                </a:moveTo>
                <a:cubicBezTo>
                  <a:pt x="190984" y="27120"/>
                  <a:pt x="292115" y="8966"/>
                  <a:pt x="570958" y="0"/>
                </a:cubicBezTo>
                <a:cubicBezTo>
                  <a:pt x="849801" y="-8966"/>
                  <a:pt x="953410" y="-9028"/>
                  <a:pt x="1071348" y="0"/>
                </a:cubicBezTo>
                <a:cubicBezTo>
                  <a:pt x="1189286" y="9028"/>
                  <a:pt x="1625392" y="30295"/>
                  <a:pt x="1783442" y="0"/>
                </a:cubicBezTo>
                <a:cubicBezTo>
                  <a:pt x="1941492" y="-30295"/>
                  <a:pt x="2152963" y="-22988"/>
                  <a:pt x="2283832" y="0"/>
                </a:cubicBezTo>
                <a:cubicBezTo>
                  <a:pt x="2414701" y="22988"/>
                  <a:pt x="2753886" y="-26817"/>
                  <a:pt x="3066493" y="0"/>
                </a:cubicBezTo>
                <a:cubicBezTo>
                  <a:pt x="3379100" y="26817"/>
                  <a:pt x="3414732" y="-5976"/>
                  <a:pt x="3566884" y="0"/>
                </a:cubicBezTo>
                <a:cubicBezTo>
                  <a:pt x="3719036" y="5976"/>
                  <a:pt x="3994811" y="21760"/>
                  <a:pt x="4349545" y="0"/>
                </a:cubicBezTo>
                <a:cubicBezTo>
                  <a:pt x="4704279" y="-21760"/>
                  <a:pt x="4670394" y="-9878"/>
                  <a:pt x="4920503" y="0"/>
                </a:cubicBezTo>
                <a:cubicBezTo>
                  <a:pt x="5170612" y="9878"/>
                  <a:pt x="5240205" y="-10138"/>
                  <a:pt x="5350325" y="0"/>
                </a:cubicBezTo>
                <a:cubicBezTo>
                  <a:pt x="5460445" y="10138"/>
                  <a:pt x="5972506" y="-29122"/>
                  <a:pt x="6132987" y="0"/>
                </a:cubicBezTo>
                <a:cubicBezTo>
                  <a:pt x="6293468" y="29122"/>
                  <a:pt x="6817865" y="-45156"/>
                  <a:pt x="7056784" y="0"/>
                </a:cubicBezTo>
                <a:cubicBezTo>
                  <a:pt x="7075491" y="275488"/>
                  <a:pt x="7057618" y="369690"/>
                  <a:pt x="7056784" y="674954"/>
                </a:cubicBezTo>
                <a:cubicBezTo>
                  <a:pt x="7055950" y="980218"/>
                  <a:pt x="7054544" y="1084597"/>
                  <a:pt x="7056784" y="1323439"/>
                </a:cubicBezTo>
                <a:cubicBezTo>
                  <a:pt x="6709826" y="1304693"/>
                  <a:pt x="6526189" y="1316922"/>
                  <a:pt x="6344690" y="1323439"/>
                </a:cubicBezTo>
                <a:cubicBezTo>
                  <a:pt x="6163191" y="1329956"/>
                  <a:pt x="6051850" y="1333545"/>
                  <a:pt x="5914868" y="1323439"/>
                </a:cubicBezTo>
                <a:cubicBezTo>
                  <a:pt x="5777886" y="1313333"/>
                  <a:pt x="5648388" y="1309418"/>
                  <a:pt x="5485046" y="1323439"/>
                </a:cubicBezTo>
                <a:cubicBezTo>
                  <a:pt x="5321704" y="1337460"/>
                  <a:pt x="4944037" y="1354585"/>
                  <a:pt x="4772952" y="1323439"/>
                </a:cubicBezTo>
                <a:cubicBezTo>
                  <a:pt x="4601867" y="1292293"/>
                  <a:pt x="4374219" y="1321000"/>
                  <a:pt x="4201994" y="1323439"/>
                </a:cubicBezTo>
                <a:cubicBezTo>
                  <a:pt x="4029769" y="1325878"/>
                  <a:pt x="3904089" y="1301609"/>
                  <a:pt x="3701604" y="1323439"/>
                </a:cubicBezTo>
                <a:cubicBezTo>
                  <a:pt x="3499119" y="1345270"/>
                  <a:pt x="3250777" y="1311038"/>
                  <a:pt x="3130646" y="1323439"/>
                </a:cubicBezTo>
                <a:cubicBezTo>
                  <a:pt x="3010515" y="1335840"/>
                  <a:pt x="2703999" y="1359968"/>
                  <a:pt x="2347984" y="1323439"/>
                </a:cubicBezTo>
                <a:cubicBezTo>
                  <a:pt x="1991969" y="1286910"/>
                  <a:pt x="2015178" y="1312413"/>
                  <a:pt x="1847594" y="1323439"/>
                </a:cubicBezTo>
                <a:cubicBezTo>
                  <a:pt x="1680010" y="1334466"/>
                  <a:pt x="1327912" y="1343509"/>
                  <a:pt x="1064933" y="1323439"/>
                </a:cubicBezTo>
                <a:cubicBezTo>
                  <a:pt x="801954" y="1303369"/>
                  <a:pt x="809690" y="1312966"/>
                  <a:pt x="564543" y="1323439"/>
                </a:cubicBezTo>
                <a:cubicBezTo>
                  <a:pt x="319396" y="1333913"/>
                  <a:pt x="165285" y="1331291"/>
                  <a:pt x="0" y="1323439"/>
                </a:cubicBezTo>
                <a:cubicBezTo>
                  <a:pt x="-1601" y="1145530"/>
                  <a:pt x="-7186" y="909703"/>
                  <a:pt x="0" y="688188"/>
                </a:cubicBezTo>
                <a:cubicBezTo>
                  <a:pt x="7186" y="466673"/>
                  <a:pt x="15586" y="258537"/>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pPr lvl="3"/>
            <a:r>
              <a:rPr lang="es-ES" sz="2000" b="1" dirty="0"/>
              <a:t>n=642 casos totales con estudio por sospecha de DAAT </a:t>
            </a:r>
          </a:p>
          <a:p>
            <a:pPr marL="1714500" lvl="3" indent="-342900">
              <a:buFont typeface="Arial" panose="020B0604020202020204" pitchFamily="34" charset="0"/>
              <a:buChar char="•"/>
            </a:pPr>
            <a:r>
              <a:rPr lang="es-ES" sz="2000" b="1" dirty="0"/>
              <a:t>228 (35,5%) CRIBADO FAMILIAR</a:t>
            </a:r>
          </a:p>
          <a:p>
            <a:pPr marL="1714500" lvl="3" indent="-342900">
              <a:buFont typeface="Arial" panose="020B0604020202020204" pitchFamily="34" charset="0"/>
              <a:buChar char="•"/>
            </a:pPr>
            <a:r>
              <a:rPr lang="es-ES" sz="2000" b="1" dirty="0"/>
              <a:t>414 (64,5%) OTROS MOTIVOS</a:t>
            </a:r>
          </a:p>
        </p:txBody>
      </p:sp>
      <p:pic>
        <p:nvPicPr>
          <p:cNvPr id="4" name="Gráfico 3" descr="Grupo de personas con relleno sólido">
            <a:extLst>
              <a:ext uri="{FF2B5EF4-FFF2-40B4-BE49-F238E27FC236}">
                <a16:creationId xmlns:a16="http://schemas.microsoft.com/office/drawing/2014/main" id="{8B1103CC-02F7-69EC-7B7D-ED79F2A7E91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2696" y="1491630"/>
            <a:ext cx="1206026" cy="1206026"/>
          </a:xfrm>
          <a:prstGeom prst="rect">
            <a:avLst/>
          </a:prstGeom>
        </p:spPr>
      </p:pic>
      <p:graphicFrame>
        <p:nvGraphicFramePr>
          <p:cNvPr id="8" name="Gráfico 7">
            <a:extLst>
              <a:ext uri="{FF2B5EF4-FFF2-40B4-BE49-F238E27FC236}">
                <a16:creationId xmlns:a16="http://schemas.microsoft.com/office/drawing/2014/main" id="{E8EFA90B-E8D8-E7BE-4726-670A988ED51F}"/>
              </a:ext>
            </a:extLst>
          </p:cNvPr>
          <p:cNvGraphicFramePr/>
          <p:nvPr>
            <p:extLst>
              <p:ext uri="{D42A27DB-BD31-4B8C-83A1-F6EECF244321}">
                <p14:modId xmlns:p14="http://schemas.microsoft.com/office/powerpoint/2010/main" val="3733184944"/>
              </p:ext>
            </p:extLst>
          </p:nvPr>
        </p:nvGraphicFramePr>
        <p:xfrm>
          <a:off x="2541345" y="2566555"/>
          <a:ext cx="4061309" cy="2650259"/>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a 4"/>
          <p:cNvGraphicFramePr/>
          <p:nvPr>
            <p:extLst>
              <p:ext uri="{D42A27DB-BD31-4B8C-83A1-F6EECF244321}">
                <p14:modId xmlns:p14="http://schemas.microsoft.com/office/powerpoint/2010/main" val="875724331"/>
              </p:ext>
            </p:extLst>
          </p:nvPr>
        </p:nvGraphicFramePr>
        <p:xfrm>
          <a:off x="3207326" y="40430"/>
          <a:ext cx="5666506" cy="5062639"/>
        </p:xfrm>
        <a:graphic>
          <a:graphicData uri="http://schemas.openxmlformats.org/drawingml/2006/table">
            <a:tbl>
              <a:tblPr>
                <a:effectLst>
                  <a:outerShdw blurRad="50760" dist="37674" dir="2700000" rotWithShape="0">
                    <a:srgbClr val="000000">
                      <a:alpha val="40000"/>
                    </a:srgbClr>
                  </a:outerShdw>
                </a:effectLst>
              </a:tblPr>
              <a:tblGrid>
                <a:gridCol w="1514273">
                  <a:extLst>
                    <a:ext uri="{9D8B030D-6E8A-4147-A177-3AD203B41FA5}">
                      <a16:colId xmlns:a16="http://schemas.microsoft.com/office/drawing/2014/main" val="20000"/>
                    </a:ext>
                  </a:extLst>
                </a:gridCol>
                <a:gridCol w="1760643">
                  <a:extLst>
                    <a:ext uri="{9D8B030D-6E8A-4147-A177-3AD203B41FA5}">
                      <a16:colId xmlns:a16="http://schemas.microsoft.com/office/drawing/2014/main" val="20001"/>
                    </a:ext>
                  </a:extLst>
                </a:gridCol>
                <a:gridCol w="1544319">
                  <a:extLst>
                    <a:ext uri="{9D8B030D-6E8A-4147-A177-3AD203B41FA5}">
                      <a16:colId xmlns:a16="http://schemas.microsoft.com/office/drawing/2014/main" val="20002"/>
                    </a:ext>
                  </a:extLst>
                </a:gridCol>
                <a:gridCol w="847271">
                  <a:extLst>
                    <a:ext uri="{9D8B030D-6E8A-4147-A177-3AD203B41FA5}">
                      <a16:colId xmlns:a16="http://schemas.microsoft.com/office/drawing/2014/main" val="20003"/>
                    </a:ext>
                  </a:extLst>
                </a:gridCol>
              </a:tblGrid>
              <a:tr h="529591">
                <a:tc>
                  <a:txBody>
                    <a:bodyPr/>
                    <a:lstStyle/>
                    <a:p>
                      <a:pPr algn="ctr">
                        <a:lnSpc>
                          <a:spcPct val="107000"/>
                        </a:lnSpc>
                        <a:spcAft>
                          <a:spcPts val="799"/>
                        </a:spcAft>
                        <a:buNone/>
                      </a:pPr>
                      <a:endParaRPr lang="es-ES" sz="1100" b="0" strike="noStrike" spc="-1" dirty="0">
                        <a:latin typeface="Arial"/>
                      </a:endParaRPr>
                    </a:p>
                  </a:txBody>
                  <a:tcPr marL="59760" marR="59760" anchor="ctr">
                    <a:lnL>
                      <a:noFill/>
                    </a:lnL>
                    <a:lnR w="12240">
                      <a:noFill/>
                    </a:lnR>
                    <a:lnT w="12240">
                      <a:solidFill>
                        <a:srgbClr val="000000"/>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Cribado por otros motivos</a:t>
                      </a:r>
                      <a:endParaRPr lang="es-ES" sz="1100" b="0" strike="noStrike" spc="-1" dirty="0">
                        <a:latin typeface="Arial"/>
                      </a:endParaRPr>
                    </a:p>
                    <a:p>
                      <a:pPr algn="ctr">
                        <a:lnSpc>
                          <a:spcPct val="100000"/>
                        </a:lnSpc>
                        <a:spcAft>
                          <a:spcPts val="799"/>
                        </a:spcAft>
                        <a:buNone/>
                      </a:pPr>
                      <a:r>
                        <a:rPr lang="es-ES" sz="1100" b="1" strike="noStrike" spc="-1" dirty="0">
                          <a:solidFill>
                            <a:srgbClr val="0D0D0D"/>
                          </a:solidFill>
                          <a:latin typeface="Calibri"/>
                        </a:rPr>
                        <a:t>(n=414)</a:t>
                      </a:r>
                      <a:endParaRPr lang="es-ES" sz="1100" b="0" strike="noStrike" spc="-1" dirty="0">
                        <a:latin typeface="Arial"/>
                      </a:endParaRPr>
                    </a:p>
                  </a:txBody>
                  <a:tcPr marL="59760" marR="59760" anchor="ctr">
                    <a:lnL w="12240">
                      <a:noFill/>
                    </a:lnL>
                    <a:lnR w="12240">
                      <a:noFill/>
                    </a:lnR>
                    <a:lnT w="12240">
                      <a:solidFill>
                        <a:srgbClr val="000000"/>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a:solidFill>
                            <a:srgbClr val="0D0D0D"/>
                          </a:solidFill>
                          <a:latin typeface="Calibri"/>
                        </a:rPr>
                        <a:t>Cribado familiar</a:t>
                      </a:r>
                      <a:endParaRPr lang="es-ES" sz="1100" b="0" strike="noStrike" spc="-1">
                        <a:latin typeface="Arial"/>
                      </a:endParaRPr>
                    </a:p>
                    <a:p>
                      <a:pPr algn="ctr">
                        <a:lnSpc>
                          <a:spcPct val="100000"/>
                        </a:lnSpc>
                        <a:spcAft>
                          <a:spcPts val="799"/>
                        </a:spcAft>
                        <a:buNone/>
                      </a:pPr>
                      <a:r>
                        <a:rPr lang="es-ES" sz="1100" b="1" strike="noStrike" spc="-1">
                          <a:solidFill>
                            <a:srgbClr val="0D0D0D"/>
                          </a:solidFill>
                          <a:latin typeface="Calibri"/>
                        </a:rPr>
                        <a:t>(n=228)</a:t>
                      </a:r>
                      <a:endParaRPr lang="es-ES" sz="1100" b="0" strike="noStrike" spc="-1">
                        <a:latin typeface="Arial"/>
                      </a:endParaRPr>
                    </a:p>
                  </a:txBody>
                  <a:tcPr marL="59760" marR="59760" anchor="ctr">
                    <a:lnL w="12240">
                      <a:noFill/>
                    </a:lnL>
                    <a:lnR w="12240">
                      <a:noFill/>
                    </a:lnR>
                    <a:lnT w="12240">
                      <a:solidFill>
                        <a:srgbClr val="000000"/>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a:solidFill>
                            <a:srgbClr val="0D0D0D"/>
                          </a:solidFill>
                          <a:latin typeface="Calibri"/>
                        </a:rPr>
                        <a:t>p-valor</a:t>
                      </a:r>
                      <a:endParaRPr lang="es-ES" sz="1100" b="0" strike="noStrike" spc="-1">
                        <a:latin typeface="Arial"/>
                      </a:endParaRPr>
                    </a:p>
                  </a:txBody>
                  <a:tcPr marL="59760" marR="59760" anchor="ctr">
                    <a:lnL w="12240">
                      <a:noFill/>
                    </a:lnL>
                    <a:lnR>
                      <a:noFill/>
                    </a:lnR>
                    <a:lnT w="12240">
                      <a:solidFill>
                        <a:srgbClr val="000000"/>
                      </a:solidFill>
                    </a:lnT>
                    <a:lnB w="12240">
                      <a:solidFill>
                        <a:srgbClr val="FFFFFF"/>
                      </a:solidFill>
                    </a:lnB>
                    <a:solidFill>
                      <a:srgbClr val="E6E0EC"/>
                    </a:solidFill>
                  </a:tcPr>
                </a:tc>
                <a:extLst>
                  <a:ext uri="{0D108BD9-81ED-4DB2-BD59-A6C34878D82A}">
                    <a16:rowId xmlns:a16="http://schemas.microsoft.com/office/drawing/2014/main" val="10000"/>
                  </a:ext>
                </a:extLst>
              </a:tr>
              <a:tr h="255441">
                <a:tc>
                  <a:txBody>
                    <a:bodyPr/>
                    <a:lstStyle/>
                    <a:p>
                      <a:pPr algn="ctr">
                        <a:lnSpc>
                          <a:spcPct val="100000"/>
                        </a:lnSpc>
                        <a:spcAft>
                          <a:spcPts val="799"/>
                        </a:spcAft>
                        <a:buNone/>
                      </a:pPr>
                      <a:r>
                        <a:rPr lang="es-ES" sz="1100" b="1" strike="noStrike" spc="-1" dirty="0">
                          <a:solidFill>
                            <a:srgbClr val="0D0D0D"/>
                          </a:solidFill>
                          <a:latin typeface="Calibri"/>
                        </a:rPr>
                        <a:t>Edad (años)</a:t>
                      </a:r>
                      <a:endParaRPr lang="es-ES" sz="1100" b="0"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60,6 (14,1)</a:t>
                      </a:r>
                      <a:endParaRPr lang="es-ES" sz="11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0" strike="noStrike" spc="-1">
                          <a:solidFill>
                            <a:srgbClr val="0D0D0D"/>
                          </a:solidFill>
                          <a:latin typeface="Calibri"/>
                        </a:rPr>
                        <a:t>42,1 (18,6)</a:t>
                      </a:r>
                      <a:endParaRPr lang="es-ES" sz="11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a:t>
                      </a:r>
                      <a:endParaRPr lang="es-ES" sz="1100" b="1" strike="noStrike" spc="-1" dirty="0">
                        <a:latin typeface="Arial"/>
                      </a:endParaRPr>
                    </a:p>
                  </a:txBody>
                  <a:tcPr marL="59760" marR="59760" anchor="ctr">
                    <a:lnL w="12240">
                      <a:noFill/>
                    </a:lnL>
                    <a:lnR>
                      <a:noFill/>
                    </a:lnR>
                    <a:lnT w="12240">
                      <a:solidFill>
                        <a:srgbClr val="FFFFFF"/>
                      </a:solidFill>
                    </a:lnT>
                    <a:lnB w="12240">
                      <a:solidFill>
                        <a:srgbClr val="FFFFFF"/>
                      </a:solidFill>
                    </a:lnB>
                    <a:solidFill>
                      <a:srgbClr val="E6E0EC"/>
                    </a:solidFill>
                  </a:tcPr>
                </a:tc>
                <a:extLst>
                  <a:ext uri="{0D108BD9-81ED-4DB2-BD59-A6C34878D82A}">
                    <a16:rowId xmlns:a16="http://schemas.microsoft.com/office/drawing/2014/main" val="10001"/>
                  </a:ext>
                </a:extLst>
              </a:tr>
              <a:tr h="274743">
                <a:tc>
                  <a:txBody>
                    <a:bodyPr/>
                    <a:lstStyle/>
                    <a:p>
                      <a:pPr algn="ctr">
                        <a:lnSpc>
                          <a:spcPct val="100000"/>
                        </a:lnSpc>
                        <a:spcAft>
                          <a:spcPts val="799"/>
                        </a:spcAft>
                        <a:buNone/>
                      </a:pPr>
                      <a:r>
                        <a:rPr lang="es-ES" sz="1100" b="1" strike="noStrike" spc="-1" dirty="0">
                          <a:solidFill>
                            <a:srgbClr val="0D0D0D"/>
                          </a:solidFill>
                          <a:latin typeface="Calibri"/>
                        </a:rPr>
                        <a:t>Niños (&lt; 18 años)</a:t>
                      </a:r>
                      <a:endParaRPr lang="es-ES" sz="1100" b="0"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2 (0,5%)</a:t>
                      </a:r>
                      <a:endParaRPr lang="es-ES" sz="11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34 (14,9%)</a:t>
                      </a:r>
                      <a:endParaRPr lang="es-ES" sz="11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a:t>
                      </a:r>
                      <a:endParaRPr lang="es-ES" sz="1100" b="1" strike="noStrike" spc="-1" dirty="0">
                        <a:latin typeface="Arial"/>
                      </a:endParaRPr>
                    </a:p>
                  </a:txBody>
                  <a:tcPr marL="59760" marR="59760" anchor="ctr">
                    <a:lnL w="12240">
                      <a:noFill/>
                    </a:lnL>
                    <a:lnR>
                      <a:noFill/>
                    </a:lnR>
                    <a:lnT w="12240">
                      <a:solidFill>
                        <a:srgbClr val="FFFFFF"/>
                      </a:solidFill>
                    </a:lnT>
                    <a:lnB w="12240">
                      <a:solidFill>
                        <a:srgbClr val="FFFFFF"/>
                      </a:solidFill>
                    </a:lnB>
                    <a:solidFill>
                      <a:srgbClr val="E6E0EC"/>
                    </a:solidFill>
                  </a:tcPr>
                </a:tc>
                <a:extLst>
                  <a:ext uri="{0D108BD9-81ED-4DB2-BD59-A6C34878D82A}">
                    <a16:rowId xmlns:a16="http://schemas.microsoft.com/office/drawing/2014/main" val="10002"/>
                  </a:ext>
                </a:extLst>
              </a:tr>
              <a:tr h="255441">
                <a:tc>
                  <a:txBody>
                    <a:bodyPr/>
                    <a:lstStyle/>
                    <a:p>
                      <a:pPr algn="ctr">
                        <a:lnSpc>
                          <a:spcPct val="100000"/>
                        </a:lnSpc>
                        <a:spcAft>
                          <a:spcPts val="799"/>
                        </a:spcAft>
                        <a:buNone/>
                      </a:pPr>
                      <a:r>
                        <a:rPr lang="es-ES" sz="1100" b="1" strike="noStrike" spc="-1" dirty="0">
                          <a:solidFill>
                            <a:srgbClr val="0D0D0D"/>
                          </a:solidFill>
                          <a:latin typeface="Calibri"/>
                          <a:ea typeface="Calibri"/>
                        </a:rPr>
                        <a:t>Sexo (hombres)</a:t>
                      </a:r>
                      <a:endParaRPr lang="es-ES" sz="1100" b="0"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ea typeface="Calibri"/>
                        </a:rPr>
                        <a:t>242 (58,5%)</a:t>
                      </a:r>
                      <a:endParaRPr lang="es-ES" sz="11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ea typeface="Calibri"/>
                        </a:rPr>
                        <a:t>102 (44,7%)</a:t>
                      </a:r>
                      <a:endParaRPr lang="es-ES" sz="11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a:t>
                      </a:r>
                      <a:endParaRPr lang="es-ES" sz="1100" b="1" strike="noStrike" spc="-1" dirty="0">
                        <a:latin typeface="Arial"/>
                      </a:endParaRPr>
                    </a:p>
                  </a:txBody>
                  <a:tcPr marL="59760" marR="59760" anchor="ctr">
                    <a:lnL w="12240">
                      <a:noFill/>
                    </a:lnL>
                    <a:lnR>
                      <a:noFill/>
                    </a:lnR>
                    <a:lnT w="12240">
                      <a:solidFill>
                        <a:srgbClr val="FFFFFF"/>
                      </a:solidFill>
                    </a:lnT>
                    <a:lnB w="12240">
                      <a:solidFill>
                        <a:srgbClr val="FFFFFF"/>
                      </a:solidFill>
                    </a:lnB>
                    <a:solidFill>
                      <a:srgbClr val="E6E0EC"/>
                    </a:solidFill>
                  </a:tcPr>
                </a:tc>
                <a:extLst>
                  <a:ext uri="{0D108BD9-81ED-4DB2-BD59-A6C34878D82A}">
                    <a16:rowId xmlns:a16="http://schemas.microsoft.com/office/drawing/2014/main" val="10003"/>
                  </a:ext>
                </a:extLst>
              </a:tr>
              <a:tr h="2444745">
                <a:tc>
                  <a:txBody>
                    <a:bodyPr/>
                    <a:lstStyle/>
                    <a:p>
                      <a:pPr algn="ctr">
                        <a:lnSpc>
                          <a:spcPct val="100000"/>
                        </a:lnSpc>
                        <a:spcAft>
                          <a:spcPts val="799"/>
                        </a:spcAft>
                        <a:buNone/>
                      </a:pPr>
                      <a:r>
                        <a:rPr lang="es-ES" sz="1100" b="1" strike="noStrike" spc="-1" dirty="0">
                          <a:solidFill>
                            <a:srgbClr val="0D0D0D"/>
                          </a:solidFill>
                          <a:latin typeface="Calibri"/>
                        </a:rPr>
                        <a:t>Genotipos</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PI*MM</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PI*MS</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PI*MZ</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PI*SS</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PI*SZ</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PI*ZZ</a:t>
                      </a:r>
                      <a:endParaRPr lang="es-ES" sz="1100" b="0" strike="noStrike" spc="-1" dirty="0">
                        <a:latin typeface="Arial"/>
                      </a:endParaRPr>
                    </a:p>
                    <a:p>
                      <a:pPr marL="285840" indent="-285840" algn="ctr">
                        <a:lnSpc>
                          <a:spcPct val="100000"/>
                        </a:lnSpc>
                        <a:spcAft>
                          <a:spcPts val="799"/>
                        </a:spcAft>
                        <a:buClr>
                          <a:srgbClr val="0D0D0D"/>
                        </a:buClr>
                        <a:buFont typeface="Arial"/>
                        <a:buChar char="•"/>
                      </a:pPr>
                      <a:r>
                        <a:rPr lang="es-ES" sz="1100" b="1" strike="noStrike" spc="-1" dirty="0">
                          <a:solidFill>
                            <a:srgbClr val="0D0D0D"/>
                          </a:solidFill>
                          <a:latin typeface="Calibri"/>
                        </a:rPr>
                        <a:t> Otros</a:t>
                      </a:r>
                      <a:endParaRPr lang="es-ES" sz="1100" b="0" strike="noStrike" spc="-1" dirty="0">
                        <a:latin typeface="Arial"/>
                      </a:endParaRPr>
                    </a:p>
                    <a:p>
                      <a:pPr algn="ctr">
                        <a:lnSpc>
                          <a:spcPct val="100000"/>
                        </a:lnSpc>
                        <a:spcAft>
                          <a:spcPts val="799"/>
                        </a:spcAft>
                        <a:buNone/>
                        <a:tabLst>
                          <a:tab pos="0" algn="l"/>
                        </a:tabLst>
                      </a:pPr>
                      <a:endParaRPr lang="es-ES" sz="1100" b="0" strike="noStrike" spc="-1" dirty="0">
                        <a:latin typeface="Arial"/>
                      </a:endParaRPr>
                    </a:p>
                  </a:txBody>
                  <a:tcPr marL="59760" marR="59760" anchor="ctr">
                    <a:lnL>
                      <a:noFill/>
                    </a:lnL>
                    <a:lnR w="12240">
                      <a:noFill/>
                    </a:lnR>
                    <a:lnT w="12240">
                      <a:solidFill>
                        <a:srgbClr val="FFFFFF"/>
                      </a:solidFill>
                    </a:lnT>
                    <a:lnB w="12240">
                      <a:no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164 (36,9%)</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125 (30,2%)</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57 (13,8%)</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20 (4,8%)</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23 (5,6%)</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5 (1,2%)</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20 (4,8%)</a:t>
                      </a:r>
                      <a:endParaRPr lang="es-ES" sz="1100" b="0" strike="noStrike" spc="-1" dirty="0">
                        <a:latin typeface="Arial"/>
                      </a:endParaRPr>
                    </a:p>
                  </a:txBody>
                  <a:tcPr marL="59760" marR="59760" anchor="ctr">
                    <a:lnL w="12240">
                      <a:noFill/>
                    </a:lnL>
                    <a:lnR w="12240">
                      <a:noFill/>
                    </a:lnR>
                    <a:lnT w="12240">
                      <a:solidFill>
                        <a:srgbClr val="FFFFFF"/>
                      </a:solid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61 (26,8%)</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62 (27,2%)</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66 (28,9%)</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8 (3,5%)</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12 (5,3%)</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7 (3,1%)</a:t>
                      </a:r>
                      <a:endParaRPr lang="es-ES" sz="1100" b="0" strike="noStrike" spc="-1" dirty="0">
                        <a:latin typeface="Arial"/>
                      </a:endParaRPr>
                    </a:p>
                    <a:p>
                      <a:pPr algn="ctr">
                        <a:lnSpc>
                          <a:spcPct val="100000"/>
                        </a:lnSpc>
                        <a:spcAft>
                          <a:spcPts val="799"/>
                        </a:spcAft>
                        <a:buNone/>
                      </a:pPr>
                      <a:r>
                        <a:rPr lang="es-ES" sz="1100" b="0" strike="noStrike" spc="-1" dirty="0">
                          <a:solidFill>
                            <a:srgbClr val="0D0D0D"/>
                          </a:solidFill>
                          <a:latin typeface="Calibri"/>
                        </a:rPr>
                        <a:t>12 (5,3%)</a:t>
                      </a:r>
                      <a:endParaRPr lang="es-ES" sz="1100" b="0" strike="noStrike" spc="-1" dirty="0">
                        <a:latin typeface="Arial"/>
                      </a:endParaRPr>
                    </a:p>
                  </a:txBody>
                  <a:tcPr marL="59760" marR="59760" anchor="ctr">
                    <a:lnL w="12240">
                      <a:noFill/>
                    </a:lnL>
                    <a:lnR w="12240">
                      <a:noFill/>
                    </a:lnR>
                    <a:lnT w="12240">
                      <a:solidFill>
                        <a:srgbClr val="FFFFFF"/>
                      </a:solidFill>
                    </a:lnT>
                    <a:lnB w="12240">
                      <a:no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a:t>
                      </a:r>
                      <a:endParaRPr lang="es-ES" sz="1100" b="1" strike="noStrike" spc="-1" dirty="0">
                        <a:latin typeface="Arial"/>
                      </a:endParaRPr>
                    </a:p>
                  </a:txBody>
                  <a:tcPr marL="59760" marR="59760" anchor="ctr">
                    <a:lnL w="12240">
                      <a:noFill/>
                    </a:lnL>
                    <a:lnR>
                      <a:noFill/>
                    </a:lnR>
                    <a:lnT w="12240">
                      <a:solidFill>
                        <a:srgbClr val="FFFFFF"/>
                      </a:solidFill>
                    </a:lnT>
                    <a:lnB w="12240">
                      <a:noFill/>
                    </a:lnB>
                    <a:solidFill>
                      <a:srgbClr val="E6E0EC"/>
                    </a:solidFill>
                  </a:tcPr>
                </a:tc>
                <a:extLst>
                  <a:ext uri="{0D108BD9-81ED-4DB2-BD59-A6C34878D82A}">
                    <a16:rowId xmlns:a16="http://schemas.microsoft.com/office/drawing/2014/main" val="10004"/>
                  </a:ext>
                </a:extLst>
              </a:tr>
              <a:tr h="255441">
                <a:tc>
                  <a:txBody>
                    <a:bodyPr/>
                    <a:lstStyle/>
                    <a:p>
                      <a:pPr algn="ctr">
                        <a:lnSpc>
                          <a:spcPct val="100000"/>
                        </a:lnSpc>
                        <a:spcAft>
                          <a:spcPts val="799"/>
                        </a:spcAft>
                        <a:buNone/>
                      </a:pPr>
                      <a:r>
                        <a:rPr lang="es-ES" sz="1100" b="1" strike="noStrike" spc="-1" dirty="0">
                          <a:solidFill>
                            <a:srgbClr val="0D0D0D"/>
                          </a:solidFill>
                          <a:latin typeface="Calibri"/>
                        </a:rPr>
                        <a:t>FVC (%)</a:t>
                      </a:r>
                      <a:endParaRPr lang="es-ES" sz="1100" b="0" strike="noStrike" spc="-1" dirty="0">
                        <a:latin typeface="Arial"/>
                      </a:endParaRPr>
                    </a:p>
                  </a:txBody>
                  <a:tcPr marL="59760" marR="59760" anchor="ctr">
                    <a:lnL>
                      <a:noFill/>
                    </a:lnL>
                    <a:lnR w="12240">
                      <a:noFill/>
                    </a:lnR>
                    <a:lnT w="12240">
                      <a:noFill/>
                    </a:lnT>
                    <a:lnB w="12240">
                      <a:noFill/>
                    </a:lnB>
                    <a:solidFill>
                      <a:schemeClr val="accent4">
                        <a:lumMod val="60000"/>
                        <a:lumOff val="40000"/>
                      </a:schemeClr>
                    </a:solidFill>
                  </a:tcPr>
                </a:tc>
                <a:tc>
                  <a:txBody>
                    <a:bodyPr/>
                    <a:lstStyle/>
                    <a:p>
                      <a:pPr algn="ctr">
                        <a:lnSpc>
                          <a:spcPct val="100000"/>
                        </a:lnSpc>
                        <a:spcAft>
                          <a:spcPts val="799"/>
                        </a:spcAft>
                        <a:buNone/>
                      </a:pPr>
                      <a:r>
                        <a:rPr lang="es-ES" sz="1100" b="0" strike="noStrike" spc="-1">
                          <a:solidFill>
                            <a:srgbClr val="0D0D0D"/>
                          </a:solidFill>
                          <a:latin typeface="Calibri"/>
                        </a:rPr>
                        <a:t>90,8 (21,6)</a:t>
                      </a:r>
                      <a:endParaRPr lang="es-ES" sz="1100" b="0" strike="noStrike" spc="-1">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99,7 (15,9)</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 </a:t>
                      </a:r>
                      <a:endParaRPr lang="es-ES" sz="1100" b="1" strike="noStrike" spc="-1" dirty="0">
                        <a:latin typeface="Arial"/>
                      </a:endParaRPr>
                    </a:p>
                  </a:txBody>
                  <a:tcPr marL="59760" marR="59760" anchor="ctr">
                    <a:lnL w="12240">
                      <a:noFill/>
                    </a:lnL>
                    <a:lnR>
                      <a:noFill/>
                    </a:lnR>
                    <a:lnT w="12240">
                      <a:noFill/>
                    </a:lnT>
                    <a:lnB w="12240">
                      <a:noFill/>
                    </a:lnB>
                    <a:solidFill>
                      <a:srgbClr val="E6E0EC"/>
                    </a:solidFill>
                  </a:tcPr>
                </a:tc>
                <a:extLst>
                  <a:ext uri="{0D108BD9-81ED-4DB2-BD59-A6C34878D82A}">
                    <a16:rowId xmlns:a16="http://schemas.microsoft.com/office/drawing/2014/main" val="10005"/>
                  </a:ext>
                </a:extLst>
              </a:tr>
              <a:tr h="255441">
                <a:tc>
                  <a:txBody>
                    <a:bodyPr/>
                    <a:lstStyle/>
                    <a:p>
                      <a:pPr algn="ctr">
                        <a:lnSpc>
                          <a:spcPct val="100000"/>
                        </a:lnSpc>
                        <a:spcAft>
                          <a:spcPts val="799"/>
                        </a:spcAft>
                        <a:buNone/>
                      </a:pPr>
                      <a:r>
                        <a:rPr lang="es-ES" sz="1100" b="1" strike="noStrike" spc="-1" dirty="0">
                          <a:solidFill>
                            <a:srgbClr val="0D0D0D"/>
                          </a:solidFill>
                          <a:latin typeface="Calibri"/>
                        </a:rPr>
                        <a:t>FEV1 (%)</a:t>
                      </a:r>
                      <a:endParaRPr lang="es-ES" sz="1100" b="0" strike="noStrike" spc="-1" dirty="0">
                        <a:latin typeface="Arial"/>
                      </a:endParaRPr>
                    </a:p>
                  </a:txBody>
                  <a:tcPr marL="59760" marR="59760" anchor="ctr">
                    <a:lnL>
                      <a:noFill/>
                    </a:lnL>
                    <a:lnR w="12240">
                      <a:noFill/>
                    </a:lnR>
                    <a:lnT w="12240">
                      <a:noFill/>
                    </a:lnT>
                    <a:lnB w="12240">
                      <a:no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74,3 (26,8)</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95,8 (17,0)</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&lt;0,001*</a:t>
                      </a:r>
                      <a:endParaRPr lang="es-ES" sz="1100" b="1" strike="noStrike" spc="-1" dirty="0">
                        <a:latin typeface="Arial"/>
                      </a:endParaRPr>
                    </a:p>
                  </a:txBody>
                  <a:tcPr marL="59760" marR="59760" anchor="ctr">
                    <a:lnL w="12240">
                      <a:noFill/>
                    </a:lnL>
                    <a:lnR>
                      <a:noFill/>
                    </a:lnR>
                    <a:lnT w="12240">
                      <a:noFill/>
                    </a:lnT>
                    <a:lnB w="12240">
                      <a:noFill/>
                    </a:lnB>
                    <a:solidFill>
                      <a:srgbClr val="E6E0EC"/>
                    </a:solidFill>
                  </a:tcPr>
                </a:tc>
                <a:extLst>
                  <a:ext uri="{0D108BD9-81ED-4DB2-BD59-A6C34878D82A}">
                    <a16:rowId xmlns:a16="http://schemas.microsoft.com/office/drawing/2014/main" val="10006"/>
                  </a:ext>
                </a:extLst>
              </a:tr>
              <a:tr h="255441">
                <a:tc>
                  <a:txBody>
                    <a:bodyPr/>
                    <a:lstStyle/>
                    <a:p>
                      <a:pPr algn="ctr">
                        <a:lnSpc>
                          <a:spcPct val="100000"/>
                        </a:lnSpc>
                        <a:spcAft>
                          <a:spcPts val="799"/>
                        </a:spcAft>
                        <a:buNone/>
                      </a:pPr>
                      <a:r>
                        <a:rPr lang="es-ES" sz="1100" b="1" strike="noStrike" spc="-1" dirty="0">
                          <a:solidFill>
                            <a:srgbClr val="0D0D0D"/>
                          </a:solidFill>
                          <a:latin typeface="Calibri"/>
                        </a:rPr>
                        <a:t>AST (U/L)</a:t>
                      </a:r>
                      <a:endParaRPr lang="es-ES" sz="1100" b="0" strike="noStrike" spc="-1" dirty="0">
                        <a:latin typeface="Arial"/>
                      </a:endParaRPr>
                    </a:p>
                  </a:txBody>
                  <a:tcPr marL="59760" marR="59760" anchor="ctr">
                    <a:lnL>
                      <a:noFill/>
                    </a:lnL>
                    <a:lnR w="12240">
                      <a:noFill/>
                    </a:lnR>
                    <a:lnT w="12240">
                      <a:noFill/>
                    </a:lnT>
                    <a:lnB w="12240">
                      <a:no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13,9 (27,2)</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a:solidFill>
                            <a:srgbClr val="0D0D0D"/>
                          </a:solidFill>
                          <a:latin typeface="Calibri"/>
                        </a:rPr>
                        <a:t>18,8 (14,3)</a:t>
                      </a:r>
                      <a:endParaRPr lang="es-ES" sz="1100" b="0" strike="noStrike" spc="-1">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0,006*</a:t>
                      </a:r>
                      <a:endParaRPr lang="es-ES" sz="1100" b="1" strike="noStrike" spc="-1" dirty="0">
                        <a:latin typeface="Arial"/>
                      </a:endParaRPr>
                    </a:p>
                  </a:txBody>
                  <a:tcPr marL="59760" marR="59760" anchor="ctr">
                    <a:lnL w="12240">
                      <a:noFill/>
                    </a:lnL>
                    <a:lnR>
                      <a:noFill/>
                    </a:lnR>
                    <a:lnT w="12240">
                      <a:noFill/>
                    </a:lnT>
                    <a:lnB w="12240">
                      <a:noFill/>
                    </a:lnB>
                    <a:solidFill>
                      <a:srgbClr val="E6E0EC"/>
                    </a:solidFill>
                  </a:tcPr>
                </a:tc>
                <a:extLst>
                  <a:ext uri="{0D108BD9-81ED-4DB2-BD59-A6C34878D82A}">
                    <a16:rowId xmlns:a16="http://schemas.microsoft.com/office/drawing/2014/main" val="10007"/>
                  </a:ext>
                </a:extLst>
              </a:tr>
              <a:tr h="255441">
                <a:tc>
                  <a:txBody>
                    <a:bodyPr/>
                    <a:lstStyle/>
                    <a:p>
                      <a:pPr algn="ctr">
                        <a:lnSpc>
                          <a:spcPct val="100000"/>
                        </a:lnSpc>
                        <a:spcAft>
                          <a:spcPts val="799"/>
                        </a:spcAft>
                        <a:buNone/>
                      </a:pPr>
                      <a:r>
                        <a:rPr lang="es-ES" sz="1100" b="1" strike="noStrike" spc="-1" dirty="0">
                          <a:solidFill>
                            <a:srgbClr val="0D0D0D"/>
                          </a:solidFill>
                          <a:latin typeface="Calibri"/>
                        </a:rPr>
                        <a:t>ALT (U/L)</a:t>
                      </a:r>
                      <a:endParaRPr lang="es-ES" sz="1100" b="0" strike="noStrike" spc="-1" dirty="0">
                        <a:latin typeface="Arial"/>
                      </a:endParaRPr>
                    </a:p>
                  </a:txBody>
                  <a:tcPr marL="59760" marR="59760" anchor="ctr">
                    <a:lnL>
                      <a:noFill/>
                    </a:lnL>
                    <a:lnR w="12240">
                      <a:noFill/>
                    </a:lnR>
                    <a:lnT w="12240">
                      <a:noFill/>
                    </a:lnT>
                    <a:lnB w="12240">
                      <a:noFill/>
                    </a:lnB>
                    <a:solidFill>
                      <a:schemeClr val="accent4">
                        <a:lumMod val="60000"/>
                        <a:lumOff val="40000"/>
                      </a:schemeClr>
                    </a:solidFill>
                  </a:tcPr>
                </a:tc>
                <a:tc>
                  <a:txBody>
                    <a:bodyPr/>
                    <a:lstStyle/>
                    <a:p>
                      <a:pPr algn="ctr">
                        <a:lnSpc>
                          <a:spcPct val="100000"/>
                        </a:lnSpc>
                        <a:spcAft>
                          <a:spcPts val="799"/>
                        </a:spcAft>
                        <a:buNone/>
                      </a:pPr>
                      <a:r>
                        <a:rPr lang="es-ES" sz="1100" b="0" strike="noStrike" spc="-1" dirty="0">
                          <a:solidFill>
                            <a:srgbClr val="0D0D0D"/>
                          </a:solidFill>
                          <a:latin typeface="Calibri"/>
                        </a:rPr>
                        <a:t>14,3 (31,7)</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18,1 (14,1)</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1" strike="noStrike" spc="-1" dirty="0">
                          <a:solidFill>
                            <a:srgbClr val="0D0D0D"/>
                          </a:solidFill>
                          <a:latin typeface="Calibri"/>
                        </a:rPr>
                        <a:t>0,045*</a:t>
                      </a:r>
                      <a:endParaRPr lang="es-ES" sz="1100" b="1" strike="noStrike" spc="-1" dirty="0">
                        <a:latin typeface="Arial"/>
                      </a:endParaRPr>
                    </a:p>
                  </a:txBody>
                  <a:tcPr marL="59760" marR="59760" anchor="ctr">
                    <a:lnL w="12240">
                      <a:noFill/>
                    </a:lnL>
                    <a:lnR>
                      <a:noFill/>
                    </a:lnR>
                    <a:lnT w="12240">
                      <a:noFill/>
                    </a:lnT>
                    <a:lnB w="12240">
                      <a:noFill/>
                    </a:lnB>
                    <a:solidFill>
                      <a:srgbClr val="E6E0EC"/>
                    </a:solidFill>
                  </a:tcPr>
                </a:tc>
                <a:extLst>
                  <a:ext uri="{0D108BD9-81ED-4DB2-BD59-A6C34878D82A}">
                    <a16:rowId xmlns:a16="http://schemas.microsoft.com/office/drawing/2014/main" val="10008"/>
                  </a:ext>
                </a:extLst>
              </a:tr>
              <a:tr h="255441">
                <a:tc>
                  <a:txBody>
                    <a:bodyPr/>
                    <a:lstStyle/>
                    <a:p>
                      <a:pPr algn="ctr">
                        <a:lnSpc>
                          <a:spcPct val="100000"/>
                        </a:lnSpc>
                        <a:spcAft>
                          <a:spcPts val="799"/>
                        </a:spcAft>
                        <a:buNone/>
                      </a:pPr>
                      <a:r>
                        <a:rPr lang="es-ES" sz="1100" b="1" strike="noStrike" spc="-1" dirty="0">
                          <a:solidFill>
                            <a:srgbClr val="0D0D0D"/>
                          </a:solidFill>
                          <a:latin typeface="Calibri"/>
                        </a:rPr>
                        <a:t>AAT (mg/dl)</a:t>
                      </a:r>
                      <a:endParaRPr lang="es-ES" sz="1100" b="0" strike="noStrike" spc="-1" dirty="0">
                        <a:latin typeface="Arial"/>
                      </a:endParaRPr>
                    </a:p>
                  </a:txBody>
                  <a:tcPr marL="59760" marR="59760" anchor="ctr">
                    <a:lnL>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a:solidFill>
                            <a:srgbClr val="0D0D0D"/>
                          </a:solidFill>
                          <a:latin typeface="Calibri"/>
                        </a:rPr>
                        <a:t>104,0 (27,4)</a:t>
                      </a:r>
                      <a:endParaRPr lang="es-ES" sz="1100" b="0" strike="noStrike" spc="-1">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103,8 (31,8)</a:t>
                      </a:r>
                      <a:endParaRPr lang="es-ES" sz="1100" b="0" strike="noStrike" spc="-1" dirty="0">
                        <a:latin typeface="Arial"/>
                      </a:endParaRPr>
                    </a:p>
                  </a:txBody>
                  <a:tcPr marL="59760" marR="59760" anchor="ctr">
                    <a:lnL w="12240">
                      <a:noFill/>
                    </a:lnL>
                    <a:lnR w="12240">
                      <a:noFill/>
                    </a:lnR>
                    <a:lnT w="12240">
                      <a:noFill/>
                    </a:lnT>
                    <a:lnB w="12240">
                      <a:noFill/>
                    </a:lnB>
                    <a:solidFill>
                      <a:srgbClr val="E6E0EC"/>
                    </a:solidFill>
                  </a:tcPr>
                </a:tc>
                <a:tc>
                  <a:txBody>
                    <a:bodyPr/>
                    <a:lstStyle/>
                    <a:p>
                      <a:pPr algn="ctr">
                        <a:lnSpc>
                          <a:spcPct val="100000"/>
                        </a:lnSpc>
                        <a:spcAft>
                          <a:spcPts val="799"/>
                        </a:spcAft>
                        <a:buNone/>
                      </a:pPr>
                      <a:r>
                        <a:rPr lang="es-ES" sz="1100" b="0" strike="noStrike" spc="-1" dirty="0">
                          <a:solidFill>
                            <a:srgbClr val="0D0D0D"/>
                          </a:solidFill>
                          <a:latin typeface="Calibri"/>
                        </a:rPr>
                        <a:t>0,461*</a:t>
                      </a:r>
                      <a:endParaRPr lang="es-ES" sz="1100" b="0" strike="noStrike" spc="-1" dirty="0">
                        <a:latin typeface="Arial"/>
                      </a:endParaRPr>
                    </a:p>
                  </a:txBody>
                  <a:tcPr marL="59760" marR="59760" anchor="ctr">
                    <a:lnL w="12240">
                      <a:noFill/>
                    </a:lnL>
                    <a:lnR>
                      <a:noFill/>
                    </a:lnR>
                    <a:lnT w="12240">
                      <a:noFill/>
                    </a:lnT>
                    <a:lnB w="12240">
                      <a:noFill/>
                    </a:lnB>
                    <a:solidFill>
                      <a:srgbClr val="E6E0EC"/>
                    </a:solidFill>
                  </a:tcPr>
                </a:tc>
                <a:extLst>
                  <a:ext uri="{0D108BD9-81ED-4DB2-BD59-A6C34878D82A}">
                    <a16:rowId xmlns:a16="http://schemas.microsoft.com/office/drawing/2014/main" val="10009"/>
                  </a:ext>
                </a:extLst>
              </a:tr>
            </a:tbl>
          </a:graphicData>
        </a:graphic>
      </p:graphicFrame>
      <p:sp>
        <p:nvSpPr>
          <p:cNvPr id="2" name="CuadroTexto 1">
            <a:extLst>
              <a:ext uri="{FF2B5EF4-FFF2-40B4-BE49-F238E27FC236}">
                <a16:creationId xmlns:a16="http://schemas.microsoft.com/office/drawing/2014/main" id="{11DB34DC-9446-6193-31F1-11BECCA2B132}"/>
              </a:ext>
            </a:extLst>
          </p:cNvPr>
          <p:cNvSpPr txBox="1"/>
          <p:nvPr/>
        </p:nvSpPr>
        <p:spPr>
          <a:xfrm>
            <a:off x="374072" y="3435340"/>
            <a:ext cx="2722418" cy="1877437"/>
          </a:xfrm>
          <a:prstGeom prst="rect">
            <a:avLst/>
          </a:prstGeom>
          <a:noFill/>
        </p:spPr>
        <p:txBody>
          <a:bodyPr wrap="square" rtlCol="0">
            <a:spAutoFit/>
          </a:bodyPr>
          <a:lstStyle/>
          <a:p>
            <a:r>
              <a:rPr lang="es-ES" sz="1200" b="1" dirty="0">
                <a:latin typeface="Calibri" panose="020F0502020204030204" pitchFamily="34" charset="0"/>
                <a:ea typeface="Calibri" panose="020F0502020204030204" pitchFamily="34" charset="0"/>
                <a:cs typeface="Calibri" panose="020F0502020204030204" pitchFamily="34" charset="0"/>
              </a:rPr>
              <a:t>Tabla 1. Análisis comparativo entre pacientes diagnosticados por cribado familiar vs. Cribado por otros motivos.</a:t>
            </a:r>
          </a:p>
          <a:p>
            <a:endParaRPr lang="es-ES" sz="1100" b="1" dirty="0">
              <a:latin typeface="Calibri" panose="020F0502020204030204" pitchFamily="34" charset="0"/>
              <a:ea typeface="Calibri" panose="020F0502020204030204" pitchFamily="34" charset="0"/>
              <a:cs typeface="Calibri" panose="020F0502020204030204" pitchFamily="34" charset="0"/>
            </a:endParaRPr>
          </a:p>
          <a:p>
            <a:r>
              <a:rPr lang="es-ES" sz="1100" b="1" dirty="0">
                <a:latin typeface="Calibri" panose="020F0502020204030204" pitchFamily="34" charset="0"/>
                <a:ea typeface="Calibri" panose="020F0502020204030204" pitchFamily="34" charset="0"/>
                <a:cs typeface="Calibri" panose="020F0502020204030204" pitchFamily="34" charset="0"/>
              </a:rPr>
              <a:t>*</a:t>
            </a:r>
            <a:r>
              <a:rPr lang="es-ES" sz="1100" dirty="0">
                <a:latin typeface="Calibri" panose="020F0502020204030204" pitchFamily="34" charset="0"/>
                <a:ea typeface="Calibri" panose="020F0502020204030204" pitchFamily="34" charset="0"/>
                <a:cs typeface="Calibri" panose="020F0502020204030204" pitchFamily="34" charset="0"/>
              </a:rPr>
              <a:t>Media y desviación estándar (DE). </a:t>
            </a:r>
          </a:p>
          <a:p>
            <a:r>
              <a:rPr lang="es-ES" sz="1100" dirty="0">
                <a:latin typeface="Calibri" panose="020F0502020204030204" pitchFamily="34" charset="0"/>
                <a:ea typeface="Calibri" panose="020F0502020204030204" pitchFamily="34" charset="0"/>
                <a:cs typeface="Calibri" panose="020F0502020204030204" pitchFamily="34" charset="0"/>
              </a:rPr>
              <a:t>T-</a:t>
            </a:r>
            <a:r>
              <a:rPr lang="es-ES" sz="1100" dirty="0" err="1">
                <a:latin typeface="Calibri" panose="020F0502020204030204" pitchFamily="34" charset="0"/>
                <a:ea typeface="Calibri" panose="020F0502020204030204" pitchFamily="34" charset="0"/>
                <a:cs typeface="Calibri" panose="020F0502020204030204" pitchFamily="34" charset="0"/>
              </a:rPr>
              <a:t>student</a:t>
            </a:r>
            <a:r>
              <a:rPr lang="es-ES" sz="1100" dirty="0">
                <a:latin typeface="Calibri" panose="020F0502020204030204" pitchFamily="34" charset="0"/>
                <a:ea typeface="Calibri" panose="020F0502020204030204" pitchFamily="34" charset="0"/>
                <a:cs typeface="Calibri" panose="020F0502020204030204" pitchFamily="34" charset="0"/>
              </a:rPr>
              <a:t> para variables independientes.</a:t>
            </a:r>
          </a:p>
          <a:p>
            <a:endParaRPr lang="es-ES" sz="1100" dirty="0">
              <a:latin typeface="Calibri" panose="020F0502020204030204" pitchFamily="34" charset="0"/>
              <a:ea typeface="Calibri" panose="020F0502020204030204" pitchFamily="34" charset="0"/>
              <a:cs typeface="Calibri" panose="020F0502020204030204" pitchFamily="34" charset="0"/>
            </a:endParaRPr>
          </a:p>
          <a:p>
            <a:r>
              <a:rPr lang="es-ES" sz="1100" b="1" dirty="0">
                <a:latin typeface="Calibri" panose="020F0502020204030204" pitchFamily="34" charset="0"/>
                <a:ea typeface="Calibri" panose="020F0502020204030204" pitchFamily="34" charset="0"/>
                <a:cs typeface="Calibri" panose="020F0502020204030204" pitchFamily="34" charset="0"/>
              </a:rPr>
              <a:t>**</a:t>
            </a:r>
            <a:r>
              <a:rPr lang="es-ES" sz="1100" dirty="0">
                <a:latin typeface="Calibri" panose="020F0502020204030204" pitchFamily="34" charset="0"/>
                <a:ea typeface="Calibri" panose="020F0502020204030204" pitchFamily="34" charset="0"/>
                <a:cs typeface="Calibri" panose="020F0502020204030204" pitchFamily="34" charset="0"/>
              </a:rPr>
              <a:t>Frecuencia absoluta (%).</a:t>
            </a:r>
          </a:p>
          <a:p>
            <a:r>
              <a:rPr lang="es-ES" sz="1100" dirty="0">
                <a:latin typeface="Calibri" panose="020F0502020204030204" pitchFamily="34" charset="0"/>
                <a:ea typeface="Calibri" panose="020F0502020204030204" pitchFamily="34" charset="0"/>
                <a:cs typeface="Calibri" panose="020F0502020204030204" pitchFamily="34" charset="0"/>
              </a:rPr>
              <a:t> Chi-cuadrado. </a:t>
            </a:r>
          </a:p>
          <a:p>
            <a:pPr algn="r"/>
            <a:r>
              <a:rPr lang="es-ES" sz="1400" b="1" dirty="0">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699840" y="173700"/>
            <a:ext cx="7772040" cy="1102320"/>
          </a:xfrm>
          <a:prstGeom prst="rect">
            <a:avLst/>
          </a:prstGeom>
          <a:noFill/>
          <a:ln w="0">
            <a:noFill/>
          </a:ln>
        </p:spPr>
        <p:txBody>
          <a:bodyPr anchor="ctr">
            <a:noAutofit/>
          </a:bodyPr>
          <a:lstStyle/>
          <a:p>
            <a:pPr algn="ctr">
              <a:lnSpc>
                <a:spcPct val="100000"/>
              </a:lnSpc>
              <a:buNone/>
            </a:pPr>
            <a:r>
              <a:rPr lang="es-ES" sz="4400" b="1" strike="noStrike" spc="-1" dirty="0">
                <a:solidFill>
                  <a:srgbClr val="000000"/>
                </a:solidFill>
                <a:latin typeface="Calibri"/>
              </a:rPr>
              <a:t>CONCLUSIONES</a:t>
            </a:r>
          </a:p>
        </p:txBody>
      </p:sp>
      <p:pic>
        <p:nvPicPr>
          <p:cNvPr id="107" name="Imagen 12"/>
          <p:cNvPicPr/>
          <p:nvPr/>
        </p:nvPicPr>
        <p:blipFill>
          <a:blip r:embed="rId3"/>
          <a:srcRect l="13443" t="18198" r="20855" b="24413"/>
          <a:stretch/>
        </p:blipFill>
        <p:spPr>
          <a:xfrm>
            <a:off x="6588360" y="244789"/>
            <a:ext cx="889920" cy="829080"/>
          </a:xfrm>
          <a:prstGeom prst="rect">
            <a:avLst/>
          </a:prstGeom>
          <a:ln w="0">
            <a:noFill/>
          </a:ln>
        </p:spPr>
      </p:pic>
      <p:sp>
        <p:nvSpPr>
          <p:cNvPr id="2" name="Marcador de contenido 2">
            <a:extLst>
              <a:ext uri="{FF2B5EF4-FFF2-40B4-BE49-F238E27FC236}">
                <a16:creationId xmlns:a16="http://schemas.microsoft.com/office/drawing/2014/main" id="{8E5F5F8C-25B2-F217-8634-AB89D309CD06}"/>
              </a:ext>
            </a:extLst>
          </p:cNvPr>
          <p:cNvSpPr/>
          <p:nvPr/>
        </p:nvSpPr>
        <p:spPr>
          <a:xfrm>
            <a:off x="561901" y="1191736"/>
            <a:ext cx="8325000" cy="1253711"/>
          </a:xfrm>
          <a:prstGeom prst="chevron">
            <a:avLst>
              <a:gd name="adj" fmla="val 50000"/>
            </a:avLst>
          </a:prstGeom>
          <a:solidFill>
            <a:schemeClr val="accent4">
              <a:lumMod val="20000"/>
              <a:lumOff val="80000"/>
            </a:schemeClr>
          </a:solidFill>
          <a:ln w="0">
            <a:noFill/>
          </a:ln>
          <a:effectLst>
            <a:softEdge rad="127080"/>
          </a:effectLst>
        </p:spPr>
        <p:style>
          <a:lnRef idx="0">
            <a:scrgbClr r="0" g="0" b="0"/>
          </a:lnRef>
          <a:fillRef idx="0">
            <a:scrgbClr r="0" g="0" b="0"/>
          </a:fillRef>
          <a:effectRef idx="0">
            <a:scrgbClr r="0" g="0" b="0"/>
          </a:effectRef>
          <a:fontRef idx="minor"/>
        </p:style>
        <p:txBody>
          <a:bodyPr anchor="ctr">
            <a:noAutofit/>
          </a:bodyPr>
          <a:lstStyle/>
          <a:p>
            <a:pPr algn="ctr">
              <a:lnSpc>
                <a:spcPct val="100000"/>
              </a:lnSpc>
              <a:spcBef>
                <a:spcPts val="400"/>
              </a:spcBef>
              <a:buNone/>
              <a:tabLst>
                <a:tab pos="0" algn="l"/>
              </a:tabLst>
            </a:pPr>
            <a:r>
              <a:rPr lang="es-ES" sz="2000" dirty="0">
                <a:latin typeface="Calibri" panose="020F0502020204030204" pitchFamily="34" charset="0"/>
                <a:ea typeface="Calibri" panose="020F0502020204030204" pitchFamily="34" charset="0"/>
                <a:cs typeface="Calibri" panose="020F0502020204030204" pitchFamily="34" charset="0"/>
              </a:rPr>
              <a:t>Los casos identificados con cribado familiar eran más jóvenes, con un mayor porcentaje de mujeres y con un perfil genotípico diferente a pesar de tener la misma concentración hemática de AAT.</a:t>
            </a:r>
            <a:endParaRPr lang="es-ES" sz="240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Marcador de contenido 2">
            <a:extLst>
              <a:ext uri="{FF2B5EF4-FFF2-40B4-BE49-F238E27FC236}">
                <a16:creationId xmlns:a16="http://schemas.microsoft.com/office/drawing/2014/main" id="{9B29CBD7-1E82-288D-1B63-A19124DFC746}"/>
              </a:ext>
            </a:extLst>
          </p:cNvPr>
          <p:cNvSpPr/>
          <p:nvPr/>
        </p:nvSpPr>
        <p:spPr>
          <a:xfrm>
            <a:off x="617319" y="3743940"/>
            <a:ext cx="8325000" cy="1253711"/>
          </a:xfrm>
          <a:prstGeom prst="chevron">
            <a:avLst>
              <a:gd name="adj" fmla="val 50000"/>
            </a:avLst>
          </a:prstGeom>
          <a:solidFill>
            <a:schemeClr val="accent4">
              <a:lumMod val="20000"/>
              <a:lumOff val="80000"/>
            </a:schemeClr>
          </a:solidFill>
          <a:ln w="0">
            <a:noFill/>
          </a:ln>
          <a:effectLst>
            <a:softEdge rad="127080"/>
          </a:effectLst>
        </p:spPr>
        <p:style>
          <a:lnRef idx="0">
            <a:scrgbClr r="0" g="0" b="0"/>
          </a:lnRef>
          <a:fillRef idx="0">
            <a:scrgbClr r="0" g="0" b="0"/>
          </a:fillRef>
          <a:effectRef idx="0">
            <a:scrgbClr r="0" g="0" b="0"/>
          </a:effectRef>
          <a:fontRef idx="minor"/>
        </p:style>
        <p:txBody>
          <a:bodyPr anchor="ctr">
            <a:noAutofit/>
          </a:bodyPr>
          <a:lstStyle/>
          <a:p>
            <a:pPr algn="ctr">
              <a:lnSpc>
                <a:spcPct val="100000"/>
              </a:lnSpc>
              <a:spcBef>
                <a:spcPts val="400"/>
              </a:spcBef>
              <a:buNone/>
              <a:tabLst>
                <a:tab pos="0" algn="l"/>
              </a:tabLst>
            </a:pPr>
            <a:r>
              <a:rPr lang="es-ES" sz="2400" b="1" spc="-1" dirty="0">
                <a:solidFill>
                  <a:srgbClr val="000000"/>
                </a:solidFill>
                <a:latin typeface="Calibri" panose="020F0502020204030204" pitchFamily="34" charset="0"/>
                <a:ea typeface="Calibri" panose="020F0502020204030204" pitchFamily="34" charset="0"/>
                <a:cs typeface="Calibri" panose="020F0502020204030204" pitchFamily="34" charset="0"/>
              </a:rPr>
              <a:t>El estudio refuerza la necesidad del cribado familiar dadas las características propias de esta población, sustentando una estrategia de cribado familiar.</a:t>
            </a:r>
          </a:p>
        </p:txBody>
      </p:sp>
      <p:sp>
        <p:nvSpPr>
          <p:cNvPr id="6" name="Marcador de contenido 2">
            <a:extLst>
              <a:ext uri="{FF2B5EF4-FFF2-40B4-BE49-F238E27FC236}">
                <a16:creationId xmlns:a16="http://schemas.microsoft.com/office/drawing/2014/main" id="{15A9A484-33ED-EC65-43AF-F7ABDE3B35E9}"/>
              </a:ext>
            </a:extLst>
          </p:cNvPr>
          <p:cNvSpPr/>
          <p:nvPr/>
        </p:nvSpPr>
        <p:spPr>
          <a:xfrm>
            <a:off x="617319" y="2445447"/>
            <a:ext cx="8325000" cy="1253711"/>
          </a:xfrm>
          <a:prstGeom prst="chevron">
            <a:avLst>
              <a:gd name="adj" fmla="val 50000"/>
            </a:avLst>
          </a:prstGeom>
          <a:solidFill>
            <a:schemeClr val="accent4">
              <a:lumMod val="20000"/>
              <a:lumOff val="80000"/>
            </a:schemeClr>
          </a:solidFill>
          <a:ln w="0">
            <a:noFill/>
          </a:ln>
          <a:effectLst>
            <a:softEdge rad="127080"/>
          </a:effectLst>
        </p:spPr>
        <p:style>
          <a:lnRef idx="0">
            <a:scrgbClr r="0" g="0" b="0"/>
          </a:lnRef>
          <a:fillRef idx="0">
            <a:scrgbClr r="0" g="0" b="0"/>
          </a:fillRef>
          <a:effectRef idx="0">
            <a:scrgbClr r="0" g="0" b="0"/>
          </a:effectRef>
          <a:fontRef idx="minor"/>
        </p:style>
        <p:txBody>
          <a:bodyPr anchor="ctr">
            <a:noAutofit/>
          </a:bodyPr>
          <a:lstStyle/>
          <a:p>
            <a:pPr algn="ctr">
              <a:lnSpc>
                <a:spcPct val="100000"/>
              </a:lnSpc>
              <a:spcBef>
                <a:spcPts val="400"/>
              </a:spcBef>
              <a:buNone/>
              <a:tabLst>
                <a:tab pos="0" algn="l"/>
              </a:tabLst>
            </a:pPr>
            <a:r>
              <a:rPr lang="es-ES" sz="2000" dirty="0">
                <a:latin typeface="Calibri" panose="020F0502020204030204" pitchFamily="34" charset="0"/>
                <a:ea typeface="Calibri" panose="020F0502020204030204" pitchFamily="34" charset="0"/>
                <a:cs typeface="Calibri" panose="020F0502020204030204" pitchFamily="34" charset="0"/>
              </a:rPr>
              <a:t>Los casos identificados con cribado familiar presentan una mejor función pulmonar en términos de FEV1 y FVC, respecto a los pacientes cribados por otros motivos. </a:t>
            </a:r>
            <a:endParaRPr lang="es-ES" sz="240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613</TotalTime>
  <Words>1125</Words>
  <Application>Microsoft Office PowerPoint</Application>
  <PresentationFormat>Presentación en pantalla (16:9)</PresentationFormat>
  <Paragraphs>124</Paragraphs>
  <Slides>9</Slides>
  <Notes>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9</vt:i4>
      </vt:variant>
    </vt:vector>
  </HeadingPairs>
  <TitlesOfParts>
    <vt:vector size="16" baseType="lpstr">
      <vt:lpstr>Arial</vt:lpstr>
      <vt:lpstr>Calibri</vt:lpstr>
      <vt:lpstr>Symbol</vt:lpstr>
      <vt:lpstr>Times New Roman</vt:lpstr>
      <vt:lpstr>Wingdings</vt:lpstr>
      <vt:lpstr>Office Theme</vt:lpstr>
      <vt:lpstr>Office Theme</vt:lpstr>
      <vt:lpstr>IMPORTANCIA DEL CRIBADO FAMILIAR EN EL DIAGNÓSTICO DEL DÉFICIT DE ALFA1 ANTITRIPSINA  </vt:lpstr>
      <vt:lpstr>INTRODUCCIÓN</vt:lpstr>
      <vt:lpstr>INTRODUCCIÓN</vt:lpstr>
      <vt:lpstr>INTRODUCCIÓN</vt:lpstr>
      <vt:lpstr>OBJETIVO</vt:lpstr>
      <vt:lpstr>METODOLOGÍA</vt:lpstr>
      <vt:lpstr>RESULTADOS</vt:lpstr>
      <vt:lpstr>Presentación de PowerPoint</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LUNA</dc:creator>
  <dc:description/>
  <cp:lastModifiedBy>JUAN MANUEL MUÑOZ PICHARDO</cp:lastModifiedBy>
  <cp:revision>44</cp:revision>
  <dcterms:created xsi:type="dcterms:W3CDTF">2024-02-05T13:08:18Z</dcterms:created>
  <dcterms:modified xsi:type="dcterms:W3CDTF">2025-03-02T22:16:54Z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5</vt:i4>
  </property>
  <property fmtid="{D5CDD505-2E9C-101B-9397-08002B2CF9AE}" pid="3" name="PresentationFormat">
    <vt:lpwstr>Presentación en pantalla (16:9)</vt:lpwstr>
  </property>
  <property fmtid="{D5CDD505-2E9C-101B-9397-08002B2CF9AE}" pid="4" name="Slides">
    <vt:i4>7</vt:i4>
  </property>
</Properties>
</file>