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1D8"/>
          </a:solidFill>
        </a:fill>
      </a:tcStyle>
    </a:wholeTbl>
    <a:band2H>
      <a:tcTxStyle/>
      <a:tcStyle>
        <a:tcBdr/>
        <a:fill>
          <a:solidFill>
            <a:srgbClr val="E7E9EC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D3CB"/>
          </a:solidFill>
        </a:fill>
      </a:tcStyle>
    </a:wholeTbl>
    <a:band2H>
      <a:tcTxStyle/>
      <a:tcStyle>
        <a:tcBdr/>
        <a:fill>
          <a:solidFill>
            <a:srgbClr val="E7EAE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E1CC"/>
          </a:solidFill>
        </a:fill>
      </a:tcStyle>
    </a:wholeTbl>
    <a:band2H>
      <a:tcTxStyle/>
      <a:tcStyle>
        <a:tcBdr/>
        <a:fill>
          <a:solidFill>
            <a:srgbClr val="E8F0E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8146" autoAdjust="0"/>
  </p:normalViewPr>
  <p:slideViewPr>
    <p:cSldViewPr snapToGrid="0">
      <p:cViewPr varScale="1">
        <p:scale>
          <a:sx n="75" d="100"/>
          <a:sy n="75" d="100"/>
        </p:scale>
        <p:origin x="946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04" name="Shape 104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Arial"/>
      </a:defRPr>
    </a:lvl1pPr>
    <a:lvl2pPr indent="228600" latinLnBrk="0">
      <a:defRPr sz="1200">
        <a:latin typeface="+mn-lt"/>
        <a:ea typeface="+mn-ea"/>
        <a:cs typeface="+mn-cs"/>
        <a:sym typeface="Arial"/>
      </a:defRPr>
    </a:lvl2pPr>
    <a:lvl3pPr indent="457200" latinLnBrk="0">
      <a:defRPr sz="1200">
        <a:latin typeface="+mn-lt"/>
        <a:ea typeface="+mn-ea"/>
        <a:cs typeface="+mn-cs"/>
        <a:sym typeface="Arial"/>
      </a:defRPr>
    </a:lvl3pPr>
    <a:lvl4pPr indent="685800" latinLnBrk="0">
      <a:defRPr sz="1200">
        <a:latin typeface="+mn-lt"/>
        <a:ea typeface="+mn-ea"/>
        <a:cs typeface="+mn-cs"/>
        <a:sym typeface="Arial"/>
      </a:defRPr>
    </a:lvl4pPr>
    <a:lvl5pPr indent="914400" latinLnBrk="0">
      <a:defRPr sz="1200">
        <a:latin typeface="+mn-lt"/>
        <a:ea typeface="+mn-ea"/>
        <a:cs typeface="+mn-cs"/>
        <a:sym typeface="Arial"/>
      </a:defRPr>
    </a:lvl5pPr>
    <a:lvl6pPr indent="1143000" latinLnBrk="0">
      <a:defRPr sz="1200">
        <a:latin typeface="+mn-lt"/>
        <a:ea typeface="+mn-ea"/>
        <a:cs typeface="+mn-cs"/>
        <a:sym typeface="Arial"/>
      </a:defRPr>
    </a:lvl6pPr>
    <a:lvl7pPr indent="1371600" latinLnBrk="0">
      <a:defRPr sz="1200">
        <a:latin typeface="+mn-lt"/>
        <a:ea typeface="+mn-ea"/>
        <a:cs typeface="+mn-cs"/>
        <a:sym typeface="Arial"/>
      </a:defRPr>
    </a:lvl7pPr>
    <a:lvl8pPr indent="1600200" latinLnBrk="0">
      <a:defRPr sz="1200">
        <a:latin typeface="+mn-lt"/>
        <a:ea typeface="+mn-ea"/>
        <a:cs typeface="+mn-cs"/>
        <a:sym typeface="Arial"/>
      </a:defRPr>
    </a:lvl8pPr>
    <a:lvl9pPr indent="1828800" latinLnBrk="0">
      <a:defRPr sz="1200">
        <a:latin typeface="+mn-lt"/>
        <a:ea typeface="+mn-ea"/>
        <a:cs typeface="+mn-cs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3" name="Shape 12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Shape 153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54" name="Shape 15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o del título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Texto del título</a:t>
            </a:r>
          </a:p>
        </p:txBody>
      </p:sp>
      <p:sp>
        <p:nvSpPr>
          <p:cNvPr id="12" name="Nivel de texto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13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o del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21" name="Nivel de texto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22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o del título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Texto del título</a:t>
            </a:r>
          </a:p>
        </p:txBody>
      </p:sp>
      <p:sp>
        <p:nvSpPr>
          <p:cNvPr id="30" name="Nivel de texto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757575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757575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757575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757575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757575"/>
                </a:solidFill>
              </a:defRPr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31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o del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39" name="Nivel de texto 1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40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o del título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48" name="Nivel de texto 1…"/>
          <p:cNvSpPr txBox="1"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49" name="Marcador de texto 4"/>
          <p:cNvSpPr>
            <a:spLocks noGrp="1"/>
          </p:cNvSpPr>
          <p:nvPr>
            <p:ph type="body" sz="quarter" idx="21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exto del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58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o del título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Texto del título</a:t>
            </a:r>
          </a:p>
        </p:txBody>
      </p:sp>
      <p:sp>
        <p:nvSpPr>
          <p:cNvPr id="73" name="Nivel de texto 1…"/>
          <p:cNvSpPr txBox="1"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74" name="Marcador de texto 3"/>
          <p:cNvSpPr>
            <a:spLocks noGrp="1"/>
          </p:cNvSpPr>
          <p:nvPr>
            <p:ph type="body" sz="quarter" idx="2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75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o del título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Texto del título</a:t>
            </a:r>
          </a:p>
        </p:txBody>
      </p:sp>
      <p:sp>
        <p:nvSpPr>
          <p:cNvPr id="83" name="Marcador de posición de imagen 2"/>
          <p:cNvSpPr>
            <a:spLocks noGrp="1"/>
          </p:cNvSpPr>
          <p:nvPr>
            <p:ph type="pic" sz="half" idx="2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Nivel de texto 1…"/>
          <p:cNvSpPr txBox="1"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85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y viñe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ítulo de la diapositiva"/>
          <p:cNvSpPr txBox="1">
            <a:spLocks noGrp="1"/>
          </p:cNvSpPr>
          <p:nvPr>
            <p:ph type="title" hasCustomPrompt="1"/>
          </p:nvPr>
        </p:nvSpPr>
        <p:spPr>
          <a:xfrm>
            <a:off x="603250" y="539750"/>
            <a:ext cx="10985500" cy="716582"/>
          </a:xfrm>
          <a:prstGeom prst="rect">
            <a:avLst/>
          </a:prstGeom>
        </p:spPr>
        <p:txBody>
          <a:bodyPr lIns="25400" tIns="25400" rIns="25400" bIns="25400" anchor="t"/>
          <a:lstStyle>
            <a:lvl1pPr defTabSz="1219169">
              <a:lnSpc>
                <a:spcPct val="80000"/>
              </a:lnSpc>
              <a:defRPr sz="4200" b="1" spc="-84">
                <a:solidFill>
                  <a:srgbClr val="0076B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Título de la diapositiva</a:t>
            </a:r>
          </a:p>
        </p:txBody>
      </p:sp>
      <p:sp>
        <p:nvSpPr>
          <p:cNvPr id="93" name="Subtítulo de la diapositiv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03250" y="1186481"/>
            <a:ext cx="10985500" cy="467390"/>
          </a:xfrm>
          <a:prstGeom prst="rect">
            <a:avLst/>
          </a:prstGeom>
          <a:ln w="3175"/>
        </p:spPr>
        <p:txBody>
          <a:bodyPr lIns="22859" tIns="22859" rIns="22859" bIns="22859"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Subtítulo de la diapositiva</a:t>
            </a:r>
          </a:p>
        </p:txBody>
      </p:sp>
      <p:sp>
        <p:nvSpPr>
          <p:cNvPr id="94" name="Nivel de texto 1…"/>
          <p:cNvSpPr txBox="1">
            <a:spLocks noGrp="1"/>
          </p:cNvSpPr>
          <p:nvPr>
            <p:ph type="body" idx="1" hasCustomPrompt="1"/>
          </p:nvPr>
        </p:nvSpPr>
        <p:spPr>
          <a:xfrm>
            <a:off x="603250" y="1764912"/>
            <a:ext cx="10985500" cy="4487346"/>
          </a:xfrm>
          <a:prstGeom prst="rect">
            <a:avLst/>
          </a:prstGeom>
        </p:spPr>
        <p:txBody>
          <a:bodyPr lIns="25400" tIns="25400" rIns="25400" bIns="25400"/>
          <a:lstStyle>
            <a:lvl1pPr marL="304800" indent="-304800" defTabSz="1219169">
              <a:spcBef>
                <a:spcPts val="2200"/>
              </a:spcBef>
              <a:buSzPct val="123000"/>
              <a:buFontTx/>
              <a:defRPr sz="2400">
                <a:solidFill>
                  <a:srgbClr val="004D8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indent="-304800" defTabSz="1219169">
              <a:spcBef>
                <a:spcPts val="2200"/>
              </a:spcBef>
              <a:buSzPct val="123000"/>
              <a:buFontTx/>
              <a:defRPr sz="2400">
                <a:solidFill>
                  <a:srgbClr val="004D8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524000" indent="-304800" defTabSz="1219169">
              <a:spcBef>
                <a:spcPts val="2200"/>
              </a:spcBef>
              <a:buSzPct val="123000"/>
              <a:buFontTx/>
              <a:defRPr sz="2400">
                <a:solidFill>
                  <a:srgbClr val="004D8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2133600" indent="-304800" defTabSz="1219169">
              <a:spcBef>
                <a:spcPts val="2200"/>
              </a:spcBef>
              <a:buSzPct val="123000"/>
              <a:buFontTx/>
              <a:defRPr sz="2400">
                <a:solidFill>
                  <a:srgbClr val="004D8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743200" indent="-304800" defTabSz="1219169">
              <a:spcBef>
                <a:spcPts val="2200"/>
              </a:spcBef>
              <a:buSzPct val="123000"/>
              <a:buFontTx/>
              <a:defRPr sz="2400">
                <a:solidFill>
                  <a:srgbClr val="004D8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r>
              <a:t>Texto de viñeta de la diapositiva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pic>
        <p:nvPicPr>
          <p:cNvPr id="95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6549" y="6644549"/>
            <a:ext cx="761408" cy="145493"/>
          </a:xfrm>
          <a:prstGeom prst="rect">
            <a:avLst/>
          </a:prstGeom>
          <a:ln w="12700">
            <a:miter lim="400000"/>
          </a:ln>
        </p:spPr>
      </p:pic>
      <p:pic>
        <p:nvPicPr>
          <p:cNvPr id="96" name="IMG_0165.jpeg" descr="IMG_0165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464609" y="6363299"/>
            <a:ext cx="859821" cy="467390"/>
          </a:xfrm>
          <a:prstGeom prst="rect">
            <a:avLst/>
          </a:prstGeom>
          <a:ln w="12700">
            <a:miter lim="400000"/>
          </a:ln>
        </p:spPr>
      </p:pic>
      <p:sp>
        <p:nvSpPr>
          <p:cNvPr id="97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5997574" y="6540499"/>
            <a:ext cx="190603" cy="187301"/>
          </a:xfrm>
          <a:prstGeom prst="rect">
            <a:avLst/>
          </a:prstGeom>
        </p:spPr>
        <p:txBody>
          <a:bodyPr lIns="25400" tIns="25400" rIns="25400" bIns="25400" anchor="b"/>
          <a:lstStyle>
            <a:lvl1pPr algn="ctr" defTabSz="292100">
              <a:defRPr sz="9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 del título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Texto del título</a:t>
            </a:r>
          </a:p>
        </p:txBody>
      </p:sp>
      <p:sp>
        <p:nvSpPr>
          <p:cNvPr id="3" name="Nivel de texto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4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080144" y="6406785"/>
            <a:ext cx="273657" cy="264255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757575"/>
                </a:solidFill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Título 1"/>
          <p:cNvSpPr txBox="1">
            <a:spLocks noGrp="1"/>
          </p:cNvSpPr>
          <p:nvPr>
            <p:ph type="ctrTitle"/>
          </p:nvPr>
        </p:nvSpPr>
        <p:spPr>
          <a:xfrm>
            <a:off x="1734670" y="353787"/>
            <a:ext cx="8722660" cy="2312896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defTabSz="859536">
              <a:defRPr sz="4136" b="1"/>
            </a:pPr>
            <a:br/>
            <a:r>
              <a:t>Comparación de tres escalas de riesgo cardiovascular en pacientes con EPOC</a:t>
            </a:r>
          </a:p>
        </p:txBody>
      </p:sp>
      <p:sp>
        <p:nvSpPr>
          <p:cNvPr id="107" name="Subtítulo 2"/>
          <p:cNvSpPr txBox="1">
            <a:spLocks noGrp="1"/>
          </p:cNvSpPr>
          <p:nvPr>
            <p:ph type="subTitle" sz="quarter" idx="1"/>
          </p:nvPr>
        </p:nvSpPr>
        <p:spPr>
          <a:xfrm>
            <a:off x="1492620" y="2899123"/>
            <a:ext cx="9206757" cy="979270"/>
          </a:xfrm>
          <a:prstGeom prst="rect">
            <a:avLst/>
          </a:prstGeom>
        </p:spPr>
        <p:txBody>
          <a:bodyPr/>
          <a:lstStyle/>
          <a:p>
            <a:r>
              <a:t>Adela Murillo Rodríguez</a:t>
            </a:r>
          </a:p>
          <a:p>
            <a:pPr>
              <a:defRPr sz="2000"/>
            </a:pPr>
            <a:r>
              <a:t>Servicio de Neumología - Hospital Universitario Virgen de las Nieves</a:t>
            </a:r>
          </a:p>
        </p:txBody>
      </p:sp>
      <p:sp>
        <p:nvSpPr>
          <p:cNvPr id="108" name="CuadroTexto 3"/>
          <p:cNvSpPr txBox="1"/>
          <p:nvPr/>
        </p:nvSpPr>
        <p:spPr>
          <a:xfrm>
            <a:off x="1184234" y="4162540"/>
            <a:ext cx="9827253" cy="1153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200" b="1"/>
            </a:pPr>
            <a:r>
              <a:t>Autores</a:t>
            </a:r>
            <a:r>
              <a:rPr b="0"/>
              <a:t>: </a:t>
            </a:r>
          </a:p>
          <a:p>
            <a:pPr>
              <a:defRPr sz="1200"/>
            </a:pPr>
            <a:r>
              <a:t>Murillo Rodríguez A</a:t>
            </a:r>
            <a:r>
              <a:rPr baseline="30000"/>
              <a:t>1</a:t>
            </a:r>
            <a:r>
              <a:t>; Gómez T</a:t>
            </a:r>
            <a:r>
              <a:rPr baseline="30000"/>
              <a:t>1</a:t>
            </a:r>
            <a:r>
              <a:t>; Gómez M</a:t>
            </a:r>
            <a:r>
              <a:rPr baseline="30000"/>
              <a:t>1</a:t>
            </a:r>
            <a:r>
              <a:t>; Jiménez, A</a:t>
            </a:r>
            <a:r>
              <a:rPr baseline="30000"/>
              <a:t>1</a:t>
            </a:r>
            <a:r>
              <a:t>; Casares, L</a:t>
            </a:r>
            <a:r>
              <a:rPr baseline="30000"/>
              <a:t>1</a:t>
            </a:r>
            <a:r>
              <a:t>; Almansa A</a:t>
            </a:r>
            <a:r>
              <a:rPr baseline="30000"/>
              <a:t>1</a:t>
            </a:r>
            <a:r>
              <a:t>; Alvarez L</a:t>
            </a:r>
            <a:r>
              <a:rPr baseline="30000"/>
              <a:t>1</a:t>
            </a:r>
            <a:r>
              <a:t>; Hoyas, C</a:t>
            </a:r>
            <a:r>
              <a:rPr baseline="30000"/>
              <a:t>1</a:t>
            </a:r>
            <a:r>
              <a:t>; Hammadi, A</a:t>
            </a:r>
            <a:r>
              <a:rPr baseline="30000"/>
              <a:t>1</a:t>
            </a:r>
            <a:r>
              <a:t>; Romero Linares,A</a:t>
            </a:r>
            <a:r>
              <a:rPr baseline="30000"/>
              <a:t>1</a:t>
            </a:r>
            <a:r>
              <a:t>; Alcázar-Navarrete, B</a:t>
            </a:r>
            <a:r>
              <a:rPr baseline="30000"/>
              <a:t>1,2</a:t>
            </a:r>
          </a:p>
          <a:p>
            <a:pPr>
              <a:defRPr sz="1200" b="1"/>
            </a:pPr>
            <a:r>
              <a:t>Afiliación</a:t>
            </a:r>
            <a:r>
              <a:rPr b="0"/>
              <a:t>: </a:t>
            </a:r>
          </a:p>
          <a:p>
            <a:pPr>
              <a:defRPr sz="1200" baseline="30000"/>
            </a:pPr>
            <a:r>
              <a:t>1</a:t>
            </a:r>
            <a:r>
              <a:rPr baseline="0"/>
              <a:t>Hospital Universitario Virgen de las Nieves. Ibs. GRANADA. Granada</a:t>
            </a:r>
          </a:p>
          <a:p>
            <a:pPr>
              <a:defRPr sz="1200" baseline="30000"/>
            </a:pPr>
            <a:r>
              <a:t>2</a:t>
            </a:r>
            <a:r>
              <a:rPr baseline="0"/>
              <a:t>Departamento de Medicina. Universidad de Granada. Granada</a:t>
            </a:r>
          </a:p>
        </p:txBody>
      </p:sp>
      <p:pic>
        <p:nvPicPr>
          <p:cNvPr id="109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rcRect t="17450" b="28017"/>
          <a:stretch>
            <a:fillRect/>
          </a:stretch>
        </p:blipFill>
        <p:spPr>
          <a:xfrm>
            <a:off x="2892236" y="5547536"/>
            <a:ext cx="3278843" cy="1190478"/>
          </a:xfrm>
          <a:prstGeom prst="rect">
            <a:avLst/>
          </a:prstGeom>
          <a:ln w="12700">
            <a:miter lim="400000"/>
          </a:ln>
        </p:spPr>
      </p:pic>
      <p:pic>
        <p:nvPicPr>
          <p:cNvPr id="110" name="Picture 4" descr="Picture 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294344" y="5647018"/>
            <a:ext cx="3242983" cy="109099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ítulo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4000" spc="-79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Introducción</a:t>
            </a:r>
          </a:p>
        </p:txBody>
      </p:sp>
      <p:sp>
        <p:nvSpPr>
          <p:cNvPr id="114" name="Marcador de contenido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lnSpc>
                <a:spcPct val="81000"/>
              </a:lnSpc>
              <a:defRPr>
                <a:solidFill>
                  <a:schemeClr val="accent1">
                    <a:lumOff val="-5921"/>
                  </a:schemeClr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EPOC y riesgo cardiovascular</a:t>
            </a:r>
          </a:p>
          <a:p>
            <a:pPr>
              <a:lnSpc>
                <a:spcPct val="81000"/>
              </a:lnSpc>
              <a:defRPr b="1">
                <a:solidFill>
                  <a:schemeClr val="accent1">
                    <a:lumOff val="-5921"/>
                  </a:schemeClr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Escalas de riesgo CV</a:t>
            </a:r>
          </a:p>
          <a:p>
            <a:pPr marL="0" lvl="1" indent="609600">
              <a:lnSpc>
                <a:spcPct val="81000"/>
              </a:lnSpc>
              <a:spcBef>
                <a:spcPts val="500"/>
              </a:spcBef>
              <a:buSzTx/>
              <a:buNone/>
              <a:defRPr sz="2100">
                <a:solidFill>
                  <a:schemeClr val="accent1">
                    <a:lumOff val="-5921"/>
                  </a:schemeClr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	 → Tienen unas características concretas</a:t>
            </a:r>
            <a:endParaRPr b="1"/>
          </a:p>
          <a:p>
            <a:pPr marL="0" lvl="1" indent="609600">
              <a:lnSpc>
                <a:spcPct val="81000"/>
              </a:lnSpc>
              <a:spcBef>
                <a:spcPts val="500"/>
              </a:spcBef>
              <a:buSzTx/>
              <a:buNone/>
              <a:defRPr sz="2100">
                <a:solidFill>
                  <a:schemeClr val="accent1">
                    <a:lumOff val="-5921"/>
                  </a:schemeClr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	 → Todas calculan el riesgo global de evento CV a los 10 años. </a:t>
            </a:r>
            <a:r>
              <a:rPr b="1"/>
              <a:t>Alto &gt;10%</a:t>
            </a:r>
          </a:p>
          <a:p>
            <a:pPr lvl="1">
              <a:lnSpc>
                <a:spcPct val="81000"/>
              </a:lnSpc>
              <a:spcBef>
                <a:spcPts val="500"/>
              </a:spcBef>
              <a:buChar char="▪"/>
              <a:defRPr sz="2100" b="1">
                <a:solidFill>
                  <a:schemeClr val="accent1">
                    <a:lumOff val="-5921"/>
                  </a:schemeClr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Framingham</a:t>
            </a:r>
            <a:r>
              <a:rPr baseline="29714"/>
              <a:t>1</a:t>
            </a:r>
            <a:r>
              <a:rPr b="0"/>
              <a:t>: incluye edad, sexo, colesterol, TAs, tabaquismo, DM.</a:t>
            </a:r>
          </a:p>
          <a:p>
            <a:pPr lvl="1">
              <a:lnSpc>
                <a:spcPct val="81000"/>
              </a:lnSpc>
              <a:spcBef>
                <a:spcPts val="500"/>
              </a:spcBef>
              <a:buChar char="▪"/>
              <a:defRPr sz="2100" b="1">
                <a:solidFill>
                  <a:schemeClr val="accent1">
                    <a:lumOff val="-5921"/>
                  </a:schemeClr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QRISK3</a:t>
            </a:r>
            <a:r>
              <a:rPr baseline="29714"/>
              <a:t>2</a:t>
            </a:r>
            <a:r>
              <a:rPr b="0"/>
              <a:t>: incluye variables no habituales (enfermedad mental, enfermedad renal, corticoides orales…)</a:t>
            </a:r>
          </a:p>
          <a:p>
            <a:pPr lvl="1">
              <a:lnSpc>
                <a:spcPct val="81000"/>
              </a:lnSpc>
              <a:spcBef>
                <a:spcPts val="500"/>
              </a:spcBef>
              <a:buChar char="▪"/>
              <a:defRPr sz="2100" b="1">
                <a:solidFill>
                  <a:schemeClr val="accent1">
                    <a:lumOff val="-5921"/>
                  </a:schemeClr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Score2-OP</a:t>
            </a:r>
            <a:r>
              <a:rPr baseline="29714"/>
              <a:t>3</a:t>
            </a:r>
            <a:r>
              <a:t>: </a:t>
            </a:r>
            <a:r>
              <a:rPr b="0"/>
              <a:t>adaptada a distintos niveles de riesgo poblacional</a:t>
            </a:r>
          </a:p>
          <a:p>
            <a:pPr>
              <a:lnSpc>
                <a:spcPct val="81000"/>
              </a:lnSpc>
              <a:buChar char="▪"/>
              <a:defRPr b="1">
                <a:solidFill>
                  <a:schemeClr val="accent1">
                    <a:lumOff val="-5921"/>
                  </a:schemeClr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Se desconoce la distribución del riesgo CV entre pacientes con EPOC atendidos en una consulta monográfica de EPOC entre los distintos grupos de GOLD y GesEPOC</a:t>
            </a:r>
          </a:p>
        </p:txBody>
      </p:sp>
      <p:sp>
        <p:nvSpPr>
          <p:cNvPr id="115" name="CuadroTexto 3"/>
          <p:cNvSpPr txBox="1"/>
          <p:nvPr/>
        </p:nvSpPr>
        <p:spPr>
          <a:xfrm>
            <a:off x="901042" y="6324336"/>
            <a:ext cx="10701364" cy="5453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800" baseline="29500"/>
            </a:pPr>
            <a:r>
              <a:rPr dirty="0"/>
              <a:t>1 </a:t>
            </a:r>
            <a:r>
              <a:rPr baseline="0" dirty="0">
                <a:solidFill>
                  <a:srgbClr val="212121"/>
                </a:solidFill>
              </a:rPr>
              <a:t>Lloyd-Jones DM, Larson MG, </a:t>
            </a:r>
            <a:r>
              <a:rPr baseline="0" dirty="0" err="1">
                <a:solidFill>
                  <a:srgbClr val="212121"/>
                </a:solidFill>
              </a:rPr>
              <a:t>Beiser</a:t>
            </a:r>
            <a:r>
              <a:rPr baseline="0" dirty="0">
                <a:solidFill>
                  <a:srgbClr val="212121"/>
                </a:solidFill>
              </a:rPr>
              <a:t> A, Levy D. Lifetime risk of developing coronary heart disease. </a:t>
            </a:r>
            <a:r>
              <a:rPr i="1" baseline="0" dirty="0">
                <a:solidFill>
                  <a:srgbClr val="212121"/>
                </a:solidFill>
              </a:rPr>
              <a:t>Lancet</a:t>
            </a:r>
            <a:r>
              <a:rPr baseline="0" dirty="0">
                <a:solidFill>
                  <a:srgbClr val="212121"/>
                </a:solidFill>
              </a:rPr>
              <a:t>. 1999;353(9147):89-92. doi:10.1016/S0140-6736(98)10279-9</a:t>
            </a:r>
            <a:r>
              <a:rPr baseline="0" dirty="0"/>
              <a:t> ; </a:t>
            </a:r>
            <a:r>
              <a:rPr dirty="0"/>
              <a:t>2</a:t>
            </a:r>
            <a:r>
              <a:rPr baseline="0" dirty="0"/>
              <a:t> </a:t>
            </a:r>
            <a:r>
              <a:rPr baseline="0" dirty="0" err="1">
                <a:solidFill>
                  <a:srgbClr val="212121"/>
                </a:solidFill>
              </a:rPr>
              <a:t>Hippisley</a:t>
            </a:r>
            <a:r>
              <a:rPr baseline="0" dirty="0">
                <a:solidFill>
                  <a:srgbClr val="212121"/>
                </a:solidFill>
              </a:rPr>
              <a:t>-Cox J, Coupland C, Brindle P. Development and validation of QRISK3 risk prediction algorithms to estimate future risk of cardiovascular disease: prospective cohort study. </a:t>
            </a:r>
            <a:r>
              <a:rPr i="1" baseline="0" dirty="0">
                <a:solidFill>
                  <a:srgbClr val="212121"/>
                </a:solidFill>
              </a:rPr>
              <a:t>BMJ</a:t>
            </a:r>
            <a:r>
              <a:rPr baseline="0" dirty="0">
                <a:solidFill>
                  <a:srgbClr val="212121"/>
                </a:solidFill>
              </a:rPr>
              <a:t>. 2017;357:j2099. Published 2017 May 23. doi:10.1136/bmj.j2099; </a:t>
            </a:r>
            <a:r>
              <a:rPr dirty="0">
                <a:solidFill>
                  <a:srgbClr val="212121"/>
                </a:solidFill>
              </a:rPr>
              <a:t>3</a:t>
            </a:r>
            <a:r>
              <a:rPr baseline="0" dirty="0">
                <a:solidFill>
                  <a:srgbClr val="212121"/>
                </a:solidFill>
              </a:rPr>
              <a:t> SCORE2-OP working group and ESC Cardiovascular risk collaboration. SCORE2-OP risk prediction algorithms: estimating incident cardiovascular event risk in older persons in four geographical risk regions. </a:t>
            </a:r>
            <a:r>
              <a:rPr i="1" baseline="0" dirty="0">
                <a:solidFill>
                  <a:srgbClr val="212121"/>
                </a:solidFill>
              </a:rPr>
              <a:t>Eur Heart J</a:t>
            </a:r>
            <a:r>
              <a:rPr baseline="0" dirty="0">
                <a:solidFill>
                  <a:srgbClr val="212121"/>
                </a:solidFill>
              </a:rPr>
              <a:t>. 2021;42(25):2455-2467. doi:10.1093/</a:t>
            </a:r>
            <a:r>
              <a:rPr baseline="0" dirty="0" err="1">
                <a:solidFill>
                  <a:srgbClr val="212121"/>
                </a:solidFill>
              </a:rPr>
              <a:t>eurheartj</a:t>
            </a:r>
            <a:r>
              <a:rPr baseline="0" dirty="0">
                <a:solidFill>
                  <a:srgbClr val="212121"/>
                </a:solidFill>
              </a:rPr>
              <a:t>/ehab312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ítulo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4000" spc="-79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Métodos</a:t>
            </a:r>
          </a:p>
        </p:txBody>
      </p:sp>
      <p:sp>
        <p:nvSpPr>
          <p:cNvPr id="121" name="Marcador de contenido 2"/>
          <p:cNvSpPr txBox="1">
            <a:spLocks noGrp="1"/>
          </p:cNvSpPr>
          <p:nvPr>
            <p:ph type="body" idx="1"/>
          </p:nvPr>
        </p:nvSpPr>
        <p:spPr>
          <a:xfrm>
            <a:off x="457200" y="1513840"/>
            <a:ext cx="11131550" cy="4738418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marL="168021" indent="-168021" defTabSz="597393">
              <a:lnSpc>
                <a:spcPct val="108000"/>
              </a:lnSpc>
              <a:spcBef>
                <a:spcPts val="1100"/>
              </a:spcBef>
              <a:buAutoNum type="arabicParenR"/>
              <a:defRPr sz="1519" b="1">
                <a:latin typeface="+mn-lt"/>
                <a:ea typeface="+mn-ea"/>
                <a:cs typeface="+mn-cs"/>
                <a:sym typeface="Arial"/>
              </a:defRPr>
            </a:pPr>
            <a:r>
              <a:rPr sz="1800" dirty="0" err="1"/>
              <a:t>Diseño</a:t>
            </a:r>
            <a:r>
              <a:rPr sz="1800" b="0" dirty="0"/>
              <a:t>: </a:t>
            </a:r>
            <a:r>
              <a:rPr sz="1800" b="0" dirty="0" err="1"/>
              <a:t>Estudio</a:t>
            </a:r>
            <a:r>
              <a:rPr sz="1800" b="0" dirty="0"/>
              <a:t> </a:t>
            </a:r>
            <a:r>
              <a:rPr sz="1800" b="0" dirty="0" err="1"/>
              <a:t>retrospectivo</a:t>
            </a:r>
            <a:r>
              <a:rPr sz="1800" b="0" dirty="0"/>
              <a:t> transversal </a:t>
            </a:r>
            <a:r>
              <a:rPr sz="1800" b="0" dirty="0" err="1"/>
              <a:t>realizado</a:t>
            </a:r>
            <a:r>
              <a:rPr sz="1800" b="0" dirty="0"/>
              <a:t> </a:t>
            </a:r>
            <a:r>
              <a:rPr sz="1800" b="0" dirty="0" err="1"/>
              <a:t>en</a:t>
            </a:r>
            <a:r>
              <a:rPr sz="1800" b="0" dirty="0"/>
              <a:t> </a:t>
            </a:r>
            <a:r>
              <a:rPr sz="1800" b="0" dirty="0" err="1"/>
              <a:t>pacientes</a:t>
            </a:r>
            <a:r>
              <a:rPr sz="1800" b="0" dirty="0"/>
              <a:t> </a:t>
            </a:r>
            <a:r>
              <a:rPr sz="1800" b="0" dirty="0" err="1"/>
              <a:t>adultos</a:t>
            </a:r>
            <a:r>
              <a:rPr sz="1800" b="0" dirty="0"/>
              <a:t> con EPOC </a:t>
            </a:r>
            <a:r>
              <a:rPr sz="1800" b="0" dirty="0" err="1"/>
              <a:t>atendidos</a:t>
            </a:r>
            <a:r>
              <a:rPr sz="1800" b="0" dirty="0"/>
              <a:t> </a:t>
            </a:r>
            <a:r>
              <a:rPr sz="1800" b="0" dirty="0" err="1"/>
              <a:t>en</a:t>
            </a:r>
            <a:r>
              <a:rPr sz="1800" b="0" dirty="0"/>
              <a:t> una consulta </a:t>
            </a:r>
            <a:r>
              <a:rPr sz="1800" b="0" dirty="0" err="1"/>
              <a:t>monográfica</a:t>
            </a:r>
            <a:r>
              <a:rPr sz="1800" b="0" dirty="0"/>
              <a:t> de </a:t>
            </a:r>
            <a:r>
              <a:rPr sz="1800" b="0" dirty="0" err="1"/>
              <a:t>Neumologia</a:t>
            </a:r>
            <a:r>
              <a:rPr sz="1800" b="0" dirty="0"/>
              <a:t>. </a:t>
            </a:r>
          </a:p>
          <a:p>
            <a:pPr marL="168021" indent="-168021" defTabSz="597393">
              <a:lnSpc>
                <a:spcPct val="108000"/>
              </a:lnSpc>
              <a:spcBef>
                <a:spcPts val="1100"/>
              </a:spcBef>
              <a:buAutoNum type="arabicParenR"/>
              <a:defRPr sz="1519" b="1">
                <a:latin typeface="+mn-lt"/>
                <a:ea typeface="+mn-ea"/>
                <a:cs typeface="+mn-cs"/>
                <a:sym typeface="Arial"/>
              </a:defRPr>
            </a:pPr>
            <a:r>
              <a:rPr sz="1800" dirty="0" err="1"/>
              <a:t>Objetivo</a:t>
            </a:r>
            <a:r>
              <a:rPr sz="1800" dirty="0"/>
              <a:t> principal: </a:t>
            </a:r>
            <a:r>
              <a:rPr sz="1800" b="0" dirty="0" err="1"/>
              <a:t>comparar</a:t>
            </a:r>
            <a:r>
              <a:rPr sz="1800" b="0" dirty="0"/>
              <a:t> la </a:t>
            </a:r>
            <a:r>
              <a:rPr sz="1800" b="0" dirty="0" err="1"/>
              <a:t>estimación</a:t>
            </a:r>
            <a:r>
              <a:rPr sz="1800" b="0" dirty="0"/>
              <a:t> del RCV entre </a:t>
            </a:r>
            <a:r>
              <a:rPr sz="1800" b="0" dirty="0" err="1"/>
              <a:t>pacientes</a:t>
            </a:r>
            <a:r>
              <a:rPr sz="1800" b="0" dirty="0"/>
              <a:t> con EPOC </a:t>
            </a:r>
            <a:r>
              <a:rPr sz="1800" b="0" dirty="0" err="1"/>
              <a:t>dependiendo</a:t>
            </a:r>
            <a:r>
              <a:rPr sz="1800" b="0" dirty="0"/>
              <a:t> de los </a:t>
            </a:r>
            <a:r>
              <a:rPr sz="1800" b="0" dirty="0" err="1"/>
              <a:t>grupos</a:t>
            </a:r>
            <a:r>
              <a:rPr sz="1800" b="0" dirty="0"/>
              <a:t> GOLD y de </a:t>
            </a:r>
            <a:r>
              <a:rPr sz="1800" b="0" dirty="0" err="1"/>
              <a:t>GesEPOC</a:t>
            </a:r>
            <a:endParaRPr sz="1800" b="0" dirty="0"/>
          </a:p>
          <a:p>
            <a:pPr marL="168021" indent="-168021" defTabSz="597393">
              <a:lnSpc>
                <a:spcPct val="108000"/>
              </a:lnSpc>
              <a:spcBef>
                <a:spcPts val="1100"/>
              </a:spcBef>
              <a:buAutoNum type="arabicParenR"/>
              <a:defRPr sz="1519" b="1">
                <a:latin typeface="+mn-lt"/>
                <a:ea typeface="+mn-ea"/>
                <a:cs typeface="+mn-cs"/>
                <a:sym typeface="Arial"/>
              </a:defRPr>
            </a:pPr>
            <a:r>
              <a:rPr sz="1800" dirty="0" err="1"/>
              <a:t>Criterios</a:t>
            </a:r>
            <a:r>
              <a:rPr sz="1800" dirty="0"/>
              <a:t> de </a:t>
            </a:r>
            <a:r>
              <a:rPr sz="1800" dirty="0" err="1"/>
              <a:t>inclusión</a:t>
            </a:r>
            <a:r>
              <a:rPr sz="1800" dirty="0"/>
              <a:t> y </a:t>
            </a:r>
            <a:r>
              <a:rPr sz="1800" dirty="0" err="1"/>
              <a:t>exclusión</a:t>
            </a:r>
            <a:r>
              <a:rPr sz="1800" dirty="0"/>
              <a:t>: </a:t>
            </a:r>
          </a:p>
          <a:p>
            <a:pPr marL="466725" lvl="1" indent="-168021" defTabSz="597393">
              <a:lnSpc>
                <a:spcPct val="108000"/>
              </a:lnSpc>
              <a:spcBef>
                <a:spcPts val="200"/>
              </a:spcBef>
              <a:buAutoNum type="arabicParenR"/>
              <a:defRPr sz="1519" b="1">
                <a:latin typeface="+mn-lt"/>
                <a:ea typeface="+mn-ea"/>
                <a:cs typeface="+mn-cs"/>
                <a:sym typeface="Arial"/>
              </a:defRPr>
            </a:pPr>
            <a:r>
              <a:rPr sz="1800" dirty="0" err="1"/>
              <a:t>Criterios</a:t>
            </a:r>
            <a:r>
              <a:rPr sz="1800" dirty="0"/>
              <a:t> de </a:t>
            </a:r>
            <a:r>
              <a:rPr sz="1800" dirty="0" err="1"/>
              <a:t>inclusión</a:t>
            </a:r>
            <a:r>
              <a:rPr sz="1800" dirty="0"/>
              <a:t>: </a:t>
            </a:r>
          </a:p>
          <a:p>
            <a:pPr marL="709422" lvl="2" indent="-112013" defTabSz="597393">
              <a:lnSpc>
                <a:spcPct val="108000"/>
              </a:lnSpc>
              <a:spcBef>
                <a:spcPts val="200"/>
              </a:spcBef>
              <a:defRPr sz="1519">
                <a:latin typeface="+mn-lt"/>
                <a:ea typeface="+mn-ea"/>
                <a:cs typeface="+mn-cs"/>
                <a:sym typeface="Arial"/>
              </a:defRPr>
            </a:pPr>
            <a:r>
              <a:rPr sz="1800" dirty="0" err="1"/>
              <a:t>Adultos</a:t>
            </a:r>
            <a:r>
              <a:rPr sz="1800" dirty="0"/>
              <a:t> &gt;40 </a:t>
            </a:r>
            <a:r>
              <a:rPr sz="1800" dirty="0" err="1"/>
              <a:t>años</a:t>
            </a:r>
            <a:endParaRPr sz="1800" dirty="0"/>
          </a:p>
          <a:p>
            <a:pPr marL="709422" lvl="2" indent="-112013" defTabSz="597393">
              <a:lnSpc>
                <a:spcPct val="108000"/>
              </a:lnSpc>
              <a:spcBef>
                <a:spcPts val="200"/>
              </a:spcBef>
              <a:defRPr sz="1519">
                <a:latin typeface="+mn-lt"/>
                <a:ea typeface="+mn-ea"/>
                <a:cs typeface="+mn-cs"/>
                <a:sym typeface="Arial"/>
              </a:defRPr>
            </a:pPr>
            <a:r>
              <a:rPr sz="1800" dirty="0" err="1"/>
              <a:t>Diagnosticados</a:t>
            </a:r>
            <a:r>
              <a:rPr sz="1800" dirty="0"/>
              <a:t> de EPOC (FEV1/FVC </a:t>
            </a:r>
            <a:r>
              <a:rPr sz="1800" dirty="0" err="1"/>
              <a:t>postBD</a:t>
            </a:r>
            <a:r>
              <a:rPr sz="1800" dirty="0"/>
              <a:t> &lt;0.7)</a:t>
            </a:r>
          </a:p>
          <a:p>
            <a:pPr marL="709422" lvl="2" indent="-112013" defTabSz="597393">
              <a:lnSpc>
                <a:spcPct val="108000"/>
              </a:lnSpc>
              <a:spcBef>
                <a:spcPts val="200"/>
              </a:spcBef>
              <a:defRPr sz="1519">
                <a:latin typeface="+mn-lt"/>
                <a:ea typeface="+mn-ea"/>
                <a:cs typeface="+mn-cs"/>
                <a:sym typeface="Arial"/>
              </a:defRPr>
            </a:pPr>
            <a:r>
              <a:rPr sz="1800" dirty="0" err="1"/>
              <a:t>Fumadores</a:t>
            </a:r>
            <a:r>
              <a:rPr sz="1800" dirty="0"/>
              <a:t> o </a:t>
            </a:r>
            <a:r>
              <a:rPr sz="1800" dirty="0" err="1"/>
              <a:t>exfumadores</a:t>
            </a:r>
            <a:r>
              <a:rPr sz="1800" dirty="0"/>
              <a:t> con al </a:t>
            </a:r>
            <a:r>
              <a:rPr sz="1800" dirty="0" err="1"/>
              <a:t>menos</a:t>
            </a:r>
            <a:r>
              <a:rPr sz="1800" dirty="0"/>
              <a:t> &gt; 10 </a:t>
            </a:r>
            <a:r>
              <a:rPr sz="1800" dirty="0" err="1"/>
              <a:t>paq</a:t>
            </a:r>
            <a:r>
              <a:rPr sz="1800" dirty="0"/>
              <a:t>- </a:t>
            </a:r>
            <a:r>
              <a:rPr sz="1800" dirty="0" err="1"/>
              <a:t>año</a:t>
            </a:r>
            <a:endParaRPr sz="1800" dirty="0"/>
          </a:p>
          <a:p>
            <a:pPr marL="466725" lvl="1" indent="-168021" defTabSz="597393">
              <a:lnSpc>
                <a:spcPct val="116999"/>
              </a:lnSpc>
              <a:spcBef>
                <a:spcPts val="200"/>
              </a:spcBef>
              <a:buAutoNum type="arabicParenR" startAt="2"/>
              <a:defRPr sz="1519" b="1">
                <a:latin typeface="+mn-lt"/>
                <a:ea typeface="+mn-ea"/>
                <a:cs typeface="+mn-cs"/>
                <a:sym typeface="Arial"/>
              </a:defRPr>
            </a:pPr>
            <a:r>
              <a:rPr sz="1800" dirty="0" err="1"/>
              <a:t>Criterios</a:t>
            </a:r>
            <a:r>
              <a:rPr sz="1800" dirty="0"/>
              <a:t> de </a:t>
            </a:r>
            <a:r>
              <a:rPr sz="1800" dirty="0" err="1"/>
              <a:t>exclusión</a:t>
            </a:r>
            <a:r>
              <a:rPr sz="1800" dirty="0"/>
              <a:t>: </a:t>
            </a:r>
          </a:p>
          <a:p>
            <a:pPr marL="709422" lvl="2" indent="-112013" defTabSz="597393">
              <a:lnSpc>
                <a:spcPct val="108000"/>
              </a:lnSpc>
              <a:spcBef>
                <a:spcPts val="200"/>
              </a:spcBef>
              <a:defRPr sz="1519">
                <a:latin typeface="+mn-lt"/>
                <a:ea typeface="+mn-ea"/>
                <a:cs typeface="+mn-cs"/>
                <a:sym typeface="Arial"/>
              </a:defRPr>
            </a:pPr>
            <a:r>
              <a:rPr sz="1800" dirty="0" err="1"/>
              <a:t>Presencia</a:t>
            </a:r>
            <a:r>
              <a:rPr sz="1800" dirty="0"/>
              <a:t> de </a:t>
            </a:r>
            <a:r>
              <a:rPr sz="1800" dirty="0" err="1"/>
              <a:t>enfermedad</a:t>
            </a:r>
            <a:r>
              <a:rPr sz="1800" dirty="0"/>
              <a:t> CV previa</a:t>
            </a:r>
          </a:p>
          <a:p>
            <a:pPr marL="709422" lvl="2" indent="-112013" defTabSz="597393">
              <a:lnSpc>
                <a:spcPct val="108000"/>
              </a:lnSpc>
              <a:spcBef>
                <a:spcPts val="200"/>
              </a:spcBef>
              <a:defRPr sz="1519">
                <a:latin typeface="+mn-lt"/>
                <a:ea typeface="+mn-ea"/>
                <a:cs typeface="+mn-cs"/>
                <a:sym typeface="Arial"/>
              </a:defRPr>
            </a:pPr>
            <a:r>
              <a:rPr sz="1800" dirty="0" err="1"/>
              <a:t>Ausencia</a:t>
            </a:r>
            <a:r>
              <a:rPr sz="1800" dirty="0"/>
              <a:t> de </a:t>
            </a:r>
            <a:r>
              <a:rPr sz="1800" dirty="0" err="1"/>
              <a:t>datos</a:t>
            </a:r>
            <a:r>
              <a:rPr sz="1800" dirty="0"/>
              <a:t> </a:t>
            </a:r>
            <a:r>
              <a:rPr sz="1800" dirty="0" err="1"/>
              <a:t>clínicos</a:t>
            </a:r>
            <a:r>
              <a:rPr sz="1800" dirty="0"/>
              <a:t> </a:t>
            </a:r>
            <a:r>
              <a:rPr sz="1800" dirty="0" err="1"/>
              <a:t>suficientes</a:t>
            </a:r>
            <a:r>
              <a:rPr sz="1800" dirty="0"/>
              <a:t> para </a:t>
            </a:r>
            <a:r>
              <a:rPr sz="1800" dirty="0" err="1"/>
              <a:t>calcular</a:t>
            </a:r>
            <a:r>
              <a:rPr sz="1800" dirty="0"/>
              <a:t> Framingham, SCORE-2OP o QRISK3</a:t>
            </a:r>
          </a:p>
          <a:p>
            <a:pPr marL="168021" indent="-168021" defTabSz="597393">
              <a:lnSpc>
                <a:spcPct val="108000"/>
              </a:lnSpc>
              <a:spcBef>
                <a:spcPts val="1100"/>
              </a:spcBef>
              <a:buAutoNum type="arabicParenR"/>
              <a:defRPr sz="1519" b="1">
                <a:latin typeface="+mn-lt"/>
                <a:ea typeface="+mn-ea"/>
                <a:cs typeface="+mn-cs"/>
                <a:sym typeface="Arial"/>
              </a:defRPr>
            </a:pPr>
            <a:r>
              <a:rPr sz="1800" dirty="0"/>
              <a:t>Variables de </a:t>
            </a:r>
            <a:r>
              <a:rPr sz="1800" dirty="0" err="1"/>
              <a:t>estudio</a:t>
            </a:r>
            <a:r>
              <a:rPr sz="1800" dirty="0"/>
              <a:t>: </a:t>
            </a:r>
            <a:r>
              <a:rPr sz="1800" b="0" dirty="0" err="1"/>
              <a:t>demográficas</a:t>
            </a:r>
            <a:r>
              <a:rPr sz="1800" b="0" dirty="0"/>
              <a:t>, </a:t>
            </a:r>
            <a:r>
              <a:rPr sz="1800" b="0" dirty="0" err="1"/>
              <a:t>relacionadas</a:t>
            </a:r>
            <a:r>
              <a:rPr sz="1800" b="0" dirty="0"/>
              <a:t> con la EPOC, scores de RCV (Framingham, SCORE2- OP, QRISK3)</a:t>
            </a:r>
          </a:p>
          <a:p>
            <a:pPr marL="168021" indent="-168021" defTabSz="597393">
              <a:lnSpc>
                <a:spcPct val="108000"/>
              </a:lnSpc>
              <a:spcBef>
                <a:spcPts val="1100"/>
              </a:spcBef>
              <a:buAutoNum type="arabicParenR"/>
              <a:defRPr sz="1519" b="1">
                <a:latin typeface="+mn-lt"/>
                <a:ea typeface="+mn-ea"/>
                <a:cs typeface="+mn-cs"/>
                <a:sym typeface="Arial"/>
              </a:defRPr>
            </a:pPr>
            <a:r>
              <a:rPr sz="1800" dirty="0" err="1"/>
              <a:t>Análisis</a:t>
            </a:r>
            <a:r>
              <a:rPr sz="1800" dirty="0"/>
              <a:t> </a:t>
            </a:r>
            <a:r>
              <a:rPr sz="1800" dirty="0" err="1"/>
              <a:t>estadístico</a:t>
            </a:r>
            <a:r>
              <a:rPr sz="1800" dirty="0"/>
              <a:t>: </a:t>
            </a:r>
            <a:r>
              <a:rPr sz="1800" b="0" dirty="0" err="1"/>
              <a:t>comparación</a:t>
            </a:r>
            <a:r>
              <a:rPr sz="1800" b="0" dirty="0"/>
              <a:t> de </a:t>
            </a:r>
            <a:r>
              <a:rPr sz="1800" b="0" dirty="0" err="1"/>
              <a:t>medidas</a:t>
            </a:r>
            <a:r>
              <a:rPr sz="1800" b="0" dirty="0"/>
              <a:t> </a:t>
            </a:r>
            <a:r>
              <a:rPr sz="1800" b="0" dirty="0" err="1"/>
              <a:t>mediante</a:t>
            </a:r>
            <a:r>
              <a:rPr sz="1800" b="0" dirty="0"/>
              <a:t> ANOVA y de </a:t>
            </a:r>
            <a:r>
              <a:rPr sz="1800" b="0" dirty="0" err="1"/>
              <a:t>proporciones</a:t>
            </a:r>
            <a:r>
              <a:rPr sz="1800" b="0" dirty="0"/>
              <a:t> con 𝒳</a:t>
            </a:r>
            <a:r>
              <a:rPr sz="1800" b="0" baseline="31999" dirty="0"/>
              <a:t>2</a:t>
            </a:r>
            <a:r>
              <a:rPr sz="1800" b="0" dirty="0"/>
              <a:t>. </a:t>
            </a:r>
            <a:r>
              <a:rPr sz="1800" b="0" dirty="0" err="1"/>
              <a:t>Significación</a:t>
            </a:r>
            <a:r>
              <a:rPr sz="1800" b="0" dirty="0"/>
              <a:t> </a:t>
            </a:r>
            <a:r>
              <a:rPr sz="1800" b="0" dirty="0" err="1"/>
              <a:t>estadística</a:t>
            </a:r>
            <a:r>
              <a:rPr sz="1800" b="0" dirty="0"/>
              <a:t> </a:t>
            </a:r>
            <a:r>
              <a:rPr sz="1800" b="0" dirty="0" err="1"/>
              <a:t>si</a:t>
            </a:r>
            <a:r>
              <a:rPr sz="1800" b="0" dirty="0"/>
              <a:t> p&lt;0.05. </a:t>
            </a:r>
            <a:r>
              <a:rPr sz="1800" b="0" dirty="0" err="1"/>
              <a:t>Análisis</a:t>
            </a:r>
            <a:r>
              <a:rPr sz="1800" b="0" dirty="0"/>
              <a:t> </a:t>
            </a:r>
            <a:r>
              <a:rPr sz="1800" b="0" dirty="0" err="1"/>
              <a:t>realizado</a:t>
            </a:r>
            <a:r>
              <a:rPr sz="1800" b="0" dirty="0"/>
              <a:t> con </a:t>
            </a:r>
            <a:r>
              <a:rPr sz="1800" b="0" dirty="0" err="1"/>
              <a:t>Jamovi</a:t>
            </a:r>
            <a:endParaRPr sz="1800" b="0" dirty="0"/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Resultado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Resultados</a:t>
            </a:r>
          </a:p>
        </p:txBody>
      </p:sp>
      <p:sp>
        <p:nvSpPr>
          <p:cNvPr id="126" name="Características de la población de estudio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r>
              <a:t>Características de la población de estudio</a:t>
            </a:r>
          </a:p>
        </p:txBody>
      </p:sp>
      <p:graphicFrame>
        <p:nvGraphicFramePr>
          <p:cNvPr id="127" name="Tabla 1"/>
          <p:cNvGraphicFramePr/>
          <p:nvPr/>
        </p:nvGraphicFramePr>
        <p:xfrm>
          <a:off x="1057020" y="1663219"/>
          <a:ext cx="4217570" cy="4690729"/>
        </p:xfrm>
        <a:graphic>
          <a:graphicData uri="http://schemas.openxmlformats.org/drawingml/2006/table">
            <a:tbl>
              <a:tblPr bandRow="1">
                <a:tableStyleId>{4C3C2611-4C71-4FC5-86AE-919BDF0F9419}</a:tableStyleId>
              </a:tblPr>
              <a:tblGrid>
                <a:gridCol w="27473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702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3408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300" b="1"/>
                        <a:t>Variable</a:t>
                      </a:r>
                    </a:p>
                  </a:txBody>
                  <a:tcPr marL="101600" marR="101600" marT="50800" marB="50800" anchor="ctr" horzOverflow="overflow">
                    <a:lnB w="254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200" b="1">
                          <a:solidFill>
                            <a:srgbClr val="333333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Valor (n=57)</a:t>
                      </a:r>
                    </a:p>
                  </a:txBody>
                  <a:tcPr marL="101600" marR="101600" marT="50800" marB="50800" anchor="ctr" horzOverflow="overflow">
                    <a:lnB w="254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7361"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1200" b="1">
                          <a:solidFill>
                            <a:srgbClr val="333333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Edad</a:t>
                      </a:r>
                    </a:p>
                  </a:txBody>
                  <a:tcPr marL="101600" marR="101600" marT="101600" marB="50800" anchor="ctr" horzOverflow="overflow">
                    <a:lnT w="25400">
                      <a:solidFill>
                        <a:srgbClr val="000000"/>
                      </a:solidFill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200">
                          <a:solidFill>
                            <a:srgbClr val="333333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69.3 ± 8.7</a:t>
                      </a:r>
                    </a:p>
                  </a:txBody>
                  <a:tcPr marL="101600" marR="254000" marT="101600" marB="25400" anchor="ctr" horzOverflow="overflow">
                    <a:lnT w="25400">
                      <a:solidFill>
                        <a:srgbClr val="000000"/>
                      </a:solidFill>
                    </a:lnT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9832"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1200" b="1">
                          <a:solidFill>
                            <a:srgbClr val="333333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Sexo varón, n (%)</a:t>
                      </a:r>
                    </a:p>
                  </a:txBody>
                  <a:tcPr marL="101600" marR="101600" marT="50800" marB="50800" anchor="ctr" horzOverflow="overflow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200">
                          <a:solidFill>
                            <a:srgbClr val="333333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45 (75.4%)</a:t>
                      </a:r>
                    </a:p>
                  </a:txBody>
                  <a:tcPr marL="101600" marR="254000" marT="25400" marB="25400" anchor="ctr" horzOverflow="overflow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9832"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1200" b="1">
                          <a:solidFill>
                            <a:srgbClr val="333333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IMC</a:t>
                      </a:r>
                    </a:p>
                  </a:txBody>
                  <a:tcPr marL="101600" marR="101600" marT="50800" marB="50800" anchor="ctr" horzOverflow="overflow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200">
                          <a:solidFill>
                            <a:srgbClr val="333333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30.1 ± 7.8</a:t>
                      </a:r>
                    </a:p>
                  </a:txBody>
                  <a:tcPr marL="101600" marR="254000" marT="25400" marB="25400" anchor="ctr" horzOverflow="overflow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9832"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1200" b="1">
                          <a:solidFill>
                            <a:srgbClr val="333333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Tabaquismo </a:t>
                      </a:r>
                    </a:p>
                  </a:txBody>
                  <a:tcPr marL="101600" marR="101600" marT="50800" marB="50800" anchor="ctr" horzOverflow="overflow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333333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  <a:endParaRPr/>
                    </a:p>
                  </a:txBody>
                  <a:tcPr marL="101600" marR="254000" marT="25400" marB="25400" anchor="ctr" horzOverflow="overflow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9832">
                <a:tc>
                  <a:txBody>
                    <a:bodyPr/>
                    <a:lstStyle/>
                    <a:p>
                      <a:pPr indent="254000" algn="l" defTabSz="457200">
                        <a:defRPr sz="1800"/>
                      </a:pPr>
                      <a:r>
                        <a:rPr sz="1200">
                          <a:solidFill>
                            <a:srgbClr val="333333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Tabaquismo activo, n (%)</a:t>
                      </a:r>
                    </a:p>
                  </a:txBody>
                  <a:tcPr marL="101600" marR="101600" marT="50800" marB="50800" anchor="ctr" horzOverflow="overflow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200">
                          <a:solidFill>
                            <a:srgbClr val="333333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20 (35.1%)</a:t>
                      </a:r>
                    </a:p>
                  </a:txBody>
                  <a:tcPr marL="101600" marR="254000" marT="25400" marB="25400" anchor="ctr" horzOverflow="overflow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9832">
                <a:tc>
                  <a:txBody>
                    <a:bodyPr/>
                    <a:lstStyle/>
                    <a:p>
                      <a:pPr indent="254000" algn="l" defTabSz="457200">
                        <a:defRPr sz="1800"/>
                      </a:pPr>
                      <a:r>
                        <a:rPr sz="1200">
                          <a:solidFill>
                            <a:srgbClr val="333333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Paq- año</a:t>
                      </a:r>
                    </a:p>
                  </a:txBody>
                  <a:tcPr marL="101600" marR="101600" marT="50800" marB="50800" anchor="ctr" horzOverflow="overflow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200">
                          <a:solidFill>
                            <a:srgbClr val="333333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47.3 ± 26.9</a:t>
                      </a:r>
                    </a:p>
                  </a:txBody>
                  <a:tcPr marL="101600" marR="254000" marT="25400" marB="25400" anchor="ctr" horzOverflow="overflow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9832"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1200" b="1">
                          <a:solidFill>
                            <a:srgbClr val="333333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Función Pulmonar</a:t>
                      </a:r>
                    </a:p>
                  </a:txBody>
                  <a:tcPr marL="101600" marR="101600" marT="50800" marB="50800" anchor="ctr" horzOverflow="overflow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333333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  <a:endParaRPr/>
                    </a:p>
                  </a:txBody>
                  <a:tcPr marL="101600" marR="254000" marT="25400" marB="25400" anchor="ctr" horzOverflow="overflow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9832">
                <a:tc>
                  <a:txBody>
                    <a:bodyPr/>
                    <a:lstStyle/>
                    <a:p>
                      <a:pPr marL="254000" algn="l" defTabSz="457200">
                        <a:spcBef>
                          <a:spcPts val="2000"/>
                        </a:spcBef>
                        <a:defRPr sz="1800"/>
                      </a:pPr>
                      <a:r>
                        <a:rPr sz="1200">
                          <a:solidFill>
                            <a:srgbClr val="333333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FEV1 L</a:t>
                      </a:r>
                    </a:p>
                  </a:txBody>
                  <a:tcPr marL="101600" marR="101600" marT="50800" marB="50800" anchor="ctr" horzOverflow="overflow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200">
                          <a:solidFill>
                            <a:srgbClr val="333333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1.34 ± 0.52</a:t>
                      </a:r>
                    </a:p>
                  </a:txBody>
                  <a:tcPr marL="101600" marR="254000" marT="25400" marB="25400" anchor="ctr" horzOverflow="overflow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9832">
                <a:tc>
                  <a:txBody>
                    <a:bodyPr/>
                    <a:lstStyle/>
                    <a:p>
                      <a:pPr marL="254000" algn="l" defTabSz="457200">
                        <a:spcBef>
                          <a:spcPts val="2000"/>
                        </a:spcBef>
                        <a:defRPr sz="1800"/>
                      </a:pPr>
                      <a:r>
                        <a:rPr sz="1200">
                          <a:solidFill>
                            <a:srgbClr val="333333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FEV1% predicho</a:t>
                      </a:r>
                    </a:p>
                  </a:txBody>
                  <a:tcPr marL="101600" marR="101600" marT="50800" marB="50800" anchor="ctr" horzOverflow="overflow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200">
                          <a:solidFill>
                            <a:srgbClr val="333333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51.5 ± 19.3</a:t>
                      </a:r>
                    </a:p>
                  </a:txBody>
                  <a:tcPr marL="101600" marR="254000" marT="25400" marB="25400" anchor="ctr" horzOverflow="overflow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9832">
                <a:tc>
                  <a:txBody>
                    <a:bodyPr/>
                    <a:lstStyle/>
                    <a:p>
                      <a:pPr marL="254000" indent="-254000" algn="l" defTabSz="457200">
                        <a:spcBef>
                          <a:spcPts val="2000"/>
                        </a:spcBef>
                        <a:defRPr sz="1800"/>
                      </a:pPr>
                      <a:r>
                        <a:rPr sz="1200" b="1">
                          <a:solidFill>
                            <a:srgbClr val="333333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Variables de la EPOC</a:t>
                      </a:r>
                    </a:p>
                  </a:txBody>
                  <a:tcPr marL="101600" marR="101600" marT="50800" marB="50800" anchor="ctr" horzOverflow="overflow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333333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  <a:endParaRPr/>
                    </a:p>
                  </a:txBody>
                  <a:tcPr marL="101600" marR="254000" marT="25400" marB="25400" anchor="ctr" horzOverflow="overflow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9832">
                <a:tc>
                  <a:txBody>
                    <a:bodyPr/>
                    <a:lstStyle/>
                    <a:p>
                      <a:pPr indent="254000" algn="l" defTabSz="457200">
                        <a:defRPr sz="1800"/>
                      </a:pPr>
                      <a:r>
                        <a:rPr sz="1200">
                          <a:solidFill>
                            <a:srgbClr val="333333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Disnea mMRC≥ 2 n, (%) </a:t>
                      </a:r>
                    </a:p>
                  </a:txBody>
                  <a:tcPr marL="101600" marR="101600" marT="50800" marB="50800" anchor="ctr" horzOverflow="overflow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200">
                          <a:solidFill>
                            <a:srgbClr val="333333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31 (54.4%)</a:t>
                      </a:r>
                    </a:p>
                  </a:txBody>
                  <a:tcPr marL="101600" marR="254000" marT="25400" marB="25400" anchor="ctr" horzOverflow="overflow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9832">
                <a:tc>
                  <a:txBody>
                    <a:bodyPr/>
                    <a:lstStyle/>
                    <a:p>
                      <a:pPr indent="254000" algn="l" defTabSz="457200">
                        <a:defRPr sz="1800"/>
                      </a:pPr>
                      <a:r>
                        <a:rPr sz="1200">
                          <a:solidFill>
                            <a:srgbClr val="333333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CAT</a:t>
                      </a:r>
                    </a:p>
                  </a:txBody>
                  <a:tcPr marL="101600" marR="101600" marT="50800" marB="50800" anchor="ctr" horzOverflow="overflow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200">
                          <a:solidFill>
                            <a:srgbClr val="333333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15.1 ± 7.3</a:t>
                      </a:r>
                    </a:p>
                  </a:txBody>
                  <a:tcPr marL="101600" marR="254000" marT="25400" marB="25400" anchor="ctr" horzOverflow="overflow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99832">
                <a:tc>
                  <a:txBody>
                    <a:bodyPr/>
                    <a:lstStyle/>
                    <a:p>
                      <a:pPr indent="254000" algn="l" defTabSz="457200">
                        <a:defRPr sz="1800"/>
                      </a:pPr>
                      <a:r>
                        <a:rPr sz="1200">
                          <a:solidFill>
                            <a:srgbClr val="333333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Ex moderadas, año previo</a:t>
                      </a:r>
                    </a:p>
                  </a:txBody>
                  <a:tcPr marL="101600" marR="101600" marT="50800" marB="50800" anchor="ctr" horzOverflow="overflow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200">
                          <a:solidFill>
                            <a:srgbClr val="333333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0.51 ± 0.73</a:t>
                      </a:r>
                    </a:p>
                  </a:txBody>
                  <a:tcPr marL="101600" marR="254000" marT="25400" marB="25400" anchor="ctr" horzOverflow="overflow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51976">
                <a:tc>
                  <a:txBody>
                    <a:bodyPr/>
                    <a:lstStyle/>
                    <a:p>
                      <a:pPr indent="254000" algn="l" defTabSz="457200">
                        <a:defRPr sz="1800"/>
                      </a:pPr>
                      <a:r>
                        <a:rPr sz="1200">
                          <a:solidFill>
                            <a:srgbClr val="333333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Ex graves, año previo</a:t>
                      </a:r>
                    </a:p>
                  </a:txBody>
                  <a:tcPr marL="101600" marR="101600" marT="50800" marB="50800" anchor="ctr" horzOverflow="overflow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200">
                          <a:solidFill>
                            <a:srgbClr val="333333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0.31 ± 0.54</a:t>
                      </a:r>
                    </a:p>
                  </a:txBody>
                  <a:tcPr marL="101600" marR="254000" marT="25400" marB="101600" anchor="ctr" horzOverflow="overflow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128" name="Texto"/>
          <p:cNvSpPr txBox="1"/>
          <p:nvPr/>
        </p:nvSpPr>
        <p:spPr>
          <a:xfrm>
            <a:off x="1181609" y="1973876"/>
            <a:ext cx="146483" cy="599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defTabSz="457200">
              <a:spcBef>
                <a:spcPts val="1200"/>
              </a:spcBef>
              <a:defRPr sz="1200">
                <a:solidFill>
                  <a:srgbClr val="333333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 </a:t>
            </a:r>
          </a:p>
        </p:txBody>
      </p:sp>
      <p:graphicFrame>
        <p:nvGraphicFramePr>
          <p:cNvPr id="129" name="Tabla 1-1"/>
          <p:cNvGraphicFramePr/>
          <p:nvPr/>
        </p:nvGraphicFramePr>
        <p:xfrm>
          <a:off x="6826157" y="1663219"/>
          <a:ext cx="4800089" cy="4690729"/>
        </p:xfrm>
        <a:graphic>
          <a:graphicData uri="http://schemas.openxmlformats.org/drawingml/2006/table">
            <a:tbl>
              <a:tblPr bandRow="1">
                <a:tableStyleId>{4C3C2611-4C71-4FC5-86AE-919BDF0F9419}</a:tableStyleId>
              </a:tblPr>
              <a:tblGrid>
                <a:gridCol w="31268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32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3408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300" b="1"/>
                        <a:t>Variable</a:t>
                      </a:r>
                    </a:p>
                  </a:txBody>
                  <a:tcPr marL="101600" marR="101600" marT="50800" marB="50800" anchor="ctr" horzOverflow="overflow">
                    <a:lnB w="254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200" b="1">
                          <a:solidFill>
                            <a:srgbClr val="333333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Valor (n=57)</a:t>
                      </a:r>
                    </a:p>
                  </a:txBody>
                  <a:tcPr marL="101600" marR="101600" marT="50800" marB="50800" anchor="ctr" horzOverflow="overflow">
                    <a:lnB w="254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7361"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1200" b="1">
                          <a:solidFill>
                            <a:srgbClr val="333333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Variables de riesgo CV</a:t>
                      </a:r>
                    </a:p>
                  </a:txBody>
                  <a:tcPr marL="101600" marR="101600" marT="101600" marB="50800" anchor="ctr" horzOverflow="overflow">
                    <a:lnT w="25400">
                      <a:solidFill>
                        <a:srgbClr val="000000"/>
                      </a:solidFill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333333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  <a:endParaRPr/>
                    </a:p>
                  </a:txBody>
                  <a:tcPr marL="101600" marR="254000" marT="101600" marB="25400" anchor="ctr" horzOverflow="overflow">
                    <a:lnT w="25400">
                      <a:solidFill>
                        <a:srgbClr val="000000"/>
                      </a:solidFill>
                    </a:lnT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9832">
                <a:tc>
                  <a:txBody>
                    <a:bodyPr/>
                    <a:lstStyle/>
                    <a:p>
                      <a:pPr indent="254000" algn="l" defTabSz="457200">
                        <a:defRPr sz="1800"/>
                      </a:pPr>
                      <a:r>
                        <a:rPr sz="1200">
                          <a:solidFill>
                            <a:srgbClr val="333333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HTA, n (%)</a:t>
                      </a:r>
                    </a:p>
                  </a:txBody>
                  <a:tcPr marL="101600" marR="101600" marT="50800" marB="50800" anchor="ctr" horzOverflow="overflow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200">
                          <a:solidFill>
                            <a:srgbClr val="333333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33 (57.9%)</a:t>
                      </a:r>
                    </a:p>
                  </a:txBody>
                  <a:tcPr marL="101600" marR="254000" marT="25400" marB="25400" anchor="ctr" horzOverflow="overflow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9832">
                <a:tc>
                  <a:txBody>
                    <a:bodyPr/>
                    <a:lstStyle/>
                    <a:p>
                      <a:pPr indent="254000" algn="l" defTabSz="457200">
                        <a:defRPr sz="1800"/>
                      </a:pPr>
                      <a:r>
                        <a:rPr sz="1200">
                          <a:solidFill>
                            <a:srgbClr val="333333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Colesterol total, mmol/L</a:t>
                      </a:r>
                    </a:p>
                  </a:txBody>
                  <a:tcPr marL="101600" marR="101600" marT="50800" marB="50800" anchor="ctr" horzOverflow="overflow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200">
                          <a:solidFill>
                            <a:srgbClr val="333333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4.92 ± 0.97</a:t>
                      </a:r>
                    </a:p>
                  </a:txBody>
                  <a:tcPr marL="101600" marR="254000" marT="25400" marB="25400" anchor="ctr" horzOverflow="overflow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9832">
                <a:tc>
                  <a:txBody>
                    <a:bodyPr/>
                    <a:lstStyle/>
                    <a:p>
                      <a:pPr indent="254000" algn="l" defTabSz="457200">
                        <a:defRPr sz="1800"/>
                      </a:pPr>
                      <a:r>
                        <a:rPr sz="1200">
                          <a:solidFill>
                            <a:srgbClr val="333333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Diabetes, n (%)</a:t>
                      </a:r>
                    </a:p>
                  </a:txBody>
                  <a:tcPr marL="101600" marR="101600" marT="50800" marB="50800" anchor="ctr" horzOverflow="overflow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200">
                          <a:solidFill>
                            <a:srgbClr val="333333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8 (14.0%)</a:t>
                      </a:r>
                    </a:p>
                  </a:txBody>
                  <a:tcPr marL="101600" marR="254000" marT="25400" marB="25400" anchor="ctr" horzOverflow="overflow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9832"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1200" b="1">
                          <a:solidFill>
                            <a:srgbClr val="333333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Grados GOLD</a:t>
                      </a:r>
                    </a:p>
                  </a:txBody>
                  <a:tcPr marL="101600" marR="101600" marT="50800" marB="50800" anchor="ctr" horzOverflow="overflow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333333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  <a:endParaRPr/>
                    </a:p>
                  </a:txBody>
                  <a:tcPr marL="101600" marR="254000" marT="25400" marB="25400" anchor="ctr" horzOverflow="overflow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9832">
                <a:tc>
                  <a:txBody>
                    <a:bodyPr/>
                    <a:lstStyle/>
                    <a:p>
                      <a:pPr indent="254000" algn="l" defTabSz="457200">
                        <a:defRPr sz="1800"/>
                      </a:pPr>
                      <a:r>
                        <a:rPr sz="1200">
                          <a:solidFill>
                            <a:srgbClr val="333333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GOLD A</a:t>
                      </a:r>
                    </a:p>
                  </a:txBody>
                  <a:tcPr marL="101600" marR="101600" marT="50800" marB="50800" anchor="ctr" horzOverflow="overflow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200">
                          <a:solidFill>
                            <a:srgbClr val="333333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10 (17.5%)</a:t>
                      </a:r>
                    </a:p>
                  </a:txBody>
                  <a:tcPr marL="101600" marR="254000" marT="25400" marB="25400" anchor="ctr" horzOverflow="overflow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9832">
                <a:tc>
                  <a:txBody>
                    <a:bodyPr/>
                    <a:lstStyle/>
                    <a:p>
                      <a:pPr indent="254000" algn="l" defTabSz="457200">
                        <a:defRPr sz="1800"/>
                      </a:pPr>
                      <a:r>
                        <a:rPr sz="1200">
                          <a:solidFill>
                            <a:srgbClr val="333333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GOLD B</a:t>
                      </a:r>
                    </a:p>
                  </a:txBody>
                  <a:tcPr marL="101600" marR="101600" marT="50800" marB="50800" anchor="ctr" horzOverflow="overflow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200">
                          <a:solidFill>
                            <a:srgbClr val="333333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16 (28.1%)</a:t>
                      </a:r>
                    </a:p>
                  </a:txBody>
                  <a:tcPr marL="101600" marR="254000" marT="25400" marB="25400" anchor="ctr" horzOverflow="overflow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9832">
                <a:tc>
                  <a:txBody>
                    <a:bodyPr/>
                    <a:lstStyle/>
                    <a:p>
                      <a:pPr indent="254000" algn="l" defTabSz="457200">
                        <a:defRPr sz="1800"/>
                      </a:pPr>
                      <a:r>
                        <a:rPr sz="1200">
                          <a:solidFill>
                            <a:srgbClr val="333333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GOLD E</a:t>
                      </a:r>
                    </a:p>
                  </a:txBody>
                  <a:tcPr marL="101600" marR="101600" marT="50800" marB="50800" anchor="ctr" horzOverflow="overflow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200">
                          <a:solidFill>
                            <a:srgbClr val="333333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31 (54.4%)</a:t>
                      </a:r>
                    </a:p>
                  </a:txBody>
                  <a:tcPr marL="101600" marR="254000" marT="25400" marB="25400" anchor="ctr" horzOverflow="overflow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9832"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1200" b="1">
                          <a:solidFill>
                            <a:srgbClr val="333333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Riesgo GesEPOC</a:t>
                      </a:r>
                    </a:p>
                  </a:txBody>
                  <a:tcPr marL="101600" marR="101600" marT="50800" marB="50800" anchor="ctr" horzOverflow="overflow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333333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  <a:endParaRPr/>
                    </a:p>
                  </a:txBody>
                  <a:tcPr marL="101600" marR="254000" marT="25400" marB="25400" anchor="ctr" horzOverflow="overflow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9832">
                <a:tc>
                  <a:txBody>
                    <a:bodyPr/>
                    <a:lstStyle/>
                    <a:p>
                      <a:pPr indent="254000" algn="l" defTabSz="457200">
                        <a:defRPr sz="1800"/>
                      </a:pPr>
                      <a:r>
                        <a:rPr sz="1200">
                          <a:solidFill>
                            <a:srgbClr val="333333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Bajo riesgo</a:t>
                      </a:r>
                    </a:p>
                  </a:txBody>
                  <a:tcPr marL="101600" marR="101600" marT="50800" marB="50800" anchor="ctr" horzOverflow="overflow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200">
                          <a:solidFill>
                            <a:srgbClr val="333333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12 (21.1%)</a:t>
                      </a:r>
                    </a:p>
                  </a:txBody>
                  <a:tcPr marL="101600" marR="254000" marT="25400" marB="25400" anchor="ctr" horzOverflow="overflow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9832">
                <a:tc>
                  <a:txBody>
                    <a:bodyPr/>
                    <a:lstStyle/>
                    <a:p>
                      <a:pPr indent="254000" algn="l" defTabSz="457200">
                        <a:defRPr sz="1800"/>
                      </a:pPr>
                      <a:r>
                        <a:rPr sz="1200">
                          <a:solidFill>
                            <a:srgbClr val="333333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Alto riesgo</a:t>
                      </a:r>
                    </a:p>
                  </a:txBody>
                  <a:tcPr marL="101600" marR="101600" marT="50800" marB="50800" anchor="ctr" horzOverflow="overflow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200">
                          <a:solidFill>
                            <a:srgbClr val="333333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45 (78.9%)</a:t>
                      </a:r>
                    </a:p>
                  </a:txBody>
                  <a:tcPr marL="101600" marR="254000" marT="25400" marB="25400" anchor="ctr" horzOverflow="overflow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9832"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1200" b="1">
                          <a:solidFill>
                            <a:srgbClr val="333333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SCORE2OP</a:t>
                      </a:r>
                    </a:p>
                  </a:txBody>
                  <a:tcPr marL="101600" marR="101600" marT="50800" marB="50800" anchor="ctr" horzOverflow="overflow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200">
                          <a:solidFill>
                            <a:srgbClr val="333333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27.6 ± 6.4</a:t>
                      </a:r>
                    </a:p>
                  </a:txBody>
                  <a:tcPr marL="101600" marR="254000" marT="25400" marB="25400" anchor="ctr" horzOverflow="overflow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99832"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1200" b="1">
                          <a:solidFill>
                            <a:srgbClr val="333333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Framingham</a:t>
                      </a:r>
                    </a:p>
                  </a:txBody>
                  <a:tcPr marL="101600" marR="101600" marT="50800" marB="50800" anchor="ctr" horzOverflow="overflow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200">
                          <a:solidFill>
                            <a:srgbClr val="333333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19.6 ± 2.2</a:t>
                      </a:r>
                    </a:p>
                  </a:txBody>
                  <a:tcPr marL="101600" marR="254000" marT="25400" marB="25400" anchor="ctr" horzOverflow="overflow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51976"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1200" b="1">
                          <a:solidFill>
                            <a:srgbClr val="333333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QRISK3</a:t>
                      </a:r>
                    </a:p>
                  </a:txBody>
                  <a:tcPr marL="101600" marR="101600" marT="50800" marB="101600" anchor="ctr" horzOverflow="overflow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200">
                          <a:solidFill>
                            <a:srgbClr val="333333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25.2 ± 6.9</a:t>
                      </a:r>
                    </a:p>
                  </a:txBody>
                  <a:tcPr marL="101600" marR="254000" marT="25400" marB="101600" anchor="ctr" horzOverflow="overflow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Resultados (II)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Resultados (II)</a:t>
            </a:r>
          </a:p>
        </p:txBody>
      </p:sp>
      <p:sp>
        <p:nvSpPr>
          <p:cNvPr id="132" name="Distribución de los Scores de RCV entre GOLD y GesEPOC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r>
              <a:t>Distribución de los Scores de RCV entre GOLD y GesEPOC</a:t>
            </a:r>
          </a:p>
        </p:txBody>
      </p:sp>
      <p:sp>
        <p:nvSpPr>
          <p:cNvPr id="133" name="Texto"/>
          <p:cNvSpPr txBox="1"/>
          <p:nvPr/>
        </p:nvSpPr>
        <p:spPr>
          <a:xfrm>
            <a:off x="1181609" y="1973876"/>
            <a:ext cx="146483" cy="599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defTabSz="457200">
              <a:spcBef>
                <a:spcPts val="1200"/>
              </a:spcBef>
              <a:defRPr sz="1200">
                <a:solidFill>
                  <a:srgbClr val="333333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 </a:t>
            </a:r>
          </a:p>
        </p:txBody>
      </p:sp>
      <p:pic>
        <p:nvPicPr>
          <p:cNvPr id="134" name="Imagen 6" descr="Imagen 6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09593" y="2068402"/>
            <a:ext cx="6037695" cy="4317068"/>
          </a:xfrm>
          <a:prstGeom prst="rect">
            <a:avLst/>
          </a:prstGeom>
          <a:ln w="12700">
            <a:miter lim="400000"/>
          </a:ln>
        </p:spPr>
      </p:pic>
      <p:pic>
        <p:nvPicPr>
          <p:cNvPr id="135" name="Imagen 7" descr="Imagen 7"/>
          <p:cNvPicPr>
            <a:picLocks noChangeAspect="1"/>
          </p:cNvPicPr>
          <p:nvPr/>
        </p:nvPicPr>
        <p:blipFill>
          <a:blip r:embed="rId3">
            <a:extLst/>
          </a:blip>
          <a:srcRect r="2830"/>
          <a:stretch>
            <a:fillRect/>
          </a:stretch>
        </p:blipFill>
        <p:spPr>
          <a:xfrm>
            <a:off x="6220589" y="2118736"/>
            <a:ext cx="5776066" cy="421621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Resultados (III)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Resultados (III)</a:t>
            </a:r>
          </a:p>
        </p:txBody>
      </p:sp>
      <p:sp>
        <p:nvSpPr>
          <p:cNvPr id="138" name="Distribución del RCV entre GOLD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r>
              <a:t>Distribución del RCV entre GOLD</a:t>
            </a:r>
          </a:p>
        </p:txBody>
      </p:sp>
      <p:sp>
        <p:nvSpPr>
          <p:cNvPr id="139" name="Texto"/>
          <p:cNvSpPr txBox="1"/>
          <p:nvPr/>
        </p:nvSpPr>
        <p:spPr>
          <a:xfrm>
            <a:off x="1181609" y="1973876"/>
            <a:ext cx="146483" cy="599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defTabSz="457200">
              <a:spcBef>
                <a:spcPts val="1200"/>
              </a:spcBef>
              <a:defRPr sz="1200">
                <a:solidFill>
                  <a:srgbClr val="333333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 </a:t>
            </a:r>
          </a:p>
        </p:txBody>
      </p:sp>
      <p:graphicFrame>
        <p:nvGraphicFramePr>
          <p:cNvPr id="140" name="Tabla 1"/>
          <p:cNvGraphicFramePr/>
          <p:nvPr/>
        </p:nvGraphicFramePr>
        <p:xfrm>
          <a:off x="674536" y="1721512"/>
          <a:ext cx="4842606" cy="2202122"/>
        </p:xfrm>
        <a:graphic>
          <a:graphicData uri="http://schemas.openxmlformats.org/drawingml/2006/table">
            <a:tbl>
              <a:tblPr bandRow="1">
                <a:tableStyleId>{4C3C2611-4C71-4FC5-86AE-919BDF0F9419}</a:tableStyleId>
              </a:tblPr>
              <a:tblGrid>
                <a:gridCol w="17061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41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41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841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8410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27487"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1000" b="1">
                          <a:solidFill>
                            <a:srgbClr val="333333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QRISK3</a:t>
                      </a:r>
                    </a:p>
                  </a:txBody>
                  <a:tcPr marL="101600" marR="101600" marT="50800" marB="50800" anchor="ctr" horzOverflow="overflow">
                    <a:lnL w="25400">
                      <a:solidFill>
                        <a:srgbClr val="FFFFFF"/>
                      </a:solidFill>
                    </a:lnL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1000" b="1">
                          <a:solidFill>
                            <a:srgbClr val="333333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GOLD A</a:t>
                      </a:r>
                    </a:p>
                  </a:txBody>
                  <a:tcPr marL="101600" marR="101600" marT="50800" marB="50800" anchor="ctr" horzOverflow="overflow"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1000" b="1">
                          <a:solidFill>
                            <a:srgbClr val="333333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GOLD B</a:t>
                      </a:r>
                    </a:p>
                  </a:txBody>
                  <a:tcPr marL="101600" marR="101600" marT="50800" marB="50800" anchor="ctr" horzOverflow="overflow"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1000" b="1">
                          <a:solidFill>
                            <a:srgbClr val="333333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GOLD E</a:t>
                      </a:r>
                    </a:p>
                  </a:txBody>
                  <a:tcPr marL="101600" marR="101600" marT="50800" marB="50800" anchor="ctr" horzOverflow="overflow"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1000" b="1">
                          <a:solidFill>
                            <a:srgbClr val="333333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Total</a:t>
                      </a:r>
                    </a:p>
                  </a:txBody>
                  <a:tcPr marL="101600" marR="101600" marT="50800" marB="50800" anchor="ctr" horzOverflow="overflow"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1545"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1000">
                          <a:solidFill>
                            <a:srgbClr val="333333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Muy alto RCV (&gt;20%)</a:t>
                      </a:r>
                    </a:p>
                  </a:txBody>
                  <a:tcPr marL="101600" marR="101600" marT="101600" marB="25400" anchor="ctr" horzOverflow="overflow">
                    <a:lnT w="25400">
                      <a:solidFill>
                        <a:srgbClr val="000000"/>
                      </a:solidFill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1000">
                          <a:solidFill>
                            <a:srgbClr val="333333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70.0%</a:t>
                      </a:r>
                    </a:p>
                  </a:txBody>
                  <a:tcPr marL="101600" marR="254000" marT="25400" marB="25400" anchor="ctr" horzOverflow="overflow">
                    <a:lnT w="25400">
                      <a:solidFill>
                        <a:srgbClr val="000000"/>
                      </a:solidFill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1000">
                          <a:solidFill>
                            <a:srgbClr val="333333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75.0%</a:t>
                      </a:r>
                    </a:p>
                  </a:txBody>
                  <a:tcPr marL="101600" marR="254000" marT="25400" marB="25400" anchor="ctr" horzOverflow="overflow">
                    <a:lnT w="25400">
                      <a:solidFill>
                        <a:srgbClr val="000000"/>
                      </a:solidFill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1000">
                          <a:solidFill>
                            <a:srgbClr val="333333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80.6%</a:t>
                      </a:r>
                    </a:p>
                  </a:txBody>
                  <a:tcPr marL="101600" marR="254000" marT="25400" marB="25400" anchor="ctr" horzOverflow="overflow">
                    <a:lnT w="25400">
                      <a:solidFill>
                        <a:srgbClr val="000000"/>
                      </a:solidFill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1000">
                          <a:solidFill>
                            <a:srgbClr val="333333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77.2%</a:t>
                      </a:r>
                    </a:p>
                  </a:txBody>
                  <a:tcPr marL="101600" marR="254000" marT="25400" marB="25400" anchor="ctr" horzOverflow="overflow">
                    <a:lnT w="25400">
                      <a:solidFill>
                        <a:srgbClr val="000000"/>
                      </a:solidFill>
                    </a:lnT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1545"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1000">
                          <a:solidFill>
                            <a:srgbClr val="333333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Alto RCV (10-20%)</a:t>
                      </a:r>
                    </a:p>
                  </a:txBody>
                  <a:tcPr marL="101600" marR="101600" marT="101600" marB="25400" anchor="ctr" horzOverflow="overflow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1000">
                          <a:solidFill>
                            <a:srgbClr val="333333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30.0%</a:t>
                      </a:r>
                    </a:p>
                  </a:txBody>
                  <a:tcPr marL="101600" marR="254000" marT="25400" marB="25400" anchor="ctr" horzOverflow="overflow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1000">
                          <a:solidFill>
                            <a:srgbClr val="333333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18.8%</a:t>
                      </a:r>
                    </a:p>
                  </a:txBody>
                  <a:tcPr marL="101600" marR="254000" marT="25400" marB="25400" anchor="ctr" horzOverflow="overflow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1000">
                          <a:solidFill>
                            <a:srgbClr val="333333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19.4%</a:t>
                      </a:r>
                    </a:p>
                  </a:txBody>
                  <a:tcPr marL="101600" marR="254000" marT="25400" marB="25400" anchor="ctr" horzOverflow="overflow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1000">
                          <a:solidFill>
                            <a:srgbClr val="333333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21.1%</a:t>
                      </a:r>
                    </a:p>
                  </a:txBody>
                  <a:tcPr marL="101600" marR="254000" marT="25400" marB="25400" anchor="ctr" horzOverflow="overflow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1545"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1000">
                          <a:solidFill>
                            <a:srgbClr val="333333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RCV bajo (&lt;10%)</a:t>
                      </a:r>
                    </a:p>
                  </a:txBody>
                  <a:tcPr marL="101600" marR="101600" marT="101600" marB="25400" anchor="ctr" horzOverflow="overflow">
                    <a:lnB w="254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1000">
                          <a:solidFill>
                            <a:srgbClr val="333333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0.0%</a:t>
                      </a:r>
                    </a:p>
                  </a:txBody>
                  <a:tcPr marL="101600" marR="254000" marT="25400" marB="25400" anchor="ctr" horzOverflow="overflow">
                    <a:lnB w="254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1000">
                          <a:solidFill>
                            <a:srgbClr val="333333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6.3%</a:t>
                      </a:r>
                    </a:p>
                  </a:txBody>
                  <a:tcPr marL="101600" marR="254000" marT="25400" marB="25400" anchor="ctr" horzOverflow="overflow">
                    <a:lnB w="254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1000">
                          <a:solidFill>
                            <a:srgbClr val="333333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0.0%</a:t>
                      </a:r>
                    </a:p>
                  </a:txBody>
                  <a:tcPr marL="101600" marR="254000" marT="25400" marB="25400" anchor="ctr" horzOverflow="overflow">
                    <a:lnB w="254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1000">
                          <a:solidFill>
                            <a:srgbClr val="333333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1.8%</a:t>
                      </a:r>
                    </a:p>
                  </a:txBody>
                  <a:tcPr marL="101600" marR="254000" marT="25400" marB="25400" anchor="ctr" horzOverflow="overflow">
                    <a:lnB w="254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41" name="Texto"/>
          <p:cNvSpPr txBox="1"/>
          <p:nvPr/>
        </p:nvSpPr>
        <p:spPr>
          <a:xfrm>
            <a:off x="3022600" y="1638300"/>
            <a:ext cx="146482" cy="5994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defTabSz="457200">
              <a:spcBef>
                <a:spcPts val="1200"/>
              </a:spcBef>
              <a:defRPr sz="1200">
                <a:solidFill>
                  <a:srgbClr val="333333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 </a:t>
            </a:r>
          </a:p>
        </p:txBody>
      </p:sp>
      <p:graphicFrame>
        <p:nvGraphicFramePr>
          <p:cNvPr id="142" name="Tabla 1-1"/>
          <p:cNvGraphicFramePr/>
          <p:nvPr/>
        </p:nvGraphicFramePr>
        <p:xfrm>
          <a:off x="6621658" y="1718337"/>
          <a:ext cx="4842607" cy="2202122"/>
        </p:xfrm>
        <a:graphic>
          <a:graphicData uri="http://schemas.openxmlformats.org/drawingml/2006/table">
            <a:tbl>
              <a:tblPr bandRow="1">
                <a:tableStyleId>{4C3C2611-4C71-4FC5-86AE-919BDF0F9419}</a:tableStyleId>
              </a:tblPr>
              <a:tblGrid>
                <a:gridCol w="17061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25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56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841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8410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27487"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900" b="1">
                          <a:solidFill>
                            <a:srgbClr val="333333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SCORE2- OP</a:t>
                      </a:r>
                    </a:p>
                  </a:txBody>
                  <a:tcPr marL="101600" marR="101600" marT="50800" marB="50800" anchor="ctr" horzOverflow="overflow">
                    <a:lnL w="25400">
                      <a:solidFill>
                        <a:srgbClr val="FFFFFF"/>
                      </a:solidFill>
                    </a:lnL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900" b="1">
                          <a:solidFill>
                            <a:srgbClr val="333333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GOLD A</a:t>
                      </a:r>
                    </a:p>
                  </a:txBody>
                  <a:tcPr marL="101600" marR="101600" marT="50800" marB="50800" anchor="ctr" horzOverflow="overflow"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900" b="1">
                          <a:solidFill>
                            <a:srgbClr val="333333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GOLD B</a:t>
                      </a:r>
                    </a:p>
                  </a:txBody>
                  <a:tcPr marL="101600" marR="101600" marT="50800" marB="50800" anchor="ctr" horzOverflow="overflow"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900" b="1">
                          <a:solidFill>
                            <a:srgbClr val="333333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GOLD E</a:t>
                      </a:r>
                    </a:p>
                  </a:txBody>
                  <a:tcPr marL="101600" marR="101600" marT="50800" marB="50800" anchor="ctr" horzOverflow="overflow"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900" b="1">
                          <a:solidFill>
                            <a:srgbClr val="333333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Total</a:t>
                      </a:r>
                    </a:p>
                  </a:txBody>
                  <a:tcPr marL="101600" marR="101600" marT="50800" marB="50800" anchor="ctr" horzOverflow="overflow"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1545"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900">
                          <a:solidFill>
                            <a:srgbClr val="333333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Muy alto RCV (&gt;20%)</a:t>
                      </a:r>
                    </a:p>
                  </a:txBody>
                  <a:tcPr marL="101600" marR="101600" marT="101600" marB="25400" anchor="ctr" horzOverflow="overflow">
                    <a:lnT w="25400">
                      <a:solidFill>
                        <a:srgbClr val="000000"/>
                      </a:solidFill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900">
                          <a:solidFill>
                            <a:srgbClr val="333333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100.0%</a:t>
                      </a:r>
                    </a:p>
                  </a:txBody>
                  <a:tcPr marL="101600" marR="254000" marT="25400" marB="25400" anchor="ctr" horzOverflow="overflow">
                    <a:lnT w="25400">
                      <a:solidFill>
                        <a:srgbClr val="000000"/>
                      </a:solidFill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900">
                          <a:solidFill>
                            <a:srgbClr val="333333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100.0%</a:t>
                      </a:r>
                    </a:p>
                  </a:txBody>
                  <a:tcPr marL="101600" marR="254000" marT="25400" marB="25400" anchor="ctr" horzOverflow="overflow">
                    <a:lnT w="25400">
                      <a:solidFill>
                        <a:srgbClr val="000000"/>
                      </a:solidFill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900">
                          <a:solidFill>
                            <a:srgbClr val="333333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96.8%</a:t>
                      </a:r>
                    </a:p>
                  </a:txBody>
                  <a:tcPr marL="101600" marR="254000" marT="25400" marB="25400" anchor="ctr" horzOverflow="overflow">
                    <a:lnT w="25400">
                      <a:solidFill>
                        <a:srgbClr val="000000"/>
                      </a:solidFill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900">
                          <a:solidFill>
                            <a:srgbClr val="333333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98.2%</a:t>
                      </a:r>
                    </a:p>
                  </a:txBody>
                  <a:tcPr marL="101600" marR="254000" marT="25400" marB="25400" anchor="ctr" horzOverflow="overflow">
                    <a:lnT w="25400">
                      <a:solidFill>
                        <a:srgbClr val="000000"/>
                      </a:solidFill>
                    </a:lnT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1545"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900">
                          <a:solidFill>
                            <a:srgbClr val="333333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Alto RCV (10-20%)</a:t>
                      </a:r>
                    </a:p>
                  </a:txBody>
                  <a:tcPr marL="101600" marR="101600" marT="101600" marB="25400" anchor="ctr" horzOverflow="overflow">
                    <a:lnB w="2540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900">
                          <a:solidFill>
                            <a:srgbClr val="333333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0.0%</a:t>
                      </a:r>
                    </a:p>
                  </a:txBody>
                  <a:tcPr marL="101600" marR="254000" marT="25400" marB="25400" anchor="ctr" horzOverflow="overflow">
                    <a:lnB w="2540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900">
                          <a:solidFill>
                            <a:srgbClr val="333333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0.0%</a:t>
                      </a:r>
                    </a:p>
                  </a:txBody>
                  <a:tcPr marL="101600" marR="254000" marT="25400" marB="25400" anchor="ctr" horzOverflow="overflow">
                    <a:lnB w="2540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900">
                          <a:solidFill>
                            <a:srgbClr val="333333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3.2%</a:t>
                      </a:r>
                    </a:p>
                  </a:txBody>
                  <a:tcPr marL="101600" marR="254000" marT="25400" marB="25400" anchor="ctr" horzOverflow="overflow">
                    <a:lnB w="2540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900">
                          <a:solidFill>
                            <a:srgbClr val="333333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1.8%</a:t>
                      </a:r>
                    </a:p>
                  </a:txBody>
                  <a:tcPr marL="101600" marR="254000" marT="25400" marB="25400" anchor="ctr" horzOverflow="overflow">
                    <a:lnB w="2540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1545"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900">
                          <a:solidFill>
                            <a:srgbClr val="333333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RCV bajo (&lt;10%)</a:t>
                      </a:r>
                    </a:p>
                  </a:txBody>
                  <a:tcPr marL="101600" marR="101600" marT="101600" marB="25400" anchor="ctr" horzOverflow="overflow">
                    <a:lnL w="25400">
                      <a:solidFill>
                        <a:srgbClr val="FFFFFF"/>
                      </a:solidFill>
                    </a:lnL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900">
                          <a:solidFill>
                            <a:srgbClr val="333333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0.0%</a:t>
                      </a:r>
                    </a:p>
                  </a:txBody>
                  <a:tcPr marL="101600" marR="254000" marT="25400" marB="25400" anchor="ctr" horzOverflow="overflow"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900">
                          <a:solidFill>
                            <a:srgbClr val="333333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0.0%</a:t>
                      </a:r>
                    </a:p>
                  </a:txBody>
                  <a:tcPr marL="101600" marR="254000" marT="25400" marB="25400" anchor="ctr" horzOverflow="overflow"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900">
                          <a:solidFill>
                            <a:srgbClr val="333333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0.0%</a:t>
                      </a:r>
                    </a:p>
                  </a:txBody>
                  <a:tcPr marL="101600" marR="254000" marT="25400" marB="25400" anchor="ctr" horzOverflow="overflow"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900">
                          <a:solidFill>
                            <a:srgbClr val="333333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0.0%</a:t>
                      </a:r>
                    </a:p>
                  </a:txBody>
                  <a:tcPr marL="101600" marR="254000" marT="25400" marB="25400" anchor="ctr" horzOverflow="overflow"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43" name="Texto"/>
          <p:cNvSpPr txBox="1"/>
          <p:nvPr/>
        </p:nvSpPr>
        <p:spPr>
          <a:xfrm>
            <a:off x="2847677" y="3509371"/>
            <a:ext cx="146482" cy="599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defTabSz="457200">
              <a:spcBef>
                <a:spcPts val="1200"/>
              </a:spcBef>
              <a:defRPr sz="1200">
                <a:solidFill>
                  <a:srgbClr val="333333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 </a:t>
            </a:r>
          </a:p>
        </p:txBody>
      </p:sp>
      <p:graphicFrame>
        <p:nvGraphicFramePr>
          <p:cNvPr id="144" name="Tabla 1-1-1"/>
          <p:cNvGraphicFramePr/>
          <p:nvPr/>
        </p:nvGraphicFramePr>
        <p:xfrm>
          <a:off x="3754788" y="4293475"/>
          <a:ext cx="4842606" cy="2202122"/>
        </p:xfrm>
        <a:graphic>
          <a:graphicData uri="http://schemas.openxmlformats.org/drawingml/2006/table">
            <a:tbl>
              <a:tblPr bandRow="1">
                <a:tableStyleId>{4C3C2611-4C71-4FC5-86AE-919BDF0F9419}</a:tableStyleId>
              </a:tblPr>
              <a:tblGrid>
                <a:gridCol w="17061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41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41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841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8410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27487"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1000" b="1">
                          <a:solidFill>
                            <a:srgbClr val="333333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FRAMINGHAM</a:t>
                      </a:r>
                    </a:p>
                  </a:txBody>
                  <a:tcPr marL="101600" marR="101600" marT="50800" marB="50800" anchor="ctr" horzOverflow="overflow">
                    <a:lnL w="25400">
                      <a:solidFill>
                        <a:srgbClr val="FFFFFF"/>
                      </a:solidFill>
                    </a:lnL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1000" b="1">
                          <a:solidFill>
                            <a:srgbClr val="333333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GOLD A</a:t>
                      </a:r>
                    </a:p>
                  </a:txBody>
                  <a:tcPr marL="101600" marR="101600" marT="50800" marB="50800" anchor="ctr" horzOverflow="overflow"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1000" b="1">
                          <a:solidFill>
                            <a:srgbClr val="333333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GOLD B</a:t>
                      </a:r>
                    </a:p>
                  </a:txBody>
                  <a:tcPr marL="101600" marR="101600" marT="50800" marB="50800" anchor="ctr" horzOverflow="overflow"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1000" b="1">
                          <a:solidFill>
                            <a:srgbClr val="333333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GOLD E</a:t>
                      </a:r>
                    </a:p>
                  </a:txBody>
                  <a:tcPr marL="101600" marR="101600" marT="50800" marB="50800" anchor="ctr" horzOverflow="overflow"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1000" b="1">
                          <a:solidFill>
                            <a:srgbClr val="333333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Total</a:t>
                      </a:r>
                    </a:p>
                  </a:txBody>
                  <a:tcPr marL="101600" marR="101600" marT="50800" marB="50800" anchor="ctr" horzOverflow="overflow"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1545"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1000">
                          <a:solidFill>
                            <a:srgbClr val="333333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Muy alto RCV (&gt;20%)</a:t>
                      </a:r>
                    </a:p>
                  </a:txBody>
                  <a:tcPr marL="101600" marR="101600" marT="101600" marB="25400" anchor="ctr" horzOverflow="overflow">
                    <a:lnT w="25400">
                      <a:solidFill>
                        <a:srgbClr val="000000"/>
                      </a:solidFill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1000">
                          <a:solidFill>
                            <a:srgbClr val="333333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40.0%</a:t>
                      </a:r>
                    </a:p>
                  </a:txBody>
                  <a:tcPr marL="101600" marR="254000" marT="25400" marB="25400" anchor="ctr" horzOverflow="overflow">
                    <a:lnT w="25400">
                      <a:solidFill>
                        <a:srgbClr val="000000"/>
                      </a:solidFill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1000">
                          <a:solidFill>
                            <a:srgbClr val="333333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43.8%</a:t>
                      </a:r>
                    </a:p>
                  </a:txBody>
                  <a:tcPr marL="101600" marR="254000" marT="25400" marB="25400" anchor="ctr" horzOverflow="overflow">
                    <a:lnT w="25400">
                      <a:solidFill>
                        <a:srgbClr val="000000"/>
                      </a:solidFill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1000">
                          <a:solidFill>
                            <a:srgbClr val="333333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38.7%</a:t>
                      </a:r>
                    </a:p>
                  </a:txBody>
                  <a:tcPr marL="101600" marR="254000" marT="25400" marB="25400" anchor="ctr" horzOverflow="overflow">
                    <a:lnT w="25400">
                      <a:solidFill>
                        <a:srgbClr val="000000"/>
                      </a:solidFill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1000">
                          <a:solidFill>
                            <a:srgbClr val="333333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40.4%</a:t>
                      </a:r>
                    </a:p>
                  </a:txBody>
                  <a:tcPr marL="101600" marR="254000" marT="25400" marB="25400" anchor="ctr" horzOverflow="overflow">
                    <a:lnT w="25400">
                      <a:solidFill>
                        <a:srgbClr val="000000"/>
                      </a:solidFill>
                    </a:lnT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1545"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1000">
                          <a:solidFill>
                            <a:srgbClr val="333333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Alto RCV (10-20%)</a:t>
                      </a:r>
                    </a:p>
                  </a:txBody>
                  <a:tcPr marL="101600" marR="101600" marT="101600" marB="25400" anchor="ctr" horzOverflow="overflow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1000">
                          <a:solidFill>
                            <a:srgbClr val="333333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60.0%</a:t>
                      </a:r>
                    </a:p>
                  </a:txBody>
                  <a:tcPr marL="101600" marR="254000" marT="25400" marB="25400" anchor="ctr" horzOverflow="overflow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1000">
                          <a:solidFill>
                            <a:srgbClr val="333333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56.3%</a:t>
                      </a:r>
                    </a:p>
                  </a:txBody>
                  <a:tcPr marL="101600" marR="254000" marT="25400" marB="25400" anchor="ctr" horzOverflow="overflow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1000">
                          <a:solidFill>
                            <a:srgbClr val="333333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61.3%</a:t>
                      </a:r>
                    </a:p>
                  </a:txBody>
                  <a:tcPr marL="101600" marR="254000" marT="25400" marB="25400" anchor="ctr" horzOverflow="overflow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1000">
                          <a:solidFill>
                            <a:srgbClr val="333333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59.6%</a:t>
                      </a:r>
                    </a:p>
                  </a:txBody>
                  <a:tcPr marL="101600" marR="254000" marT="25400" marB="25400" anchor="ctr" horzOverflow="overflow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1545"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1000">
                          <a:solidFill>
                            <a:srgbClr val="333333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RCV bajo (&lt;10%)</a:t>
                      </a:r>
                    </a:p>
                  </a:txBody>
                  <a:tcPr marL="101600" marR="101600" marT="101600" marB="25400" anchor="ctr" horzOverflow="overflow">
                    <a:lnB w="254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1000">
                          <a:solidFill>
                            <a:srgbClr val="333333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0.0%</a:t>
                      </a:r>
                    </a:p>
                  </a:txBody>
                  <a:tcPr marL="101600" marR="254000" marT="25400" marB="25400" anchor="ctr" horzOverflow="overflow">
                    <a:lnB w="254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1000">
                          <a:solidFill>
                            <a:srgbClr val="333333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0.0%</a:t>
                      </a:r>
                    </a:p>
                  </a:txBody>
                  <a:tcPr marL="101600" marR="254000" marT="25400" marB="25400" anchor="ctr" horzOverflow="overflow">
                    <a:lnB w="254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1000">
                          <a:solidFill>
                            <a:srgbClr val="333333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0.0%</a:t>
                      </a:r>
                    </a:p>
                  </a:txBody>
                  <a:tcPr marL="101600" marR="254000" marT="25400" marB="25400" anchor="ctr" horzOverflow="overflow">
                    <a:lnB w="254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1000">
                          <a:solidFill>
                            <a:srgbClr val="333333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0.0%</a:t>
                      </a:r>
                    </a:p>
                  </a:txBody>
                  <a:tcPr marL="101600" marR="254000" marT="25400" marB="25400" anchor="ctr" horzOverflow="overflow">
                    <a:lnB w="254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45" name="p= 0.533"/>
          <p:cNvSpPr txBox="1"/>
          <p:nvPr/>
        </p:nvSpPr>
        <p:spPr>
          <a:xfrm>
            <a:off x="609160" y="3981754"/>
            <a:ext cx="502455" cy="2024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800"/>
            </a:lvl1pPr>
          </a:lstStyle>
          <a:p>
            <a:r>
              <a:t>p= 0.533</a:t>
            </a:r>
          </a:p>
        </p:txBody>
      </p:sp>
      <p:sp>
        <p:nvSpPr>
          <p:cNvPr id="146" name="p= 0.653"/>
          <p:cNvSpPr txBox="1"/>
          <p:nvPr/>
        </p:nvSpPr>
        <p:spPr>
          <a:xfrm>
            <a:off x="6600779" y="3981754"/>
            <a:ext cx="502455" cy="2024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800"/>
            </a:lvl1pPr>
          </a:lstStyle>
          <a:p>
            <a:r>
              <a:t>p= 0.653</a:t>
            </a:r>
          </a:p>
        </p:txBody>
      </p:sp>
      <p:sp>
        <p:nvSpPr>
          <p:cNvPr id="147" name="Texto"/>
          <p:cNvSpPr txBox="1"/>
          <p:nvPr/>
        </p:nvSpPr>
        <p:spPr>
          <a:xfrm>
            <a:off x="2952750" y="1943100"/>
            <a:ext cx="146482" cy="5994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defTabSz="457200">
              <a:spcBef>
                <a:spcPts val="1200"/>
              </a:spcBef>
              <a:defRPr sz="1200">
                <a:solidFill>
                  <a:srgbClr val="333333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 </a:t>
            </a:r>
          </a:p>
        </p:txBody>
      </p:sp>
      <p:sp>
        <p:nvSpPr>
          <p:cNvPr id="148" name="p= 0.946"/>
          <p:cNvSpPr txBox="1"/>
          <p:nvPr/>
        </p:nvSpPr>
        <p:spPr>
          <a:xfrm>
            <a:off x="3746524" y="6495786"/>
            <a:ext cx="502455" cy="2024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800"/>
            </a:lvl1pPr>
          </a:lstStyle>
          <a:p>
            <a:r>
              <a:t>p= 0.946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Título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4000" spc="-79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Conclusiones</a:t>
            </a:r>
          </a:p>
        </p:txBody>
      </p:sp>
      <p:sp>
        <p:nvSpPr>
          <p:cNvPr id="152" name="Marcador de contenido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  <a:defRPr>
                <a:latin typeface="+mn-lt"/>
                <a:ea typeface="+mn-ea"/>
                <a:cs typeface="+mn-cs"/>
                <a:sym typeface="Arial"/>
              </a:defRPr>
            </a:pPr>
            <a:r>
              <a:t>Las tres escalas reflejan un alto riesgo cardiovascular en pacientes con EPOC atendidos en consulta monográfica, </a:t>
            </a:r>
            <a:r>
              <a:rPr b="1"/>
              <a:t>sin diferencias significativas </a:t>
            </a:r>
            <a:r>
              <a:t>entre ellas</a:t>
            </a:r>
          </a:p>
          <a:p>
            <a:pPr>
              <a:lnSpc>
                <a:spcPct val="100000"/>
              </a:lnSpc>
              <a:defRPr>
                <a:latin typeface="+mn-lt"/>
                <a:ea typeface="+mn-ea"/>
                <a:cs typeface="+mn-cs"/>
                <a:sym typeface="Arial"/>
              </a:defRPr>
            </a:pPr>
            <a:r>
              <a:t>Los pacientes con EPOC presentan un </a:t>
            </a:r>
            <a:r>
              <a:rPr b="1"/>
              <a:t>riesgo cardiovascular muy alto</a:t>
            </a:r>
            <a:r>
              <a:t>, sin que parezcan existir diferencias entre los grados de GOLD o GesEPOC</a:t>
            </a:r>
          </a:p>
          <a:p>
            <a:pPr>
              <a:lnSpc>
                <a:spcPct val="100000"/>
              </a:lnSpc>
              <a:defRPr>
                <a:latin typeface="+mn-lt"/>
                <a:ea typeface="+mn-ea"/>
                <a:cs typeface="+mn-cs"/>
                <a:sym typeface="Arial"/>
              </a:defRPr>
            </a:pPr>
            <a:r>
              <a:t>Este riesgo está principalmente impulsado por </a:t>
            </a:r>
            <a:r>
              <a:rPr b="1"/>
              <a:t>la edad y el tabaquismo</a:t>
            </a:r>
          </a:p>
          <a:p>
            <a:pPr>
              <a:lnSpc>
                <a:spcPct val="100000"/>
              </a:lnSpc>
              <a:defRPr>
                <a:latin typeface="+mn-lt"/>
                <a:ea typeface="+mn-ea"/>
                <a:cs typeface="+mn-cs"/>
                <a:sym typeface="Arial"/>
              </a:defRPr>
            </a:pPr>
            <a:r>
              <a:t>El estudio refuerza la necesidad de </a:t>
            </a:r>
            <a:r>
              <a:rPr b="1"/>
              <a:t>estrategias preventivas </a:t>
            </a:r>
            <a:r>
              <a:t>y de un </a:t>
            </a:r>
            <a:r>
              <a:rPr b="1"/>
              <a:t>abordaje cardiovascular activo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Tema de Office">
  <a:themeElements>
    <a:clrScheme name="Tema de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0000FF"/>
      </a:hlink>
      <a:folHlink>
        <a:srgbClr val="FF00FF"/>
      </a:folHlink>
    </a:clrScheme>
    <a:fontScheme name="Tema de 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905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905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Tema de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0000FF"/>
      </a:hlink>
      <a:folHlink>
        <a:srgbClr val="FF00FF"/>
      </a:folHlink>
    </a:clrScheme>
    <a:fontScheme name="Tema de 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905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905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895</Words>
  <Application>Microsoft Office PowerPoint</Application>
  <PresentationFormat>Panorámica</PresentationFormat>
  <Paragraphs>165</Paragraphs>
  <Slides>7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1" baseType="lpstr">
      <vt:lpstr>Arial</vt:lpstr>
      <vt:lpstr>Helvetica</vt:lpstr>
      <vt:lpstr>Helvetica Neue</vt:lpstr>
      <vt:lpstr>Tema de Office</vt:lpstr>
      <vt:lpstr> Comparación de tres escalas de riesgo cardiovascular en pacientes con EPOC</vt:lpstr>
      <vt:lpstr>Introducción</vt:lpstr>
      <vt:lpstr>Métodos</vt:lpstr>
      <vt:lpstr>Resultados</vt:lpstr>
      <vt:lpstr>Resultados (II)</vt:lpstr>
      <vt:lpstr>Resultados (III)</vt:lpstr>
      <vt:lpstr>Conclusiones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Comparación de tres escalas de riesgo cardiovascular en pacientes con EPOC</dc:title>
  <cp:lastModifiedBy>Adela</cp:lastModifiedBy>
  <cp:revision>1</cp:revision>
  <dcterms:modified xsi:type="dcterms:W3CDTF">2025-03-02T18:44:56Z</dcterms:modified>
</cp:coreProperties>
</file>