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4" r:id="rId4"/>
    <p:sldId id="265" r:id="rId5"/>
    <p:sldId id="259" r:id="rId6"/>
    <p:sldId id="261" r:id="rId7"/>
    <p:sldId id="266" r:id="rId8"/>
    <p:sldId id="263" r:id="rId9"/>
    <p:sldId id="267" r:id="rId10"/>
    <p:sldId id="262" r:id="rId11"/>
    <p:sldId id="260" r:id="rId1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A5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730" y="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0BF0D-8419-47E2-B1F2-DD15285A4D33}" type="datetimeFigureOut">
              <a:rPr lang="es-ES" smtClean="0"/>
              <a:t>02/03/2025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02CD1E-2052-487E-8C67-C37C8A025BF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8705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02CD1E-2052-487E-8C67-C37C8A025BF4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8704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49796" y="1851670"/>
            <a:ext cx="8244408" cy="1102519"/>
          </a:xfrm>
        </p:spPr>
        <p:txBody>
          <a:bodyPr>
            <a:noAutofit/>
          </a:bodyPr>
          <a:lstStyle/>
          <a:p>
            <a:r>
              <a:rPr lang="es-ES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EL PATRÓN PRISM SE MANTIENE ESTABLE EN EL TIEMPO. ANÁLISIS DE LA COHORTE DE DESARROLLO PULMONAR</a:t>
            </a:r>
            <a:br>
              <a:rPr lang="es-ES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es-ES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DE LA UNIVERSIDAD DE GRANADA</a:t>
            </a:r>
            <a:endParaRPr lang="es-ES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3723878"/>
            <a:ext cx="7920880" cy="1314450"/>
          </a:xfrm>
        </p:spPr>
        <p:txBody>
          <a:bodyPr>
            <a:noAutofit/>
          </a:bodyPr>
          <a:lstStyle/>
          <a:p>
            <a:r>
              <a:rPr lang="es-ES" sz="2000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V. Hurtado García</a:t>
            </a:r>
            <a:r>
              <a:rPr lang="es-E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A.R. Arroyo Moreno, C. Guerrero Serrano, J.M. Pérez-Victoria Casado, V. Sabat Navas-Parejo, J. De la Torre Navas, A. </a:t>
            </a:r>
            <a:r>
              <a:rPr lang="es-ES" sz="2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Gallardo</a:t>
            </a:r>
            <a:r>
              <a:rPr lang="es-ES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Marchal, J.A. Holgado Terriza, P.J. Romero Palacios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33B880-0D79-F3C3-70A1-D5783D256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ÍNDICE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1C4761-3771-0454-9B6B-B565C7D63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347613"/>
            <a:ext cx="8229600" cy="3247009"/>
          </a:xfrm>
        </p:spPr>
        <p:txBody>
          <a:bodyPr>
            <a:normAutofit/>
          </a:bodyPr>
          <a:lstStyle/>
          <a:p>
            <a:endParaRPr lang="es-ES" sz="24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r>
              <a:rPr lang="es-ES" sz="2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Introducción.</a:t>
            </a:r>
          </a:p>
          <a:p>
            <a:r>
              <a:rPr lang="es-ES" sz="2800" dirty="0">
                <a:solidFill>
                  <a:srgbClr val="222222"/>
                </a:solidFill>
                <a:latin typeface="Arial" panose="020B0604020202020204" pitchFamily="34" charset="0"/>
              </a:rPr>
              <a:t>Metodología.</a:t>
            </a:r>
          </a:p>
          <a:p>
            <a:r>
              <a:rPr lang="es-ES" sz="2800" dirty="0">
                <a:solidFill>
                  <a:srgbClr val="222222"/>
                </a:solidFill>
                <a:latin typeface="Arial" panose="020B0604020202020204" pitchFamily="34" charset="0"/>
              </a:rPr>
              <a:t>Resultados.</a:t>
            </a:r>
          </a:p>
          <a:p>
            <a:r>
              <a:rPr lang="es-ES" sz="2800" dirty="0">
                <a:solidFill>
                  <a:srgbClr val="222222"/>
                </a:solidFill>
                <a:latin typeface="Arial" panose="020B0604020202020204" pitchFamily="34" charset="0"/>
              </a:rPr>
              <a:t>Conclusiones.</a:t>
            </a:r>
            <a:endParaRPr lang="es-ES" sz="28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47EFE53-B3C1-2010-704A-B673CA6AE2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347613"/>
            <a:ext cx="3528392" cy="282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33B880-0D79-F3C3-70A1-D5783D256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1C4761-3771-0454-9B6B-B565C7D63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7613"/>
            <a:ext cx="4978896" cy="3247009"/>
          </a:xfrm>
        </p:spPr>
        <p:txBody>
          <a:bodyPr>
            <a:noAutofit/>
          </a:bodyPr>
          <a:lstStyle/>
          <a:p>
            <a:endParaRPr lang="es-ES" sz="28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r>
              <a:rPr lang="es-ES" sz="2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PRISm</a:t>
            </a:r>
            <a:r>
              <a:rPr lang="es-ES" sz="2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es-ES" sz="2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Preserved</a:t>
            </a:r>
            <a:r>
              <a:rPr lang="es-ES" sz="2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ratio </a:t>
            </a:r>
            <a:r>
              <a:rPr lang="es-ES" sz="2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with</a:t>
            </a:r>
            <a:r>
              <a:rPr lang="es-ES" sz="2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s-ES" sz="2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impaired</a:t>
            </a:r>
            <a:r>
              <a:rPr lang="es-ES" sz="2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s-ES" sz="2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spirometry</a:t>
            </a:r>
            <a:r>
              <a:rPr lang="es-ES" sz="2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): FEV1/FVC&gt; 0.7 y FEV1&lt;80% del valor teórico.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FB0BE7D-B96D-B034-8C76-64E83404AA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71" b="10671"/>
          <a:stretch/>
        </p:blipFill>
        <p:spPr>
          <a:xfrm>
            <a:off x="5652120" y="1389763"/>
            <a:ext cx="2592288" cy="316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37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33B880-0D79-F3C3-70A1-D5783D256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1C4761-3771-0454-9B6B-B565C7D63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380" y="1063229"/>
            <a:ext cx="8075240" cy="2232247"/>
          </a:xfrm>
        </p:spPr>
        <p:txBody>
          <a:bodyPr>
            <a:noAutofit/>
          </a:bodyPr>
          <a:lstStyle/>
          <a:p>
            <a:endParaRPr lang="es-ES" sz="2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s-ES" sz="2800" dirty="0">
                <a:solidFill>
                  <a:srgbClr val="222222"/>
                </a:solidFill>
                <a:latin typeface="Arial" panose="020B0604020202020204" pitchFamily="34" charset="0"/>
              </a:rPr>
              <a:t>Indicador de </a:t>
            </a:r>
            <a:r>
              <a:rPr lang="es-ES" sz="2800" dirty="0" err="1">
                <a:solidFill>
                  <a:srgbClr val="222222"/>
                </a:solidFill>
                <a:latin typeface="Arial" panose="020B0604020202020204" pitchFamily="34" charset="0"/>
              </a:rPr>
              <a:t>preEPOC</a:t>
            </a:r>
            <a:r>
              <a:rPr lang="es-ES" sz="2800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es-ES" sz="2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Desconocemos cosas al respecto</a:t>
            </a:r>
          </a:p>
          <a:p>
            <a:endParaRPr lang="es-ES" sz="2800" dirty="0">
              <a:solidFill>
                <a:srgbClr val="222222"/>
              </a:solidFill>
              <a:latin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B5C8250-688F-210E-E6DC-AC853DAF1203}"/>
              </a:ext>
            </a:extLst>
          </p:cNvPr>
          <p:cNvSpPr txBox="1"/>
          <p:nvPr/>
        </p:nvSpPr>
        <p:spPr>
          <a:xfrm>
            <a:off x="2652301" y="2761356"/>
            <a:ext cx="53285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¿Aparece tempranamente?</a:t>
            </a:r>
          </a:p>
          <a:p>
            <a:endParaRPr lang="es-ES" sz="2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s-ES" sz="2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¿Cual es su prevalencia?</a:t>
            </a:r>
          </a:p>
          <a:p>
            <a:endParaRPr lang="es-ES" sz="24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s-ES" sz="2400" dirty="0">
                <a:solidFill>
                  <a:srgbClr val="222222"/>
                </a:solidFill>
                <a:latin typeface="Arial" panose="020B0604020202020204" pitchFamily="34" charset="0"/>
              </a:rPr>
              <a:t>¿Se mantiene estable en el tiempo?</a:t>
            </a:r>
            <a:endParaRPr lang="es-ES" sz="24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EC9A8AF-68A4-1150-2073-CFDE377A59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13" y="2931790"/>
            <a:ext cx="1615648" cy="161564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1112315-DA0E-9EA8-00BC-9EAFF0A20B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14421">
            <a:off x="103527" y="2974201"/>
            <a:ext cx="1615648" cy="161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756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7D2D29-CAB7-DEDA-E3A1-841C94CBF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EE9CBC-556C-408C-A2FF-A0DC05BDB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3607049"/>
          </a:xfrm>
        </p:spPr>
        <p:txBody>
          <a:bodyPr>
            <a:normAutofit/>
          </a:bodyPr>
          <a:lstStyle/>
          <a:p>
            <a:endParaRPr lang="es-ES" sz="2400" dirty="0"/>
          </a:p>
          <a:p>
            <a:endParaRPr lang="es-ES" sz="2400" dirty="0"/>
          </a:p>
          <a:p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Estudio observacional prospectivo.</a:t>
            </a:r>
          </a:p>
          <a:p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Análisis de </a:t>
            </a:r>
            <a:r>
              <a:rPr lang="es-ES" sz="2800" dirty="0" err="1">
                <a:latin typeface="Arial" panose="020B0604020202020204" pitchFamily="34" charset="0"/>
                <a:cs typeface="Arial" panose="020B0604020202020204" pitchFamily="34" charset="0"/>
              </a:rPr>
              <a:t>PRISm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en vista basal y tras 1 año de seguimiento.</a:t>
            </a:r>
          </a:p>
          <a:p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Estadísticamente significativo: p-valor &lt;0.05</a:t>
            </a:r>
          </a:p>
          <a:p>
            <a:r>
              <a:rPr lang="es-ES" sz="28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Jamovi</a:t>
            </a:r>
            <a:r>
              <a:rPr lang="es-ES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</a:p>
          <a:p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8974CDD-9FAE-CAB0-2FC5-0991968640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1" t="9837" r="19489" b="11271"/>
          <a:stretch/>
        </p:blipFill>
        <p:spPr>
          <a:xfrm>
            <a:off x="6948264" y="771550"/>
            <a:ext cx="1512168" cy="146769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875170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7D2D29-CAB7-DEDA-E3A1-841C94CBF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EE9CBC-556C-408C-A2FF-A0DC05BDB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  <a:p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Cohorte con 424 sujetos sanos.</a:t>
            </a:r>
          </a:p>
          <a:p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Fumadores activos: 10.6%.</a:t>
            </a:r>
          </a:p>
          <a:p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Mujeres: 61.8%.</a:t>
            </a:r>
          </a:p>
          <a:p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Edad media: 19,5 años (+/-2.2 años).</a:t>
            </a:r>
          </a:p>
        </p:txBody>
      </p:sp>
    </p:spTree>
    <p:extLst>
      <p:ext uri="{BB962C8B-B14F-4D97-AF65-F5344CB8AC3E}">
        <p14:creationId xmlns:p14="http://schemas.microsoft.com/office/powerpoint/2010/main" val="897033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7D2D29-CAB7-DEDA-E3A1-841C94CBF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EE9CBC-556C-408C-A2FF-A0DC05BDB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874514"/>
            <a:ext cx="8372752" cy="3394472"/>
          </a:xfrm>
        </p:spPr>
        <p:txBody>
          <a:bodyPr/>
          <a:lstStyle/>
          <a:p>
            <a:endParaRPr lang="es-ES" dirty="0"/>
          </a:p>
          <a:p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214 Sujetos con 3 espirometrías, con criterios de calidad A, y seguimiento 12 meses.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095565EB-0599-4FD9-B569-A118AC52DF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353265"/>
              </p:ext>
            </p:extLst>
          </p:nvPr>
        </p:nvGraphicFramePr>
        <p:xfrm>
          <a:off x="179512" y="2715766"/>
          <a:ext cx="8229600" cy="1838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0463">
                  <a:extLst>
                    <a:ext uri="{9D8B030D-6E8A-4147-A177-3AD203B41FA5}">
                      <a16:colId xmlns:a16="http://schemas.microsoft.com/office/drawing/2014/main" val="2290300167"/>
                    </a:ext>
                  </a:extLst>
                </a:gridCol>
                <a:gridCol w="7369137">
                  <a:extLst>
                    <a:ext uri="{9D8B030D-6E8A-4147-A177-3AD203B41FA5}">
                      <a16:colId xmlns:a16="http://schemas.microsoft.com/office/drawing/2014/main" val="4121075568"/>
                    </a:ext>
                  </a:extLst>
                </a:gridCol>
              </a:tblGrid>
              <a:tr h="242331">
                <a:tc>
                  <a:txBody>
                    <a:bodyPr/>
                    <a:lstStyle/>
                    <a:p>
                      <a:r>
                        <a:rPr lang="es-ES" sz="15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Grado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5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Descripción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6522680"/>
                  </a:ext>
                </a:extLst>
              </a:tr>
              <a:tr h="379633">
                <a:tc>
                  <a:txBody>
                    <a:bodyPr/>
                    <a:lstStyle/>
                    <a:p>
                      <a:pPr algn="ctr"/>
                      <a:r>
                        <a:rPr lang="es-ES" sz="15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3 maniobras aceptables, y 2 mejores que muestren diferencias de FEV1 y/o FVC </a:t>
                      </a:r>
                      <a:r>
                        <a:rPr lang="es-ES" sz="14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&lt; 100mL</a:t>
                      </a:r>
                      <a:endParaRPr lang="es-E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169106"/>
                  </a:ext>
                </a:extLst>
              </a:tr>
              <a:tr h="3796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3 maniobras aceptables, con las 2 mejores que muestren diferencias de FEV1 y/o FVC </a:t>
                      </a:r>
                      <a:r>
                        <a:rPr lang="es-ES" sz="12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&lt; 200mL</a:t>
                      </a:r>
                      <a:endParaRPr lang="es-E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857478"/>
                  </a:ext>
                </a:extLst>
              </a:tr>
              <a:tr h="3796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2 maniobras aceptables, con las 2 mejores que muestren diferencias de FEV1 y/o FVC &lt;</a:t>
                      </a:r>
                      <a:r>
                        <a:rPr lang="es-ES" sz="1200" b="0" i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 250mL</a:t>
                      </a:r>
                      <a:endParaRPr lang="es-E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Tahom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5775421"/>
                  </a:ext>
                </a:extLst>
              </a:tr>
              <a:tr h="3796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ahoma" panose="020B0604030504040204" pitchFamily="34" charset="0"/>
                          <a:cs typeface="Arial" panose="020B0604020202020204" pitchFamily="34" charset="0"/>
                        </a:rPr>
                        <a:t>1 maniobra espirométrica aceptable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140979"/>
                  </a:ext>
                </a:extLst>
              </a:tr>
            </a:tbl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CAD7723E-21BD-7C29-77AE-973468DE7D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24" y="2992386"/>
            <a:ext cx="443460" cy="44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060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7D2D29-CAB7-DEDA-E3A1-841C94CBF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EE9CBC-556C-408C-A2FF-A0DC05BDB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Vista basal: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56 (14,1%) patrón PRISM 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7 (1,7%) patrón obstructivo.</a:t>
            </a:r>
          </a:p>
          <a:p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Seguimiento de 1 año: 24 (11,2%) mantuvieron PRISM en las 3 exploraciones.</a:t>
            </a:r>
          </a:p>
        </p:txBody>
      </p:sp>
    </p:spTree>
    <p:extLst>
      <p:ext uri="{BB962C8B-B14F-4D97-AF65-F5344CB8AC3E}">
        <p14:creationId xmlns:p14="http://schemas.microsoft.com/office/powerpoint/2010/main" val="3643867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7D2D29-CAB7-DEDA-E3A1-841C94CBF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FAC5F75-B79D-91E7-0194-226D08A51D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6" r="9963"/>
          <a:stretch/>
        </p:blipFill>
        <p:spPr>
          <a:xfrm>
            <a:off x="1826930" y="1131590"/>
            <a:ext cx="5490139" cy="387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142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7D2D29-CAB7-DEDA-E3A1-841C94CBF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EE9CBC-556C-408C-A2FF-A0DC05BDB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63229"/>
            <a:ext cx="5915000" cy="3394472"/>
          </a:xfrm>
        </p:spPr>
        <p:txBody>
          <a:bodyPr>
            <a:noAutofit/>
          </a:bodyPr>
          <a:lstStyle/>
          <a:p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El patrón aparece en el 14,1%    de los participantes, y en el 11,2% con seguimiento de 1 año.</a:t>
            </a:r>
          </a:p>
          <a:p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El patrón </a:t>
            </a:r>
            <a:r>
              <a:rPr lang="es-ES" sz="2800" dirty="0" err="1">
                <a:latin typeface="Arial" panose="020B0604020202020204" pitchFamily="34" charset="0"/>
                <a:cs typeface="Arial" panose="020B0604020202020204" pitchFamily="34" charset="0"/>
              </a:rPr>
              <a:t>PRISm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 es estable       en el tiempo.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EAA53E8-9681-0520-AEA5-730357ABC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605" y="1588208"/>
            <a:ext cx="2344115" cy="261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695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49D0E0-AD76-60CA-2939-1288954DF1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sz="5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MUCHAS GRACIAS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95046D7-80AD-943D-E9D2-673DD1B0DE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700338"/>
            <a:ext cx="1960034" cy="1102519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46D75B9-BD7E-3C4B-C891-9DFB887C8D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34"/>
          <a:stretch/>
        </p:blipFill>
        <p:spPr>
          <a:xfrm>
            <a:off x="4687922" y="2571750"/>
            <a:ext cx="1008112" cy="118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0148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339</Words>
  <Application>Microsoft Office PowerPoint</Application>
  <PresentationFormat>Presentación en pantalla (16:9)</PresentationFormat>
  <Paragraphs>60</Paragraphs>
  <Slides>11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Calibri</vt:lpstr>
      <vt:lpstr>Tahoma</vt:lpstr>
      <vt:lpstr>Wingdings</vt:lpstr>
      <vt:lpstr>Tema de Office</vt:lpstr>
      <vt:lpstr>EL PATRÓN PRISM SE MANTIENE ESTABLE EN EL TIEMPO. ANÁLISIS DE LA COHORTE DE DESARROLLO PULMONAR DE LA UNIVERSIDAD DE GRANADA</vt:lpstr>
      <vt:lpstr>ÍNDICE</vt:lpstr>
      <vt:lpstr>INTRODUCCIÓN</vt:lpstr>
      <vt:lpstr>INTRODUCCIÓN</vt:lpstr>
      <vt:lpstr>METODOLOGÍA</vt:lpstr>
      <vt:lpstr>RESULTADOS</vt:lpstr>
      <vt:lpstr>RESULTADOS</vt:lpstr>
      <vt:lpstr>RESULTADOS</vt:lpstr>
      <vt:lpstr>RESULTADOS</vt:lpstr>
      <vt:lpstr>CONCLUSIONES</vt:lpstr>
      <vt:lpstr>MUCHAS 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Verónica Hurtado</cp:lastModifiedBy>
  <cp:revision>12</cp:revision>
  <dcterms:created xsi:type="dcterms:W3CDTF">2024-02-05T13:08:18Z</dcterms:created>
  <dcterms:modified xsi:type="dcterms:W3CDTF">2025-03-02T17:00:35Z</dcterms:modified>
</cp:coreProperties>
</file>