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1138" y="29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9CFF0B-C362-4F5E-A24F-37F72E4FC325}" type="datetimeFigureOut">
              <a:rPr lang="es-ES" smtClean="0"/>
              <a:t>02/03/2025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E172DD-01F9-40DE-8F96-B943D19C65C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7590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E172DD-01F9-40DE-8F96-B943D19C65CF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918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00708" y="771549"/>
            <a:ext cx="9001000" cy="1102519"/>
          </a:xfrm>
        </p:spPr>
        <p:txBody>
          <a:bodyPr>
            <a:noAutofit/>
          </a:bodyPr>
          <a:lstStyle/>
          <a:p>
            <a:r>
              <a:rPr lang="es-ES" sz="3600" b="1" dirty="0">
                <a:latin typeface="+mn-lt"/>
                <a:cs typeface="Arial" panose="020B0604020202020204" pitchFamily="34" charset="0"/>
              </a:rPr>
              <a:t>Manejo y evolución del quilotórax: </a:t>
            </a:r>
            <a:br>
              <a:rPr lang="es-ES" sz="3600" b="1" dirty="0">
                <a:latin typeface="+mn-lt"/>
                <a:cs typeface="Arial" panose="020B0604020202020204" pitchFamily="34" charset="0"/>
              </a:rPr>
            </a:br>
            <a:r>
              <a:rPr lang="es-ES" sz="3600" b="1" dirty="0">
                <a:latin typeface="+mn-lt"/>
                <a:cs typeface="Arial" panose="020B0604020202020204" pitchFamily="34" charset="0"/>
              </a:rPr>
              <a:t>Experiencia de tres años en el Hospital Morales Meseguer</a:t>
            </a:r>
            <a:br>
              <a:rPr lang="es-ES" sz="3600" b="1" dirty="0">
                <a:latin typeface="+mn-lt"/>
                <a:cs typeface="Arial" panose="020B0604020202020204" pitchFamily="34" charset="0"/>
              </a:rPr>
            </a:br>
            <a:endParaRPr lang="es-ES" sz="20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3129508"/>
            <a:ext cx="8352928" cy="149447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s-ES" sz="2000" dirty="0">
                <a:solidFill>
                  <a:schemeClr val="tx1"/>
                </a:solidFill>
              </a:rPr>
              <a:t>METODOLOGIA</a:t>
            </a:r>
          </a:p>
          <a:p>
            <a:r>
              <a:rPr lang="es-ES" sz="2000" dirty="0">
                <a:solidFill>
                  <a:schemeClr val="tx1"/>
                </a:solidFill>
              </a:rPr>
              <a:t>Estudio de cohorte retrospectivo con un análisis descriptivo. </a:t>
            </a:r>
          </a:p>
          <a:p>
            <a:r>
              <a:rPr lang="es-ES" sz="1800" dirty="0">
                <a:solidFill>
                  <a:schemeClr val="tx1"/>
                </a:solidFill>
              </a:rPr>
              <a:t>¿Base de datos? Pacientes sometidos a toracentesis 2022-2024. </a:t>
            </a:r>
          </a:p>
          <a:p>
            <a:r>
              <a:rPr lang="es-ES" sz="1800" dirty="0">
                <a:solidFill>
                  <a:schemeClr val="tx1"/>
                </a:solidFill>
              </a:rPr>
              <a:t>22 cumplieron criterios de inclusión        niveles de  triglicéridos en el LP &gt; a 110 mg/</a:t>
            </a:r>
            <a:r>
              <a:rPr lang="es-ES" sz="1800" dirty="0" err="1">
                <a:solidFill>
                  <a:schemeClr val="tx1"/>
                </a:solidFill>
              </a:rPr>
              <a:t>dL</a:t>
            </a:r>
            <a:r>
              <a:rPr lang="es-ES" sz="1800" dirty="0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838C9457-2901-AD19-49E2-34398B68ED1A}"/>
              </a:ext>
            </a:extLst>
          </p:cNvPr>
          <p:cNvCxnSpPr/>
          <p:nvPr/>
        </p:nvCxnSpPr>
        <p:spPr>
          <a:xfrm>
            <a:off x="3995936" y="4371950"/>
            <a:ext cx="288032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lipse 5">
            <a:extLst>
              <a:ext uri="{FF2B5EF4-FFF2-40B4-BE49-F238E27FC236}">
                <a16:creationId xmlns:a16="http://schemas.microsoft.com/office/drawing/2014/main" id="{B379E6A5-0B60-8AB0-F9C7-14798A65D602}"/>
              </a:ext>
            </a:extLst>
          </p:cNvPr>
          <p:cNvSpPr/>
          <p:nvPr/>
        </p:nvSpPr>
        <p:spPr>
          <a:xfrm>
            <a:off x="5292080" y="4119922"/>
            <a:ext cx="3600400" cy="504056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D3AA672-AEA0-787C-C62F-2B8352D15BF3}"/>
              </a:ext>
            </a:extLst>
          </p:cNvPr>
          <p:cNvSpPr txBox="1"/>
          <p:nvPr/>
        </p:nvSpPr>
        <p:spPr>
          <a:xfrm>
            <a:off x="1074643" y="1651185"/>
            <a:ext cx="7731985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s-ES" sz="3200" b="1" dirty="0">
                <a:latin typeface="+mn-lt"/>
                <a:cs typeface="Arial" panose="020B0604020202020204" pitchFamily="34" charset="0"/>
              </a:rPr>
            </a:br>
            <a:r>
              <a:rPr lang="es-ES" sz="1800" b="1" dirty="0">
                <a:latin typeface="+mn-lt"/>
                <a:cs typeface="Arial" panose="020B0604020202020204" pitchFamily="34" charset="0"/>
              </a:rPr>
              <a:t>M. Fajardo Lopez, C. Marín Espín</a:t>
            </a:r>
            <a:r>
              <a:rPr lang="es-ES" b="1" dirty="0">
                <a:cs typeface="Arial" panose="020B0604020202020204" pitchFamily="34" charset="0"/>
              </a:rPr>
              <a:t>, </a:t>
            </a:r>
            <a:r>
              <a:rPr lang="es-ES" sz="1800" b="1" dirty="0">
                <a:latin typeface="+mn-lt"/>
                <a:cs typeface="Arial" panose="020B0604020202020204" pitchFamily="34" charset="0"/>
              </a:rPr>
              <a:t>M. Sanclemente Mahecha</a:t>
            </a:r>
            <a:r>
              <a:rPr lang="es-ES" b="1" dirty="0">
                <a:cs typeface="Arial" panose="020B0604020202020204" pitchFamily="34" charset="0"/>
              </a:rPr>
              <a:t>, </a:t>
            </a:r>
            <a:r>
              <a:rPr lang="es-ES" sz="1800" b="1" dirty="0">
                <a:latin typeface="+mn-lt"/>
                <a:cs typeface="Arial" panose="020B0604020202020204" pitchFamily="34" charset="0"/>
              </a:rPr>
              <a:t>A. Muñoz </a:t>
            </a:r>
            <a:r>
              <a:rPr lang="es-ES" sz="1800" b="1" dirty="0" err="1">
                <a:latin typeface="+mn-lt"/>
                <a:cs typeface="Arial" panose="020B0604020202020204" pitchFamily="34" charset="0"/>
              </a:rPr>
              <a:t>Lajara</a:t>
            </a:r>
            <a:r>
              <a:rPr lang="es-ES" b="1" dirty="0">
                <a:cs typeface="Arial" panose="020B0604020202020204" pitchFamily="34" charset="0"/>
              </a:rPr>
              <a:t>, </a:t>
            </a:r>
            <a:r>
              <a:rPr lang="es-ES" sz="1800" b="1" dirty="0">
                <a:latin typeface="+mn-lt"/>
                <a:cs typeface="Arial" panose="020B0604020202020204" pitchFamily="34" charset="0"/>
              </a:rPr>
              <a:t>L. Alemany Frances, Ferrer </a:t>
            </a:r>
            <a:r>
              <a:rPr lang="es-ES" sz="1800" b="1" dirty="0" err="1">
                <a:latin typeface="+mn-lt"/>
                <a:cs typeface="Arial" panose="020B0604020202020204" pitchFamily="34" charset="0"/>
              </a:rPr>
              <a:t>Cañavate</a:t>
            </a:r>
            <a:r>
              <a:rPr lang="es-ES" sz="1800" b="1" dirty="0">
                <a:latin typeface="+mn-lt"/>
                <a:cs typeface="Arial" panose="020B0604020202020204" pitchFamily="34" charset="0"/>
              </a:rPr>
              <a:t>, M.J. </a:t>
            </a:r>
            <a:r>
              <a:rPr lang="es-ES" sz="1800" b="1" dirty="0" err="1">
                <a:latin typeface="+mn-lt"/>
                <a:cs typeface="Arial" panose="020B0604020202020204" pitchFamily="34" charset="0"/>
              </a:rPr>
              <a:t>Corcoles</a:t>
            </a:r>
            <a:r>
              <a:rPr lang="es-ES" sz="1800" b="1" dirty="0">
                <a:latin typeface="+mn-lt"/>
                <a:cs typeface="Arial" panose="020B0604020202020204" pitchFamily="34" charset="0"/>
              </a:rPr>
              <a:t> Valenciano</a:t>
            </a:r>
            <a:br>
              <a:rPr lang="es-ES" sz="1800" b="1" dirty="0">
                <a:latin typeface="+mn-lt"/>
                <a:cs typeface="Arial" panose="020B0604020202020204" pitchFamily="34" charset="0"/>
              </a:rPr>
            </a:br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9861497"/>
              </p:ext>
            </p:extLst>
          </p:nvPr>
        </p:nvGraphicFramePr>
        <p:xfrm>
          <a:off x="136915" y="195486"/>
          <a:ext cx="8640960" cy="4070686"/>
        </p:xfrm>
        <a:graphic>
          <a:graphicData uri="http://schemas.openxmlformats.org/drawingml/2006/table">
            <a:tbl>
              <a:tblPr/>
              <a:tblGrid>
                <a:gridCol w="288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1981">
                <a:tc>
                  <a:txBody>
                    <a:bodyPr/>
                    <a:lstStyle/>
                    <a:p>
                      <a:endParaRPr lang="es-ES" sz="1800" dirty="0"/>
                    </a:p>
                  </a:txBody>
                  <a:tcPr marL="45866" marR="45866" marT="22933" marB="229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>
                          <a:solidFill>
                            <a:schemeClr val="bg1"/>
                          </a:solidFill>
                        </a:rPr>
                        <a:t>Neoplasias Hematológicas</a:t>
                      </a:r>
                      <a:endParaRPr lang="es-ES" sz="1800" dirty="0">
                        <a:solidFill>
                          <a:schemeClr val="bg1"/>
                        </a:solidFill>
                      </a:endParaRPr>
                    </a:p>
                  </a:txBody>
                  <a:tcPr marL="45866" marR="45866" marT="22933" marB="229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>
                          <a:solidFill>
                            <a:schemeClr val="bg1"/>
                          </a:solidFill>
                        </a:rPr>
                        <a:t>Otras Causas </a:t>
                      </a:r>
                    </a:p>
                    <a:p>
                      <a:pPr algn="ctr"/>
                      <a:r>
                        <a:rPr lang="es-ES" sz="1800" b="1" dirty="0">
                          <a:solidFill>
                            <a:schemeClr val="bg1"/>
                          </a:solidFill>
                        </a:rPr>
                        <a:t>(Infecciones, Enfermedades Metabólicas)</a:t>
                      </a:r>
                      <a:endParaRPr lang="es-ES" sz="1800" dirty="0">
                        <a:solidFill>
                          <a:schemeClr val="bg1"/>
                        </a:solidFill>
                      </a:endParaRPr>
                    </a:p>
                  </a:txBody>
                  <a:tcPr marL="45866" marR="45866" marT="22933" marB="229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867">
                <a:tc>
                  <a:txBody>
                    <a:bodyPr/>
                    <a:lstStyle/>
                    <a:p>
                      <a:r>
                        <a:rPr lang="es-ES" sz="1800" b="1" dirty="0"/>
                        <a:t>Edad</a:t>
                      </a:r>
                      <a:endParaRPr lang="es-ES" sz="1800" dirty="0"/>
                    </a:p>
                  </a:txBody>
                  <a:tcPr marL="45866" marR="45866" marT="22933" marB="229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Mayores de 65 años</a:t>
                      </a:r>
                    </a:p>
                  </a:txBody>
                  <a:tcPr marL="45866" marR="45866" marT="22933" marB="229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/>
                        <a:t>Mayores de 65 años</a:t>
                      </a:r>
                    </a:p>
                  </a:txBody>
                  <a:tcPr marL="45866" marR="45866" marT="22933" marB="229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867">
                <a:tc>
                  <a:txBody>
                    <a:bodyPr/>
                    <a:lstStyle/>
                    <a:p>
                      <a:r>
                        <a:rPr lang="es-ES" sz="1800" b="1" dirty="0"/>
                        <a:t>Promedio de </a:t>
                      </a:r>
                      <a:r>
                        <a:rPr lang="es-ES" sz="1800" b="1" dirty="0" err="1"/>
                        <a:t>Toracocentesis</a:t>
                      </a:r>
                      <a:endParaRPr lang="es-ES" sz="1800" dirty="0"/>
                    </a:p>
                  </a:txBody>
                  <a:tcPr marL="45866" marR="45866" marT="22933" marB="229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/>
                        <a:t>2.5 por paciente</a:t>
                      </a:r>
                    </a:p>
                  </a:txBody>
                  <a:tcPr marL="45866" marR="45866" marT="22933" marB="229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1.8 por paciente</a:t>
                      </a:r>
                    </a:p>
                  </a:txBody>
                  <a:tcPr marL="45866" marR="45866" marT="22933" marB="229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1867">
                <a:tc>
                  <a:txBody>
                    <a:bodyPr/>
                    <a:lstStyle/>
                    <a:p>
                      <a:r>
                        <a:rPr lang="es-ES" sz="1800" b="1" dirty="0"/>
                        <a:t>Drenaje Pleural</a:t>
                      </a:r>
                      <a:endParaRPr lang="es-ES" sz="1800" dirty="0"/>
                    </a:p>
                  </a:txBody>
                  <a:tcPr marL="45866" marR="45866" marT="22933" marB="229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/>
                        <a:t>90%</a:t>
                      </a:r>
                    </a:p>
                  </a:txBody>
                  <a:tcPr marL="45866" marR="45866" marT="22933" marB="229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/>
                        <a:t>60%</a:t>
                      </a:r>
                    </a:p>
                  </a:txBody>
                  <a:tcPr marL="45866" marR="45866" marT="22933" marB="229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1867">
                <a:tc>
                  <a:txBody>
                    <a:bodyPr/>
                    <a:lstStyle/>
                    <a:p>
                      <a:r>
                        <a:rPr lang="es-ES" sz="1800" b="1" dirty="0"/>
                        <a:t>Necesitó Cirugía</a:t>
                      </a:r>
                      <a:endParaRPr lang="es-ES" sz="1800" dirty="0"/>
                    </a:p>
                  </a:txBody>
                  <a:tcPr marL="45866" marR="45866" marT="22933" marB="229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/>
                        <a:t>40%</a:t>
                      </a:r>
                    </a:p>
                  </a:txBody>
                  <a:tcPr marL="45866" marR="45866" marT="22933" marB="229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/>
                        <a:t>10%</a:t>
                      </a:r>
                    </a:p>
                  </a:txBody>
                  <a:tcPr marL="45866" marR="45866" marT="22933" marB="229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1867">
                <a:tc>
                  <a:txBody>
                    <a:bodyPr/>
                    <a:lstStyle/>
                    <a:p>
                      <a:r>
                        <a:rPr lang="es-ES" sz="1800" b="1" dirty="0" err="1"/>
                        <a:t>Pleurodesis</a:t>
                      </a:r>
                      <a:endParaRPr lang="es-ES" sz="1800" dirty="0"/>
                    </a:p>
                  </a:txBody>
                  <a:tcPr marL="45866" marR="45866" marT="22933" marB="229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Sí (en algunos casos)</a:t>
                      </a:r>
                    </a:p>
                  </a:txBody>
                  <a:tcPr marL="45866" marR="45866" marT="22933" marB="229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/>
                        <a:t>Sí (en algunos casos)</a:t>
                      </a:r>
                    </a:p>
                  </a:txBody>
                  <a:tcPr marL="45866" marR="45866" marT="22933" marB="229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1867">
                <a:tc>
                  <a:txBody>
                    <a:bodyPr/>
                    <a:lstStyle/>
                    <a:p>
                      <a:r>
                        <a:rPr lang="es-ES" sz="1800" b="1" dirty="0" err="1"/>
                        <a:t>Linfografía</a:t>
                      </a:r>
                      <a:r>
                        <a:rPr lang="es-ES" sz="1800" b="1" dirty="0"/>
                        <a:t> y </a:t>
                      </a:r>
                      <a:r>
                        <a:rPr lang="es-ES" sz="1800" b="1" dirty="0" err="1"/>
                        <a:t>Octreótido</a:t>
                      </a:r>
                      <a:endParaRPr lang="es-ES" sz="1800" dirty="0"/>
                    </a:p>
                  </a:txBody>
                  <a:tcPr marL="45866" marR="45866" marT="22933" marB="229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No</a:t>
                      </a:r>
                    </a:p>
                  </a:txBody>
                  <a:tcPr marL="45866" marR="45866" marT="22933" marB="229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/>
                        <a:t>No</a:t>
                      </a:r>
                    </a:p>
                  </a:txBody>
                  <a:tcPr marL="45866" marR="45866" marT="22933" marB="229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1867">
                <a:tc>
                  <a:txBody>
                    <a:bodyPr/>
                    <a:lstStyle/>
                    <a:p>
                      <a:r>
                        <a:rPr lang="es-ES" sz="1800" b="1" dirty="0"/>
                        <a:t>Quimioterapia/Radioterapia </a:t>
                      </a:r>
                    </a:p>
                  </a:txBody>
                  <a:tcPr marL="45866" marR="45866" marT="22933" marB="229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Si</a:t>
                      </a:r>
                    </a:p>
                  </a:txBody>
                  <a:tcPr marL="45866" marR="45866" marT="22933" marB="229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No</a:t>
                      </a:r>
                    </a:p>
                  </a:txBody>
                  <a:tcPr marL="45866" marR="45866" marT="22933" marB="229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1867">
                <a:tc>
                  <a:txBody>
                    <a:bodyPr/>
                    <a:lstStyle/>
                    <a:p>
                      <a:r>
                        <a:rPr lang="es-ES" sz="1800" b="1"/>
                        <a:t>Tasa de Mortalidad</a:t>
                      </a:r>
                      <a:endParaRPr lang="es-ES" sz="1800"/>
                    </a:p>
                  </a:txBody>
                  <a:tcPr marL="45866" marR="45866" marT="22933" marB="229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/>
                        <a:t>40%</a:t>
                      </a:r>
                    </a:p>
                  </a:txBody>
                  <a:tcPr marL="45866" marR="45866" marT="22933" marB="229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20%</a:t>
                      </a:r>
                    </a:p>
                  </a:txBody>
                  <a:tcPr marL="45866" marR="45866" marT="22933" marB="229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1867">
                <a:tc>
                  <a:txBody>
                    <a:bodyPr/>
                    <a:lstStyle/>
                    <a:p>
                      <a:r>
                        <a:rPr lang="es-ES" sz="1800" b="1"/>
                        <a:t>Supervivencia Media (Meses)</a:t>
                      </a:r>
                      <a:endParaRPr lang="es-ES" sz="1800"/>
                    </a:p>
                  </a:txBody>
                  <a:tcPr marL="45866" marR="45866" marT="22933" marB="229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/>
                        <a:t>16.4 meses</a:t>
                      </a:r>
                    </a:p>
                  </a:txBody>
                  <a:tcPr marL="45866" marR="45866" marT="22933" marB="229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9.7 meses</a:t>
                      </a:r>
                    </a:p>
                  </a:txBody>
                  <a:tcPr marL="45866" marR="45866" marT="22933" marB="229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1867">
                <a:tc>
                  <a:txBody>
                    <a:bodyPr/>
                    <a:lstStyle/>
                    <a:p>
                      <a:r>
                        <a:rPr lang="es-ES" sz="1800" b="1" dirty="0"/>
                        <a:t>Resolución Completa</a:t>
                      </a:r>
                      <a:endParaRPr lang="es-ES" sz="1800" dirty="0"/>
                    </a:p>
                  </a:txBody>
                  <a:tcPr marL="45866" marR="45866" marT="22933" marB="229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/>
                        <a:t>30%</a:t>
                      </a:r>
                    </a:p>
                  </a:txBody>
                  <a:tcPr marL="45866" marR="45866" marT="22933" marB="229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/>
                        <a:t>70%</a:t>
                      </a:r>
                    </a:p>
                  </a:txBody>
                  <a:tcPr marL="45866" marR="45866" marT="22933" marB="229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ECE35390-E507-500A-8D62-002CDADD81FB}"/>
              </a:ext>
            </a:extLst>
          </p:cNvPr>
          <p:cNvSpPr txBox="1"/>
          <p:nvPr/>
        </p:nvSpPr>
        <p:spPr>
          <a:xfrm>
            <a:off x="136915" y="4371950"/>
            <a:ext cx="8334672" cy="646331"/>
          </a:xfrm>
          <a:prstGeom prst="rect">
            <a:avLst/>
          </a:prstGeom>
          <a:noFill/>
          <a:ln w="1905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b="0" i="0" dirty="0">
                <a:solidFill>
                  <a:srgbClr val="222222"/>
                </a:solidFill>
                <a:effectLst/>
              </a:rPr>
              <a:t>CONCLUSIÓN:</a:t>
            </a:r>
          </a:p>
          <a:p>
            <a:r>
              <a:rPr lang="es-ES" b="0" i="0" dirty="0">
                <a:solidFill>
                  <a:srgbClr val="222222"/>
                </a:solidFill>
                <a:effectLst/>
              </a:rPr>
              <a:t>Neo hematológicas un curso complejo, con mayor intervención y una mayor mortalidad</a:t>
            </a:r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193</Words>
  <Application>Microsoft Office PowerPoint</Application>
  <PresentationFormat>Presentación en pantalla (16:9)</PresentationFormat>
  <Paragraphs>42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Aptos</vt:lpstr>
      <vt:lpstr>Arial</vt:lpstr>
      <vt:lpstr>Calibri</vt:lpstr>
      <vt:lpstr>Tema de Office</vt:lpstr>
      <vt:lpstr>Manejo y evolución del quilotórax:  Experiencia de tres años en el Hospital Morales Meseguer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RICARDO Fajardo</cp:lastModifiedBy>
  <cp:revision>9</cp:revision>
  <dcterms:created xsi:type="dcterms:W3CDTF">2024-02-05T13:08:18Z</dcterms:created>
  <dcterms:modified xsi:type="dcterms:W3CDTF">2025-03-02T21:09:42Z</dcterms:modified>
</cp:coreProperties>
</file>