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05"/>
    <p:restoredTop sz="94662"/>
  </p:normalViewPr>
  <p:slideViewPr>
    <p:cSldViewPr>
      <p:cViewPr varScale="1">
        <p:scale>
          <a:sx n="120" d="100"/>
          <a:sy n="120" d="100"/>
        </p:scale>
        <p:origin x="200" y="4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25/2/25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8562122-81D5-30CF-79FE-0DCB60B6C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391245"/>
            <a:ext cx="4040188" cy="4798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5E1E73D-885D-0E80-6EF8-3DF95AF8E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199" y="1923678"/>
            <a:ext cx="4040188" cy="29634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s-419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punción-aspiración transbronquial guiada por ecografía endobronquial (EBUS-TBNA), es una técnica mínimamente invasiva que nos permite la obtención de muestras de estructuras adyacentes a la pared traqueobronquial con control ecográfico directo.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419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</a:t>
            </a:r>
            <a:r>
              <a:rPr lang="es-419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bjetivo : </a:t>
            </a:r>
            <a:r>
              <a:rPr lang="es-419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analizar los resultados de la EBUS-TBNA en el primer año de implantación en el Hospital Universitario de Jaén.</a:t>
            </a:r>
          </a:p>
          <a:p>
            <a:endParaRPr lang="es-ES_tradnl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3C2601E-79B9-D28A-4F33-FA810CE0A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3045" y="1380311"/>
            <a:ext cx="4041775" cy="4798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9311A132-3F6E-6A8B-CD04-9ABFB4E41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3044" y="1936868"/>
            <a:ext cx="4041775" cy="29634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419" sz="24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 </a:t>
            </a:r>
            <a:r>
              <a:rPr lang="es-419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estudio observacional descriptivo.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419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estudiaron los pacientes sometidos a EBUS-TBNA en el Hospital Universitario de Jaén (HUJ) desde noviembre de 2023  hasta octubre 2024.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419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Variables recogidas : sexo, edad y antecedentes oncológicos, análisis de las estaciones ganglionares vistas por tomografía por emisión de positrones (PET) y puncionadas, resultados de la EBUS-TBNA y complicaciones.</a:t>
            </a:r>
          </a:p>
          <a:p>
            <a:endParaRPr lang="es-ES_tradnl" dirty="0"/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C2AD0C10-A7E8-E71B-B0DB-2AEAA28EBEA1}"/>
              </a:ext>
            </a:extLst>
          </p:cNvPr>
          <p:cNvSpPr txBox="1">
            <a:spLocks/>
          </p:cNvSpPr>
          <p:nvPr/>
        </p:nvSpPr>
        <p:spPr>
          <a:xfrm>
            <a:off x="968995" y="104452"/>
            <a:ext cx="7056784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419" sz="20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EBUS-TBNA en el primer año de implantación en el Hospital Universitario de Jaén: experiencia y resultados.</a:t>
            </a:r>
            <a:br>
              <a:rPr lang="es-419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sz="2000" dirty="0"/>
          </a:p>
        </p:txBody>
      </p:sp>
      <p:sp>
        <p:nvSpPr>
          <p:cNvPr id="10" name="2 Subtítulo">
            <a:extLst>
              <a:ext uri="{FF2B5EF4-FFF2-40B4-BE49-F238E27FC236}">
                <a16:creationId xmlns:a16="http://schemas.microsoft.com/office/drawing/2014/main" id="{85371E83-9E28-CE57-DBEC-0E9199DFFC9C}"/>
              </a:ext>
            </a:extLst>
          </p:cNvPr>
          <p:cNvSpPr txBox="1">
            <a:spLocks/>
          </p:cNvSpPr>
          <p:nvPr/>
        </p:nvSpPr>
        <p:spPr>
          <a:xfrm>
            <a:off x="644959" y="839927"/>
            <a:ext cx="7704856" cy="4798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419" sz="800" b="0" dirty="0">
                <a:solidFill>
                  <a:srgbClr val="222222"/>
                </a:solidFill>
                <a:latin typeface="Arial" panose="020B0604020202020204" pitchFamily="34" charset="0"/>
              </a:rPr>
              <a:t>Y.Y. Portillo Gutiérrez, P. García Lovera, C. Diaz Jimenez, M.C. Mata López, P. Cano Lucena, </a:t>
            </a:r>
          </a:p>
          <a:p>
            <a:pPr algn="ctr"/>
            <a:r>
              <a:rPr lang="es-419" sz="800" b="0" dirty="0">
                <a:solidFill>
                  <a:srgbClr val="222222"/>
                </a:solidFill>
                <a:latin typeface="Arial" panose="020B0604020202020204" pitchFamily="34" charset="0"/>
              </a:rPr>
              <a:t>M. García Amores, P. Barragán Reyes, M. Muñoz Alquicira</a:t>
            </a:r>
          </a:p>
          <a:p>
            <a:pPr algn="ctr"/>
            <a:br>
              <a:rPr lang="es-419" sz="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419" sz="800" b="0" dirty="0">
                <a:solidFill>
                  <a:srgbClr val="222222"/>
                </a:solidFill>
                <a:latin typeface="Arial" panose="020B0604020202020204" pitchFamily="34" charset="0"/>
              </a:rPr>
              <a:t>Hospital Universitario de Jaén, Neumología</a:t>
            </a:r>
            <a:endParaRPr lang="es-ES" sz="800" dirty="0"/>
          </a:p>
        </p:txBody>
      </p:sp>
    </p:spTree>
    <p:extLst>
      <p:ext uri="{BB962C8B-B14F-4D97-AF65-F5344CB8AC3E}">
        <p14:creationId xmlns:p14="http://schemas.microsoft.com/office/powerpoint/2010/main" val="3972526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8A61FCD-79F3-B7BF-CA28-380430092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36704"/>
            <a:ext cx="3960440" cy="36365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88E8EDF-DEBB-D209-13D6-9F39947BC259}"/>
              </a:ext>
            </a:extLst>
          </p:cNvPr>
          <p:cNvSpPr txBox="1"/>
          <p:nvPr/>
        </p:nvSpPr>
        <p:spPr>
          <a:xfrm>
            <a:off x="4239820" y="3291830"/>
            <a:ext cx="4712568" cy="13306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419" sz="1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Conclusiones</a:t>
            </a:r>
            <a:endParaRPr lang="es-419" sz="1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 los 58 EBUS-TBNA realizados en el primer año de implantación en el HUJ, en el 94.8% se obtuvo muestra válida para diagnóstico.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</a:t>
            </a:r>
            <a:r>
              <a:rPr lang="es-419" sz="1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se observaron complicaciones significativas tras el procedimiento</a:t>
            </a:r>
            <a:r>
              <a:rPr lang="es-419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98D53442-B718-351C-4371-27AD599C02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472381"/>
              </p:ext>
            </p:extLst>
          </p:nvPr>
        </p:nvGraphicFramePr>
        <p:xfrm>
          <a:off x="4239820" y="216056"/>
          <a:ext cx="4712568" cy="306889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356284">
                  <a:extLst>
                    <a:ext uri="{9D8B030D-6E8A-4147-A177-3AD203B41FA5}">
                      <a16:colId xmlns:a16="http://schemas.microsoft.com/office/drawing/2014/main" val="1971135058"/>
                    </a:ext>
                  </a:extLst>
                </a:gridCol>
                <a:gridCol w="2356284">
                  <a:extLst>
                    <a:ext uri="{9D8B030D-6E8A-4147-A177-3AD203B41FA5}">
                      <a16:colId xmlns:a16="http://schemas.microsoft.com/office/drawing/2014/main" val="4276645732"/>
                    </a:ext>
                  </a:extLst>
                </a:gridCol>
              </a:tblGrid>
              <a:tr h="16024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 </a:t>
                      </a:r>
                      <a:endParaRPr lang="es-419" sz="16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270166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Numero de pacientes  ( pct)</a:t>
                      </a:r>
                      <a:endParaRPr lang="es-419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 </a:t>
                      </a:r>
                      <a:endParaRPr lang="es-419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151935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419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Masculino 71% </a:t>
                      </a:r>
                      <a:endParaRPr lang="es-419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9540737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  <a:endParaRPr lang="es-419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años</a:t>
                      </a:r>
                      <a:endParaRPr lang="es-419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668693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Antecedentes Oncologicos</a:t>
                      </a:r>
                      <a:endParaRPr lang="es-419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64 %  (Ca. Pulmón 12%)</a:t>
                      </a:r>
                      <a:endParaRPr lang="es-419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8493677"/>
                  </a:ext>
                </a:extLst>
              </a:tr>
              <a:tr h="160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EBUS-TBNA diagnostico</a:t>
                      </a:r>
                      <a:endParaRPr lang="es-419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</a:t>
                      </a:r>
                      <a:endParaRPr lang="es-419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007987"/>
                  </a:ext>
                </a:extLst>
              </a:tr>
              <a:tr h="661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Diagnostico de malignidad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Cancer pulmón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itchFamily="2" charset="2"/>
                        <a:buChar char=""/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Metastasis de otros tumores</a:t>
                      </a:r>
                      <a:endParaRPr lang="es-419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57%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  <a:endParaRPr lang="es-419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6473738"/>
                  </a:ext>
                </a:extLst>
              </a:tr>
              <a:tr h="912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Complicaciones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Sangrado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itchFamily="2" charset="2"/>
                        <a:buChar char=""/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Desaturaciónes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itchFamily="2" charset="2"/>
                        <a:buChar char=""/>
                      </a:pPr>
                      <a:r>
                        <a:rPr lang="es-419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Detener el procedimiento </a:t>
                      </a:r>
                      <a:endParaRPr lang="es-419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419" sz="12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pacientes </a:t>
                      </a:r>
                      <a:endParaRPr lang="es-419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23066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4356</TotalTime>
  <Words>281</Words>
  <Application>Microsoft Macintosh PowerPoint</Application>
  <PresentationFormat>Presentación en pantalla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Symbol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hugo gonzalez</cp:lastModifiedBy>
  <cp:revision>6</cp:revision>
  <dcterms:created xsi:type="dcterms:W3CDTF">2024-02-05T13:08:18Z</dcterms:created>
  <dcterms:modified xsi:type="dcterms:W3CDTF">2025-02-28T17:51:49Z</dcterms:modified>
</cp:coreProperties>
</file>