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79300"/>
  </p:normalViewPr>
  <p:slideViewPr>
    <p:cSldViewPr snapToGrid="0">
      <p:cViewPr varScale="1">
        <p:scale>
          <a:sx n="89" d="100"/>
          <a:sy n="89" d="100"/>
        </p:scale>
        <p:origin x="6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Hoja3!$D$10</c:f>
              <c:strCache>
                <c:ptCount val="1"/>
                <c:pt idx="0">
                  <c:v>FEV₁ (media)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790-1A4A-9006-AB41AA8B64A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 w="38100">
                <a:solidFill>
                  <a:srgbClr val="00B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790-1A4A-9006-AB41AA8B64A8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59368242367197"/>
                      <c:h val="0.160900087786829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790-1A4A-9006-AB41AA8B64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Hoja3!$E$9:$F$9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Hoja3!$E$10:$F$10</c:f>
              <c:numCache>
                <c:formatCode>General</c:formatCode>
                <c:ptCount val="2"/>
                <c:pt idx="0">
                  <c:v>24.3</c:v>
                </c:pt>
                <c:pt idx="1">
                  <c:v>29.3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90-1A4A-9006-AB41AA8B6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85088"/>
        <c:axId val="387574928"/>
      </c:barChart>
      <c:catAx>
        <c:axId val="38748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387574928"/>
        <c:crosses val="autoZero"/>
        <c:auto val="1"/>
        <c:lblAlgn val="ctr"/>
        <c:lblOffset val="100"/>
        <c:noMultiLvlLbl val="0"/>
      </c:catAx>
      <c:valAx>
        <c:axId val="38757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38748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" pitchFamily="2" charset="0"/>
        </a:defRPr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Hoja3!$D$7</c:f>
              <c:strCache>
                <c:ptCount val="1"/>
                <c:pt idx="0">
                  <c:v>mMRC (mediana)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C0C-354A-9A2C-14D6789B735E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0C-354A-9A2C-14D6789B735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C0C-354A-9A2C-14D6789B7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Hoja3!$E$6:$F$6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Hoja3!$E$7:$F$7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0C-354A-9A2C-14D6789B7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470696112"/>
        <c:axId val="248686176"/>
      </c:barChart>
      <c:catAx>
        <c:axId val="147069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248686176"/>
        <c:crosses val="autoZero"/>
        <c:auto val="1"/>
        <c:lblAlgn val="ctr"/>
        <c:lblOffset val="100"/>
        <c:noMultiLvlLbl val="0"/>
      </c:catAx>
      <c:valAx>
        <c:axId val="24868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147069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" pitchFamily="2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n-US" b="1" dirty="0"/>
              <a:t>CAT (media)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Hoja3!$D$14</c:f>
              <c:strCache>
                <c:ptCount val="1"/>
                <c:pt idx="0">
                  <c:v>CAT (mediana)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1D-9740-81DA-4CB4E82D5C02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F1D-9740-81DA-4CB4E82D5C0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9ADCC8EB-6AB3-AA4F-A6EE-640C83F67D30}" type="VALUE">
                      <a:rPr lang="en-US" smtClean="0"/>
                      <a:pPr/>
                      <a:t>[VALOR]</a:t>
                    </a:fld>
                    <a:endParaRPr lang="es-E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F1D-9740-81DA-4CB4E82D5C0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elvetica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F1D-9740-81DA-4CB4E82D5C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Hoja3!$E$13:$F$13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Hoja3!$E$14:$F$14</c:f>
              <c:numCache>
                <c:formatCode>General</c:formatCode>
                <c:ptCount val="2"/>
                <c:pt idx="0">
                  <c:v>29.4</c:v>
                </c:pt>
                <c:pt idx="1">
                  <c:v>18.100000000000001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D-9740-81DA-4CB4E82D5C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70973680"/>
        <c:axId val="249132208"/>
      </c:barChart>
      <c:catAx>
        <c:axId val="147097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249132208"/>
        <c:crosses val="autoZero"/>
        <c:auto val="1"/>
        <c:lblAlgn val="ctr"/>
        <c:lblOffset val="100"/>
        <c:noMultiLvlLbl val="0"/>
      </c:catAx>
      <c:valAx>
        <c:axId val="24913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endParaRPr lang="es-ES"/>
          </a:p>
        </c:txPr>
        <c:crossAx val="147097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Helvetica" pitchFamily="2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97B5A5-2410-5944-8160-DC977AF5716C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AB79528-F3C0-DE49-89E3-1BB453A2B2BB}">
      <dgm:prSet phldrT="[Texto]" custT="1"/>
      <dgm:spPr/>
      <dgm:t>
        <a:bodyPr/>
        <a:lstStyle/>
        <a:p>
          <a:r>
            <a:rPr lang="es-ES" sz="1400" dirty="0">
              <a:latin typeface="Helvetica" pitchFamily="2" charset="0"/>
            </a:rPr>
            <a:t>Enfisema avanzado</a:t>
          </a:r>
        </a:p>
      </dgm:t>
    </dgm:pt>
    <dgm:pt modelId="{97F0CC22-9DC1-934C-8DCE-EEDDC0097FB9}" type="parTrans" cxnId="{3EB1574E-1230-BD47-8938-FF2465B57416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FDEFD058-1B48-3646-B2B2-1A187473668B}" type="sibTrans" cxnId="{3EB1574E-1230-BD47-8938-FF2465B57416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2B6B1F43-CF8A-0B40-A20F-84646B9D7875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>
              <a:latin typeface="Helvetica" pitchFamily="2" charset="0"/>
            </a:rPr>
            <a:t>Mejoría funcional</a:t>
          </a:r>
        </a:p>
      </dgm:t>
    </dgm:pt>
    <dgm:pt modelId="{15D945EB-503F-9343-A098-309AF4C36DB4}" type="parTrans" cxnId="{E30694D2-1F48-6A4B-BCAA-A0383E400CA4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C352A7E8-BBEE-4346-A7B6-E02055252DE7}" type="sibTrans" cxnId="{E30694D2-1F48-6A4B-BCAA-A0383E400CA4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9E6F893B-F71F-F64C-A054-61E1E262F091}">
      <dgm:prSet phldrT="[Texto]" custT="1"/>
      <dgm:spPr/>
      <dgm:t>
        <a:bodyPr/>
        <a:lstStyle/>
        <a:p>
          <a:pPr algn="ctr"/>
          <a:r>
            <a:rPr lang="es-ES" sz="1400" dirty="0">
              <a:latin typeface="Helvetica" pitchFamily="2" charset="0"/>
            </a:rPr>
            <a:t>Calidad </a:t>
          </a:r>
        </a:p>
        <a:p>
          <a:pPr algn="ctr"/>
          <a:r>
            <a:rPr lang="es-ES" sz="1400" dirty="0">
              <a:latin typeface="Helvetica" pitchFamily="2" charset="0"/>
            </a:rPr>
            <a:t>de vida</a:t>
          </a:r>
        </a:p>
      </dgm:t>
    </dgm:pt>
    <dgm:pt modelId="{6DD49BF5-34FA-2742-A3D6-2DB2BDA613EE}" type="parTrans" cxnId="{D98994D3-0879-5A4C-93C3-91CFF5177B09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E2DAEBD1-2DF6-5944-AD44-B04C390C806B}" type="sibTrans" cxnId="{D98994D3-0879-5A4C-93C3-91CFF5177B09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80BCE11F-32FE-FF4C-B3C7-19A7C79AE376}" type="pres">
      <dgm:prSet presAssocID="{4A97B5A5-2410-5944-8160-DC977AF5716C}" presName="diagram" presStyleCnt="0">
        <dgm:presLayoutVars>
          <dgm:dir/>
          <dgm:resizeHandles val="exact"/>
        </dgm:presLayoutVars>
      </dgm:prSet>
      <dgm:spPr/>
    </dgm:pt>
    <dgm:pt modelId="{D36124D2-5C26-DA43-BCD1-09E8D022D7F0}" type="pres">
      <dgm:prSet presAssocID="{5AB79528-F3C0-DE49-89E3-1BB453A2B2BB}" presName="node" presStyleLbl="node1" presStyleIdx="0" presStyleCnt="3">
        <dgm:presLayoutVars>
          <dgm:bulletEnabled val="1"/>
        </dgm:presLayoutVars>
      </dgm:prSet>
      <dgm:spPr/>
    </dgm:pt>
    <dgm:pt modelId="{19AA8B16-7D41-4A4C-A36A-9FBAF7119615}" type="pres">
      <dgm:prSet presAssocID="{FDEFD058-1B48-3646-B2B2-1A187473668B}" presName="sibTrans" presStyleCnt="0"/>
      <dgm:spPr/>
    </dgm:pt>
    <dgm:pt modelId="{25AA204A-F378-CC41-90CA-EB5BF1D86D66}" type="pres">
      <dgm:prSet presAssocID="{2B6B1F43-CF8A-0B40-A20F-84646B9D7875}" presName="node" presStyleLbl="node1" presStyleIdx="1" presStyleCnt="3">
        <dgm:presLayoutVars>
          <dgm:bulletEnabled val="1"/>
        </dgm:presLayoutVars>
      </dgm:prSet>
      <dgm:spPr/>
    </dgm:pt>
    <dgm:pt modelId="{2310FC76-56EF-994B-BA1E-00401F63D5A1}" type="pres">
      <dgm:prSet presAssocID="{C352A7E8-BBEE-4346-A7B6-E02055252DE7}" presName="sibTrans" presStyleCnt="0"/>
      <dgm:spPr/>
    </dgm:pt>
    <dgm:pt modelId="{B1F6ACFF-D03D-2A46-AFD8-73F1FE3ABB92}" type="pres">
      <dgm:prSet presAssocID="{9E6F893B-F71F-F64C-A054-61E1E262F091}" presName="node" presStyleLbl="node1" presStyleIdx="2" presStyleCnt="3">
        <dgm:presLayoutVars>
          <dgm:bulletEnabled val="1"/>
        </dgm:presLayoutVars>
      </dgm:prSet>
      <dgm:spPr/>
    </dgm:pt>
  </dgm:ptLst>
  <dgm:cxnLst>
    <dgm:cxn modelId="{DD61C235-391E-BD41-AA74-90FCA193972E}" type="presOf" srcId="{5AB79528-F3C0-DE49-89E3-1BB453A2B2BB}" destId="{D36124D2-5C26-DA43-BCD1-09E8D022D7F0}" srcOrd="0" destOrd="0" presId="urn:microsoft.com/office/officeart/2005/8/layout/default"/>
    <dgm:cxn modelId="{270A4148-641F-124C-8345-CF121FA7EF50}" type="presOf" srcId="{4A97B5A5-2410-5944-8160-DC977AF5716C}" destId="{80BCE11F-32FE-FF4C-B3C7-19A7C79AE376}" srcOrd="0" destOrd="0" presId="urn:microsoft.com/office/officeart/2005/8/layout/default"/>
    <dgm:cxn modelId="{6BE9574A-6849-584D-A28B-47B63AEC6F42}" type="presOf" srcId="{9E6F893B-F71F-F64C-A054-61E1E262F091}" destId="{B1F6ACFF-D03D-2A46-AFD8-73F1FE3ABB92}" srcOrd="0" destOrd="0" presId="urn:microsoft.com/office/officeart/2005/8/layout/default"/>
    <dgm:cxn modelId="{0AF9494E-C537-794C-910A-7C0F703A3026}" type="presOf" srcId="{2B6B1F43-CF8A-0B40-A20F-84646B9D7875}" destId="{25AA204A-F378-CC41-90CA-EB5BF1D86D66}" srcOrd="0" destOrd="0" presId="urn:microsoft.com/office/officeart/2005/8/layout/default"/>
    <dgm:cxn modelId="{3EB1574E-1230-BD47-8938-FF2465B57416}" srcId="{4A97B5A5-2410-5944-8160-DC977AF5716C}" destId="{5AB79528-F3C0-DE49-89E3-1BB453A2B2BB}" srcOrd="0" destOrd="0" parTransId="{97F0CC22-9DC1-934C-8DCE-EEDDC0097FB9}" sibTransId="{FDEFD058-1B48-3646-B2B2-1A187473668B}"/>
    <dgm:cxn modelId="{E30694D2-1F48-6A4B-BCAA-A0383E400CA4}" srcId="{4A97B5A5-2410-5944-8160-DC977AF5716C}" destId="{2B6B1F43-CF8A-0B40-A20F-84646B9D7875}" srcOrd="1" destOrd="0" parTransId="{15D945EB-503F-9343-A098-309AF4C36DB4}" sibTransId="{C352A7E8-BBEE-4346-A7B6-E02055252DE7}"/>
    <dgm:cxn modelId="{D98994D3-0879-5A4C-93C3-91CFF5177B09}" srcId="{4A97B5A5-2410-5944-8160-DC977AF5716C}" destId="{9E6F893B-F71F-F64C-A054-61E1E262F091}" srcOrd="2" destOrd="0" parTransId="{6DD49BF5-34FA-2742-A3D6-2DB2BDA613EE}" sibTransId="{E2DAEBD1-2DF6-5944-AD44-B04C390C806B}"/>
    <dgm:cxn modelId="{EC4B46A4-4CD7-ED44-8555-1F44D03A2A84}" type="presParOf" srcId="{80BCE11F-32FE-FF4C-B3C7-19A7C79AE376}" destId="{D36124D2-5C26-DA43-BCD1-09E8D022D7F0}" srcOrd="0" destOrd="0" presId="urn:microsoft.com/office/officeart/2005/8/layout/default"/>
    <dgm:cxn modelId="{7081117A-F7A3-C742-AF01-08AC2BF64846}" type="presParOf" srcId="{80BCE11F-32FE-FF4C-B3C7-19A7C79AE376}" destId="{19AA8B16-7D41-4A4C-A36A-9FBAF7119615}" srcOrd="1" destOrd="0" presId="urn:microsoft.com/office/officeart/2005/8/layout/default"/>
    <dgm:cxn modelId="{9E685669-ED9B-3545-AC8B-BDA777EF0323}" type="presParOf" srcId="{80BCE11F-32FE-FF4C-B3C7-19A7C79AE376}" destId="{25AA204A-F378-CC41-90CA-EB5BF1D86D66}" srcOrd="2" destOrd="0" presId="urn:microsoft.com/office/officeart/2005/8/layout/default"/>
    <dgm:cxn modelId="{BEACE8FE-B96A-4544-B4A9-B1159C6EF28D}" type="presParOf" srcId="{80BCE11F-32FE-FF4C-B3C7-19A7C79AE376}" destId="{2310FC76-56EF-994B-BA1E-00401F63D5A1}" srcOrd="3" destOrd="0" presId="urn:microsoft.com/office/officeart/2005/8/layout/default"/>
    <dgm:cxn modelId="{9FE46540-F888-7244-A64E-E1E9DBFE8A94}" type="presParOf" srcId="{80BCE11F-32FE-FF4C-B3C7-19A7C79AE376}" destId="{B1F6ACFF-D03D-2A46-AFD8-73F1FE3ABB92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DB8F22-90D3-1446-91DA-06E6DD844D59}" type="doc">
      <dgm:prSet loTypeId="urn:microsoft.com/office/officeart/2005/8/layout/pList1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D2647E6-467B-1A4D-A082-B856F48CBB90}">
      <dgm:prSet phldrT="[Texto]" custT="1"/>
      <dgm:spPr/>
      <dgm:t>
        <a:bodyPr/>
        <a:lstStyle/>
        <a:p>
          <a:r>
            <a:rPr lang="es-ES" sz="1200" b="1" dirty="0">
              <a:latin typeface="Helvetica" pitchFamily="2" charset="0"/>
            </a:rPr>
            <a:t>PFR</a:t>
          </a:r>
        </a:p>
      </dgm:t>
    </dgm:pt>
    <dgm:pt modelId="{11F893CA-87E9-B542-B587-93744073D61E}" type="parTrans" cxnId="{DEC9ACB3-165F-C34A-A48F-FFCA782A6A75}">
      <dgm:prSet/>
      <dgm:spPr/>
      <dgm:t>
        <a:bodyPr/>
        <a:lstStyle/>
        <a:p>
          <a:endParaRPr lang="es-ES" sz="1200" b="1">
            <a:latin typeface="Helvetica" pitchFamily="2" charset="0"/>
          </a:endParaRPr>
        </a:p>
      </dgm:t>
    </dgm:pt>
    <dgm:pt modelId="{0E57FF4F-C129-024E-B5F8-0A64B1D99B90}" type="sibTrans" cxnId="{DEC9ACB3-165F-C34A-A48F-FFCA782A6A75}">
      <dgm:prSet/>
      <dgm:spPr/>
      <dgm:t>
        <a:bodyPr/>
        <a:lstStyle/>
        <a:p>
          <a:endParaRPr lang="es-ES" sz="1200" b="1">
            <a:latin typeface="Helvetica" pitchFamily="2" charset="0"/>
          </a:endParaRPr>
        </a:p>
      </dgm:t>
    </dgm:pt>
    <dgm:pt modelId="{091CA3C5-B17C-E946-8ECC-22ACCE8F7287}">
      <dgm:prSet phldrT="[Texto]" custT="1"/>
      <dgm:spPr/>
      <dgm:t>
        <a:bodyPr/>
        <a:lstStyle/>
        <a:p>
          <a:r>
            <a:rPr lang="es-ES" sz="1200" b="1" dirty="0" err="1">
              <a:latin typeface="Helvetica" pitchFamily="2" charset="0"/>
            </a:rPr>
            <a:t>mMRC</a:t>
          </a:r>
          <a:endParaRPr lang="es-ES" sz="1200" b="1" dirty="0">
            <a:latin typeface="Helvetica" pitchFamily="2" charset="0"/>
          </a:endParaRPr>
        </a:p>
      </dgm:t>
    </dgm:pt>
    <dgm:pt modelId="{D918B245-8E17-FD46-88B5-F71016C867EE}" type="parTrans" cxnId="{CA6599AF-13DC-7A43-B479-51D93139F3FA}">
      <dgm:prSet/>
      <dgm:spPr/>
      <dgm:t>
        <a:bodyPr/>
        <a:lstStyle/>
        <a:p>
          <a:endParaRPr lang="es-ES" sz="1200" b="1">
            <a:latin typeface="Helvetica" pitchFamily="2" charset="0"/>
          </a:endParaRPr>
        </a:p>
      </dgm:t>
    </dgm:pt>
    <dgm:pt modelId="{B156661D-F86D-A04B-BE4F-979EE45391C2}" type="sibTrans" cxnId="{CA6599AF-13DC-7A43-B479-51D93139F3FA}">
      <dgm:prSet/>
      <dgm:spPr/>
      <dgm:t>
        <a:bodyPr/>
        <a:lstStyle/>
        <a:p>
          <a:endParaRPr lang="es-ES" sz="1200" b="1">
            <a:latin typeface="Helvetica" pitchFamily="2" charset="0"/>
          </a:endParaRPr>
        </a:p>
      </dgm:t>
    </dgm:pt>
    <dgm:pt modelId="{E8E8485F-63AB-7F43-B324-744EAFD42E55}">
      <dgm:prSet phldrT="[Texto]" custT="1"/>
      <dgm:spPr/>
      <dgm:t>
        <a:bodyPr/>
        <a:lstStyle/>
        <a:p>
          <a:r>
            <a:rPr lang="es-ES" sz="1200" b="1" dirty="0">
              <a:latin typeface="Helvetica" pitchFamily="2" charset="0"/>
            </a:rPr>
            <a:t>Calidad de vida</a:t>
          </a:r>
        </a:p>
      </dgm:t>
    </dgm:pt>
    <dgm:pt modelId="{78322DFA-51B2-524E-9D89-3F1D71EE2913}" type="parTrans" cxnId="{C80BF27C-D370-6845-873C-B8CA962C31D5}">
      <dgm:prSet/>
      <dgm:spPr/>
      <dgm:t>
        <a:bodyPr/>
        <a:lstStyle/>
        <a:p>
          <a:endParaRPr lang="es-ES" sz="1200" b="1">
            <a:latin typeface="Helvetica" pitchFamily="2" charset="0"/>
          </a:endParaRPr>
        </a:p>
      </dgm:t>
    </dgm:pt>
    <dgm:pt modelId="{98CE5C56-3863-CA4F-BE1E-6431A304CC5F}" type="sibTrans" cxnId="{C80BF27C-D370-6845-873C-B8CA962C31D5}">
      <dgm:prSet/>
      <dgm:spPr/>
      <dgm:t>
        <a:bodyPr/>
        <a:lstStyle/>
        <a:p>
          <a:endParaRPr lang="es-ES" sz="1200" b="1">
            <a:latin typeface="Helvetica" pitchFamily="2" charset="0"/>
          </a:endParaRPr>
        </a:p>
      </dgm:t>
    </dgm:pt>
    <dgm:pt modelId="{35A41BF3-DB4E-3346-9C53-E479DFF92AE6}" type="pres">
      <dgm:prSet presAssocID="{2CDB8F22-90D3-1446-91DA-06E6DD844D59}" presName="Name0" presStyleCnt="0">
        <dgm:presLayoutVars>
          <dgm:dir/>
          <dgm:resizeHandles val="exact"/>
        </dgm:presLayoutVars>
      </dgm:prSet>
      <dgm:spPr/>
    </dgm:pt>
    <dgm:pt modelId="{8E37ED7C-0ECA-D14A-A2FC-491ABF4AE456}" type="pres">
      <dgm:prSet presAssocID="{4D2647E6-467B-1A4D-A082-B856F48CBB90}" presName="compNode" presStyleCnt="0"/>
      <dgm:spPr/>
    </dgm:pt>
    <dgm:pt modelId="{70C1840C-3D65-554A-8F8B-7B4C8A4DE1CE}" type="pres">
      <dgm:prSet presAssocID="{4D2647E6-467B-1A4D-A082-B856F48CBB90}" presName="pictRect" presStyleLbl="node1" presStyleIdx="0" presStyleCnt="3"/>
      <dgm:spPr/>
    </dgm:pt>
    <dgm:pt modelId="{8340641B-C90B-AB4D-BFDA-0E67E4BDC38E}" type="pres">
      <dgm:prSet presAssocID="{4D2647E6-467B-1A4D-A082-B856F48CBB90}" presName="textRect" presStyleLbl="revTx" presStyleIdx="0" presStyleCnt="3">
        <dgm:presLayoutVars>
          <dgm:bulletEnabled val="1"/>
        </dgm:presLayoutVars>
      </dgm:prSet>
      <dgm:spPr/>
    </dgm:pt>
    <dgm:pt modelId="{494A5E31-7DD1-E144-91F1-52E10BC26D8D}" type="pres">
      <dgm:prSet presAssocID="{0E57FF4F-C129-024E-B5F8-0A64B1D99B90}" presName="sibTrans" presStyleLbl="sibTrans2D1" presStyleIdx="0" presStyleCnt="0"/>
      <dgm:spPr/>
    </dgm:pt>
    <dgm:pt modelId="{37CE569F-E43D-0147-BBAB-C06A5111382B}" type="pres">
      <dgm:prSet presAssocID="{091CA3C5-B17C-E946-8ECC-22ACCE8F7287}" presName="compNode" presStyleCnt="0"/>
      <dgm:spPr/>
    </dgm:pt>
    <dgm:pt modelId="{13B132BF-5427-0248-BA20-0B53C5E7B224}" type="pres">
      <dgm:prSet presAssocID="{091CA3C5-B17C-E946-8ECC-22ACCE8F7287}" presName="pictRect" presStyleLbl="node1" presStyleIdx="1" presStyleCnt="3"/>
      <dgm:spPr/>
    </dgm:pt>
    <dgm:pt modelId="{9822BDBD-023A-5C46-9048-7B2EB6D19866}" type="pres">
      <dgm:prSet presAssocID="{091CA3C5-B17C-E946-8ECC-22ACCE8F7287}" presName="textRect" presStyleLbl="revTx" presStyleIdx="1" presStyleCnt="3">
        <dgm:presLayoutVars>
          <dgm:bulletEnabled val="1"/>
        </dgm:presLayoutVars>
      </dgm:prSet>
      <dgm:spPr/>
    </dgm:pt>
    <dgm:pt modelId="{2CBDE0A6-7F20-EB4E-AFF6-BF20152BDC81}" type="pres">
      <dgm:prSet presAssocID="{B156661D-F86D-A04B-BE4F-979EE45391C2}" presName="sibTrans" presStyleLbl="sibTrans2D1" presStyleIdx="0" presStyleCnt="0"/>
      <dgm:spPr/>
    </dgm:pt>
    <dgm:pt modelId="{5D7930BD-9835-904D-BB3F-E7E4313A1617}" type="pres">
      <dgm:prSet presAssocID="{E8E8485F-63AB-7F43-B324-744EAFD42E55}" presName="compNode" presStyleCnt="0"/>
      <dgm:spPr/>
    </dgm:pt>
    <dgm:pt modelId="{0E2285EF-C67A-1A41-8254-3FF582142BB8}" type="pres">
      <dgm:prSet presAssocID="{E8E8485F-63AB-7F43-B324-744EAFD42E55}" presName="pictRect" presStyleLbl="node1" presStyleIdx="2" presStyleCnt="3"/>
      <dgm:spPr/>
    </dgm:pt>
    <dgm:pt modelId="{54583751-3E37-4349-9F9C-41CE07AC03C6}" type="pres">
      <dgm:prSet presAssocID="{E8E8485F-63AB-7F43-B324-744EAFD42E55}" presName="textRect" presStyleLbl="revTx" presStyleIdx="2" presStyleCnt="3">
        <dgm:presLayoutVars>
          <dgm:bulletEnabled val="1"/>
        </dgm:presLayoutVars>
      </dgm:prSet>
      <dgm:spPr/>
    </dgm:pt>
  </dgm:ptLst>
  <dgm:cxnLst>
    <dgm:cxn modelId="{D95EE30A-3EDD-C64D-A4F5-5DB91837401B}" type="presOf" srcId="{4D2647E6-467B-1A4D-A082-B856F48CBB90}" destId="{8340641B-C90B-AB4D-BFDA-0E67E4BDC38E}" srcOrd="0" destOrd="0" presId="urn:microsoft.com/office/officeart/2005/8/layout/pList1"/>
    <dgm:cxn modelId="{9369DE34-38A6-BC48-A221-16C62570BBA8}" type="presOf" srcId="{0E57FF4F-C129-024E-B5F8-0A64B1D99B90}" destId="{494A5E31-7DD1-E144-91F1-52E10BC26D8D}" srcOrd="0" destOrd="0" presId="urn:microsoft.com/office/officeart/2005/8/layout/pList1"/>
    <dgm:cxn modelId="{E6DBA049-A506-4C41-9D47-DB8EF10FCFB5}" type="presOf" srcId="{091CA3C5-B17C-E946-8ECC-22ACCE8F7287}" destId="{9822BDBD-023A-5C46-9048-7B2EB6D19866}" srcOrd="0" destOrd="0" presId="urn:microsoft.com/office/officeart/2005/8/layout/pList1"/>
    <dgm:cxn modelId="{C80BF27C-D370-6845-873C-B8CA962C31D5}" srcId="{2CDB8F22-90D3-1446-91DA-06E6DD844D59}" destId="{E8E8485F-63AB-7F43-B324-744EAFD42E55}" srcOrd="2" destOrd="0" parTransId="{78322DFA-51B2-524E-9D89-3F1D71EE2913}" sibTransId="{98CE5C56-3863-CA4F-BE1E-6431A304CC5F}"/>
    <dgm:cxn modelId="{CA6599AF-13DC-7A43-B479-51D93139F3FA}" srcId="{2CDB8F22-90D3-1446-91DA-06E6DD844D59}" destId="{091CA3C5-B17C-E946-8ECC-22ACCE8F7287}" srcOrd="1" destOrd="0" parTransId="{D918B245-8E17-FD46-88B5-F71016C867EE}" sibTransId="{B156661D-F86D-A04B-BE4F-979EE45391C2}"/>
    <dgm:cxn modelId="{DEC9ACB3-165F-C34A-A48F-FFCA782A6A75}" srcId="{2CDB8F22-90D3-1446-91DA-06E6DD844D59}" destId="{4D2647E6-467B-1A4D-A082-B856F48CBB90}" srcOrd="0" destOrd="0" parTransId="{11F893CA-87E9-B542-B587-93744073D61E}" sibTransId="{0E57FF4F-C129-024E-B5F8-0A64B1D99B90}"/>
    <dgm:cxn modelId="{62F028B6-D7DC-8A45-A477-AD7BD9919481}" type="presOf" srcId="{2CDB8F22-90D3-1446-91DA-06E6DD844D59}" destId="{35A41BF3-DB4E-3346-9C53-E479DFF92AE6}" srcOrd="0" destOrd="0" presId="urn:microsoft.com/office/officeart/2005/8/layout/pList1"/>
    <dgm:cxn modelId="{12257BC3-37A8-2649-857C-D32361435F01}" type="presOf" srcId="{E8E8485F-63AB-7F43-B324-744EAFD42E55}" destId="{54583751-3E37-4349-9F9C-41CE07AC03C6}" srcOrd="0" destOrd="0" presId="urn:microsoft.com/office/officeart/2005/8/layout/pList1"/>
    <dgm:cxn modelId="{3238C1D5-413D-A64D-BD7C-0CF26F6F2F7D}" type="presOf" srcId="{B156661D-F86D-A04B-BE4F-979EE45391C2}" destId="{2CBDE0A6-7F20-EB4E-AFF6-BF20152BDC81}" srcOrd="0" destOrd="0" presId="urn:microsoft.com/office/officeart/2005/8/layout/pList1"/>
    <dgm:cxn modelId="{A2477365-17D3-7248-A046-535425356830}" type="presParOf" srcId="{35A41BF3-DB4E-3346-9C53-E479DFF92AE6}" destId="{8E37ED7C-0ECA-D14A-A2FC-491ABF4AE456}" srcOrd="0" destOrd="0" presId="urn:microsoft.com/office/officeart/2005/8/layout/pList1"/>
    <dgm:cxn modelId="{7DCD4B91-02D3-8E48-90A5-D1726851B950}" type="presParOf" srcId="{8E37ED7C-0ECA-D14A-A2FC-491ABF4AE456}" destId="{70C1840C-3D65-554A-8F8B-7B4C8A4DE1CE}" srcOrd="0" destOrd="0" presId="urn:microsoft.com/office/officeart/2005/8/layout/pList1"/>
    <dgm:cxn modelId="{9CA9200C-56B9-DE4E-AED3-3FC50544402D}" type="presParOf" srcId="{8E37ED7C-0ECA-D14A-A2FC-491ABF4AE456}" destId="{8340641B-C90B-AB4D-BFDA-0E67E4BDC38E}" srcOrd="1" destOrd="0" presId="urn:microsoft.com/office/officeart/2005/8/layout/pList1"/>
    <dgm:cxn modelId="{6DE64174-86DA-6A42-BBBD-A43BF6063054}" type="presParOf" srcId="{35A41BF3-DB4E-3346-9C53-E479DFF92AE6}" destId="{494A5E31-7DD1-E144-91F1-52E10BC26D8D}" srcOrd="1" destOrd="0" presId="urn:microsoft.com/office/officeart/2005/8/layout/pList1"/>
    <dgm:cxn modelId="{8C04A4D7-15EA-CD4C-9159-CBAF8222B2AC}" type="presParOf" srcId="{35A41BF3-DB4E-3346-9C53-E479DFF92AE6}" destId="{37CE569F-E43D-0147-BBAB-C06A5111382B}" srcOrd="2" destOrd="0" presId="urn:microsoft.com/office/officeart/2005/8/layout/pList1"/>
    <dgm:cxn modelId="{5C26C5A4-DC1E-2249-B69F-DB68B4D048C5}" type="presParOf" srcId="{37CE569F-E43D-0147-BBAB-C06A5111382B}" destId="{13B132BF-5427-0248-BA20-0B53C5E7B224}" srcOrd="0" destOrd="0" presId="urn:microsoft.com/office/officeart/2005/8/layout/pList1"/>
    <dgm:cxn modelId="{2E783415-7542-BD43-B069-7DBE21EBEBFA}" type="presParOf" srcId="{37CE569F-E43D-0147-BBAB-C06A5111382B}" destId="{9822BDBD-023A-5C46-9048-7B2EB6D19866}" srcOrd="1" destOrd="0" presId="urn:microsoft.com/office/officeart/2005/8/layout/pList1"/>
    <dgm:cxn modelId="{6B10372D-FCEE-0F41-A720-FABA356FAB6B}" type="presParOf" srcId="{35A41BF3-DB4E-3346-9C53-E479DFF92AE6}" destId="{2CBDE0A6-7F20-EB4E-AFF6-BF20152BDC81}" srcOrd="3" destOrd="0" presId="urn:microsoft.com/office/officeart/2005/8/layout/pList1"/>
    <dgm:cxn modelId="{E8ABDEE3-2B70-3844-B1FB-92E3856FE2A8}" type="presParOf" srcId="{35A41BF3-DB4E-3346-9C53-E479DFF92AE6}" destId="{5D7930BD-9835-904D-BB3F-E7E4313A1617}" srcOrd="4" destOrd="0" presId="urn:microsoft.com/office/officeart/2005/8/layout/pList1"/>
    <dgm:cxn modelId="{878AECBC-3C03-4D47-897D-9D04F8453AD2}" type="presParOf" srcId="{5D7930BD-9835-904D-BB3F-E7E4313A1617}" destId="{0E2285EF-C67A-1A41-8254-3FF582142BB8}" srcOrd="0" destOrd="0" presId="urn:microsoft.com/office/officeart/2005/8/layout/pList1"/>
    <dgm:cxn modelId="{C02EB38B-E576-C04C-ADC9-857D8B802639}" type="presParOf" srcId="{5D7930BD-9835-904D-BB3F-E7E4313A1617}" destId="{54583751-3E37-4349-9F9C-41CE07AC03C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124D2-5C26-DA43-BCD1-09E8D022D7F0}">
      <dsp:nvSpPr>
        <dsp:cNvPr id="0" name=""/>
        <dsp:cNvSpPr/>
      </dsp:nvSpPr>
      <dsp:spPr>
        <a:xfrm>
          <a:off x="0" y="372631"/>
          <a:ext cx="1080407" cy="6482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Enfisema avanzado</a:t>
          </a:r>
        </a:p>
      </dsp:txBody>
      <dsp:txXfrm>
        <a:off x="0" y="372631"/>
        <a:ext cx="1080407" cy="648244"/>
      </dsp:txXfrm>
    </dsp:sp>
    <dsp:sp modelId="{25AA204A-F378-CC41-90CA-EB5BF1D86D66}">
      <dsp:nvSpPr>
        <dsp:cNvPr id="0" name=""/>
        <dsp:cNvSpPr/>
      </dsp:nvSpPr>
      <dsp:spPr>
        <a:xfrm>
          <a:off x="1188448" y="372631"/>
          <a:ext cx="1080407" cy="6482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Mejoría funcional</a:t>
          </a:r>
        </a:p>
      </dsp:txBody>
      <dsp:txXfrm>
        <a:off x="1188448" y="372631"/>
        <a:ext cx="1080407" cy="648244"/>
      </dsp:txXfrm>
    </dsp:sp>
    <dsp:sp modelId="{B1F6ACFF-D03D-2A46-AFD8-73F1FE3ABB92}">
      <dsp:nvSpPr>
        <dsp:cNvPr id="0" name=""/>
        <dsp:cNvSpPr/>
      </dsp:nvSpPr>
      <dsp:spPr>
        <a:xfrm>
          <a:off x="2376897" y="372631"/>
          <a:ext cx="1080407" cy="6482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Calidad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de vida</a:t>
          </a:r>
        </a:p>
      </dsp:txBody>
      <dsp:txXfrm>
        <a:off x="2376897" y="372631"/>
        <a:ext cx="1080407" cy="6482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1840C-3D65-554A-8F8B-7B4C8A4DE1CE}">
      <dsp:nvSpPr>
        <dsp:cNvPr id="0" name=""/>
        <dsp:cNvSpPr/>
      </dsp:nvSpPr>
      <dsp:spPr>
        <a:xfrm>
          <a:off x="851" y="78868"/>
          <a:ext cx="1351715" cy="9313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40641B-C90B-AB4D-BFDA-0E67E4BDC38E}">
      <dsp:nvSpPr>
        <dsp:cNvPr id="0" name=""/>
        <dsp:cNvSpPr/>
      </dsp:nvSpPr>
      <dsp:spPr>
        <a:xfrm>
          <a:off x="851" y="1010200"/>
          <a:ext cx="1351715" cy="501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Helvetica" pitchFamily="2" charset="0"/>
            </a:rPr>
            <a:t>PFR</a:t>
          </a:r>
        </a:p>
      </dsp:txBody>
      <dsp:txXfrm>
        <a:off x="851" y="1010200"/>
        <a:ext cx="1351715" cy="501486"/>
      </dsp:txXfrm>
    </dsp:sp>
    <dsp:sp modelId="{13B132BF-5427-0248-BA20-0B53C5E7B224}">
      <dsp:nvSpPr>
        <dsp:cNvPr id="0" name=""/>
        <dsp:cNvSpPr/>
      </dsp:nvSpPr>
      <dsp:spPr>
        <a:xfrm>
          <a:off x="1487795" y="78868"/>
          <a:ext cx="1351715" cy="9313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822BDBD-023A-5C46-9048-7B2EB6D19866}">
      <dsp:nvSpPr>
        <dsp:cNvPr id="0" name=""/>
        <dsp:cNvSpPr/>
      </dsp:nvSpPr>
      <dsp:spPr>
        <a:xfrm>
          <a:off x="1487795" y="1010200"/>
          <a:ext cx="1351715" cy="501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 err="1">
              <a:latin typeface="Helvetica" pitchFamily="2" charset="0"/>
            </a:rPr>
            <a:t>mMRC</a:t>
          </a:r>
          <a:endParaRPr lang="es-ES" sz="1200" b="1" kern="1200" dirty="0">
            <a:latin typeface="Helvetica" pitchFamily="2" charset="0"/>
          </a:endParaRPr>
        </a:p>
      </dsp:txBody>
      <dsp:txXfrm>
        <a:off x="1487795" y="1010200"/>
        <a:ext cx="1351715" cy="501486"/>
      </dsp:txXfrm>
    </dsp:sp>
    <dsp:sp modelId="{0E2285EF-C67A-1A41-8254-3FF582142BB8}">
      <dsp:nvSpPr>
        <dsp:cNvPr id="0" name=""/>
        <dsp:cNvSpPr/>
      </dsp:nvSpPr>
      <dsp:spPr>
        <a:xfrm>
          <a:off x="2974739" y="78868"/>
          <a:ext cx="1351715" cy="9313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4583751-3E37-4349-9F9C-41CE07AC03C6}">
      <dsp:nvSpPr>
        <dsp:cNvPr id="0" name=""/>
        <dsp:cNvSpPr/>
      </dsp:nvSpPr>
      <dsp:spPr>
        <a:xfrm>
          <a:off x="2974739" y="1010200"/>
          <a:ext cx="1351715" cy="501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Helvetica" pitchFamily="2" charset="0"/>
            </a:rPr>
            <a:t>Calidad de vida</a:t>
          </a:r>
        </a:p>
      </dsp:txBody>
      <dsp:txXfrm>
        <a:off x="2974739" y="1010200"/>
        <a:ext cx="1351715" cy="501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FEECA-180C-2240-A76F-181A64F519F4}" type="datetimeFigureOut">
              <a:rPr lang="es-ES" smtClean="0"/>
              <a:t>19/2/25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153C1-1801-734B-98A7-4118CA692E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751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 err="1">
                <a:effectLst/>
                <a:latin typeface="TimesNewRoman,Bold"/>
              </a:rPr>
              <a:t>Introducción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La </a:t>
            </a:r>
            <a:r>
              <a:rPr lang="es-ES" sz="1800" dirty="0" err="1">
                <a:effectLst/>
                <a:latin typeface="TimesNewRoman"/>
              </a:rPr>
              <a:t>reducción</a:t>
            </a:r>
            <a:r>
              <a:rPr lang="es-ES" sz="1800" dirty="0">
                <a:effectLst/>
                <a:latin typeface="TimesNewRoman"/>
              </a:rPr>
              <a:t> de volumen pulmonar por endoscopia (RVE) es una </a:t>
            </a:r>
            <a:r>
              <a:rPr lang="es-ES" sz="1800" dirty="0" err="1">
                <a:effectLst/>
                <a:latin typeface="TimesNewRoman"/>
              </a:rPr>
              <a:t>intervención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terapéutica</a:t>
            </a:r>
            <a:r>
              <a:rPr lang="es-ES" sz="1800" dirty="0">
                <a:effectLst/>
                <a:latin typeface="TimesNewRoman"/>
              </a:rPr>
              <a:t> para pacientes con enfisema avanzado, destinada a mejorar la </a:t>
            </a:r>
            <a:r>
              <a:rPr lang="es-ES" sz="1800" dirty="0" err="1">
                <a:effectLst/>
                <a:latin typeface="TimesNewRoman"/>
              </a:rPr>
              <a:t>función</a:t>
            </a:r>
            <a:r>
              <a:rPr lang="es-ES" sz="1800" dirty="0">
                <a:effectLst/>
                <a:latin typeface="TimesNewRoman"/>
              </a:rPr>
              <a:t> pulmonar y la calidad de vida. Este estudio analiza los cambios en </a:t>
            </a:r>
            <a:r>
              <a:rPr lang="es-ES" sz="1800" dirty="0" err="1">
                <a:effectLst/>
                <a:latin typeface="TimesNewRoman"/>
              </a:rPr>
              <a:t>parámetros</a:t>
            </a:r>
            <a:r>
              <a:rPr lang="es-ES" sz="1800" dirty="0">
                <a:effectLst/>
                <a:latin typeface="TimesNewRoman"/>
              </a:rPr>
              <a:t> funcionales, </a:t>
            </a:r>
            <a:r>
              <a:rPr lang="es-ES" sz="1800" dirty="0" err="1">
                <a:effectLst/>
                <a:latin typeface="TimesNewRoman"/>
              </a:rPr>
              <a:t>sintomatología</a:t>
            </a:r>
            <a:r>
              <a:rPr lang="es-ES" sz="1800" dirty="0">
                <a:effectLst/>
                <a:latin typeface="TimesNewRoman"/>
              </a:rPr>
              <a:t> respiratoria y calidad de vida tras el procedimiento. </a:t>
            </a:r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Material y </a:t>
            </a:r>
            <a:r>
              <a:rPr lang="es-ES" sz="1800" dirty="0" err="1">
                <a:effectLst/>
                <a:latin typeface="TimesNewRoman,Bold"/>
              </a:rPr>
              <a:t>métodos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Evaluar los resultados </a:t>
            </a:r>
            <a:r>
              <a:rPr lang="es-ES" sz="1800" dirty="0" err="1">
                <a:effectLst/>
                <a:latin typeface="TimesNewRoman"/>
              </a:rPr>
              <a:t>clínicos</a:t>
            </a:r>
            <a:r>
              <a:rPr lang="es-ES" sz="1800" dirty="0">
                <a:effectLst/>
                <a:latin typeface="TimesNewRoman"/>
              </a:rPr>
              <a:t>, funcionales y de calidad de vida en pacientes sometidos a RVE en un centro especializado. Se incluyeron pacientes con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confirmado de enfisema que fueron sometidos a RVE entre enero de 2023 y noviembre de 2024. Se evaluaron </a:t>
            </a:r>
            <a:r>
              <a:rPr lang="es-ES" sz="1800" dirty="0" err="1">
                <a:effectLst/>
                <a:latin typeface="TimesNewRoman"/>
              </a:rPr>
              <a:t>parámetros</a:t>
            </a:r>
            <a:r>
              <a:rPr lang="es-ES" sz="1800" dirty="0">
                <a:effectLst/>
                <a:latin typeface="TimesNewRoman"/>
              </a:rPr>
              <a:t> pre y postoperatorios de </a:t>
            </a:r>
            <a:r>
              <a:rPr lang="es-ES" sz="1800" dirty="0" err="1">
                <a:effectLst/>
                <a:latin typeface="TimesNewRoman"/>
              </a:rPr>
              <a:t>función</a:t>
            </a:r>
            <a:r>
              <a:rPr lang="es-ES" sz="1800" dirty="0">
                <a:effectLst/>
                <a:latin typeface="TimesNewRoman"/>
              </a:rPr>
              <a:t> respiratoria (FEV1, capacidad pulmonar total, volumen residual), escalas de disnea (</a:t>
            </a:r>
            <a:r>
              <a:rPr lang="es-ES" sz="1800" dirty="0" err="1">
                <a:effectLst/>
                <a:latin typeface="TimesNewRoman"/>
              </a:rPr>
              <a:t>mMRC</a:t>
            </a:r>
            <a:r>
              <a:rPr lang="es-ES" sz="1800" dirty="0">
                <a:effectLst/>
                <a:latin typeface="TimesNewRoman"/>
              </a:rPr>
              <a:t>) y calidad de vida (CAT) en seguimiento a corto plazo. Se utilizaron pruebas </a:t>
            </a:r>
            <a:r>
              <a:rPr lang="es-ES" sz="1800" dirty="0" err="1">
                <a:effectLst/>
                <a:latin typeface="TimesNewRoman"/>
              </a:rPr>
              <a:t>estadísticas</a:t>
            </a:r>
            <a:r>
              <a:rPr lang="es-ES" sz="1800" dirty="0">
                <a:effectLst/>
                <a:latin typeface="TimesNewRoman"/>
              </a:rPr>
              <a:t> para comparar los cambios significativos en las variables. </a:t>
            </a:r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Resultados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De un total de 9 pacientes sometidos a RVE que completaron el seguimiento a los 3 meses, la </a:t>
            </a:r>
            <a:r>
              <a:rPr lang="es-ES" sz="1800" dirty="0" err="1">
                <a:effectLst/>
                <a:latin typeface="TimesNewRoman"/>
              </a:rPr>
              <a:t>puntuación</a:t>
            </a:r>
            <a:r>
              <a:rPr lang="es-ES" sz="1800" dirty="0">
                <a:effectLst/>
                <a:latin typeface="TimesNewRoman"/>
              </a:rPr>
              <a:t> en la escala </a:t>
            </a:r>
            <a:r>
              <a:rPr lang="es-ES" sz="1800" dirty="0" err="1">
                <a:effectLst/>
                <a:latin typeface="TimesNewRoman"/>
              </a:rPr>
              <a:t>mMRC</a:t>
            </a:r>
            <a:r>
              <a:rPr lang="es-ES" sz="1800" dirty="0">
                <a:effectLst/>
                <a:latin typeface="TimesNewRoman"/>
              </a:rPr>
              <a:t> disminuyó en promedio de 3 a 2 puntos. Asimismo, se observó una mejora sustancial en las puntuaciones del cuestionario de calidad de vida (CAT) con una </a:t>
            </a:r>
            <a:r>
              <a:rPr lang="es-ES" sz="1800" dirty="0" err="1">
                <a:effectLst/>
                <a:latin typeface="TimesNewRoman"/>
              </a:rPr>
              <a:t>reducción</a:t>
            </a:r>
            <a:r>
              <a:rPr lang="es-ES" sz="1800" dirty="0">
                <a:effectLst/>
                <a:latin typeface="TimesNewRoman"/>
              </a:rPr>
              <a:t> promedio de 29±5.65 puntos hasta 18±7.9 puntos en la escala global. El 50% mostró una mejora en el FEV1 (24.3±6.9% vs 29.3±9.5%). No se observaron diferencias </a:t>
            </a:r>
            <a:r>
              <a:rPr lang="es-ES" sz="1800" dirty="0" err="1">
                <a:effectLst/>
                <a:latin typeface="TimesNewRoman"/>
              </a:rPr>
              <a:t>estadísticamente</a:t>
            </a:r>
            <a:r>
              <a:rPr lang="es-ES" sz="1800" dirty="0">
                <a:effectLst/>
                <a:latin typeface="TimesNewRoman"/>
              </a:rPr>
              <a:t> significativas. </a:t>
            </a:r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Conclusiones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La RVE es una </a:t>
            </a:r>
            <a:r>
              <a:rPr lang="es-ES" sz="1800" dirty="0" err="1">
                <a:effectLst/>
                <a:latin typeface="TimesNewRoman"/>
              </a:rPr>
              <a:t>intervención</a:t>
            </a:r>
            <a:r>
              <a:rPr lang="es-ES" sz="1800" dirty="0">
                <a:effectLst/>
                <a:latin typeface="TimesNewRoman"/>
              </a:rPr>
              <a:t> efectiva para mejorar la </a:t>
            </a:r>
            <a:r>
              <a:rPr lang="es-ES" sz="1800" dirty="0" err="1">
                <a:effectLst/>
                <a:latin typeface="TimesNewRoman"/>
              </a:rPr>
              <a:t>función</a:t>
            </a:r>
            <a:r>
              <a:rPr lang="es-ES" sz="1800" dirty="0">
                <a:effectLst/>
                <a:latin typeface="TimesNewRoman"/>
              </a:rPr>
              <a:t> pulmonar, aliviar la disnea y aumentar la calidad de vida en pacientes con enfisema avanzado. Estos resultados refuerzan la utilidad de esta </a:t>
            </a:r>
            <a:r>
              <a:rPr lang="es-ES" sz="1800" dirty="0" err="1">
                <a:effectLst/>
                <a:latin typeface="TimesNewRoman"/>
              </a:rPr>
              <a:t>técnica</a:t>
            </a:r>
            <a:r>
              <a:rPr lang="es-ES" sz="1800" dirty="0">
                <a:effectLst/>
                <a:latin typeface="TimesNewRoman"/>
              </a:rPr>
              <a:t> como una alternativa viable y segura para el tratamiento del enfisema. Estudios adicionales a largo plazo son necesarios para evaluar la sostenibilidad de estos beneficios. 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153C1-1801-734B-98A7-4118CA692E8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543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 err="1">
                <a:effectLst/>
                <a:latin typeface="TimesNewRoman,Bold"/>
              </a:rPr>
              <a:t>Introducción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La </a:t>
            </a:r>
            <a:r>
              <a:rPr lang="es-ES" sz="1800" dirty="0" err="1">
                <a:effectLst/>
                <a:latin typeface="TimesNewRoman"/>
              </a:rPr>
              <a:t>reducción</a:t>
            </a:r>
            <a:r>
              <a:rPr lang="es-ES" sz="1800" dirty="0">
                <a:effectLst/>
                <a:latin typeface="TimesNewRoman"/>
              </a:rPr>
              <a:t> de volumen pulmonar por endoscopia (RVE) es una </a:t>
            </a:r>
            <a:r>
              <a:rPr lang="es-ES" sz="1800" dirty="0" err="1">
                <a:effectLst/>
                <a:latin typeface="TimesNewRoman"/>
              </a:rPr>
              <a:t>intervención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terapéutica</a:t>
            </a:r>
            <a:r>
              <a:rPr lang="es-ES" sz="1800" dirty="0">
                <a:effectLst/>
                <a:latin typeface="TimesNewRoman"/>
              </a:rPr>
              <a:t> para pacientes con enfisema avanzado, destinada a mejorar la </a:t>
            </a:r>
            <a:r>
              <a:rPr lang="es-ES" sz="1800" dirty="0" err="1">
                <a:effectLst/>
                <a:latin typeface="TimesNewRoman"/>
              </a:rPr>
              <a:t>función</a:t>
            </a:r>
            <a:r>
              <a:rPr lang="es-ES" sz="1800" dirty="0">
                <a:effectLst/>
                <a:latin typeface="TimesNewRoman"/>
              </a:rPr>
              <a:t> pulmonar y la calidad de vida. Este estudio analiza los cambios en </a:t>
            </a:r>
            <a:r>
              <a:rPr lang="es-ES" sz="1800" dirty="0" err="1">
                <a:effectLst/>
                <a:latin typeface="TimesNewRoman"/>
              </a:rPr>
              <a:t>parámetros</a:t>
            </a:r>
            <a:r>
              <a:rPr lang="es-ES" sz="1800" dirty="0">
                <a:effectLst/>
                <a:latin typeface="TimesNewRoman"/>
              </a:rPr>
              <a:t> funcionales, </a:t>
            </a:r>
            <a:r>
              <a:rPr lang="es-ES" sz="1800" dirty="0" err="1">
                <a:effectLst/>
                <a:latin typeface="TimesNewRoman"/>
              </a:rPr>
              <a:t>sintomatología</a:t>
            </a:r>
            <a:r>
              <a:rPr lang="es-ES" sz="1800" dirty="0">
                <a:effectLst/>
                <a:latin typeface="TimesNewRoman"/>
              </a:rPr>
              <a:t> respiratoria y calidad de vida tras el procedimiento. </a:t>
            </a:r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Material y </a:t>
            </a:r>
            <a:r>
              <a:rPr lang="es-ES" sz="1800" dirty="0" err="1">
                <a:effectLst/>
                <a:latin typeface="TimesNewRoman,Bold"/>
              </a:rPr>
              <a:t>métodos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Evaluar los resultados </a:t>
            </a:r>
            <a:r>
              <a:rPr lang="es-ES" sz="1800" dirty="0" err="1">
                <a:effectLst/>
                <a:latin typeface="TimesNewRoman"/>
              </a:rPr>
              <a:t>clínicos</a:t>
            </a:r>
            <a:r>
              <a:rPr lang="es-ES" sz="1800" dirty="0">
                <a:effectLst/>
                <a:latin typeface="TimesNewRoman"/>
              </a:rPr>
              <a:t>, funcionales y de calidad de vida en pacientes sometidos a RVE en un centro especializado. Se incluyeron pacientes con </a:t>
            </a:r>
            <a:r>
              <a:rPr lang="es-ES" sz="1800" dirty="0" err="1">
                <a:effectLst/>
                <a:latin typeface="TimesNewRoman"/>
              </a:rPr>
              <a:t>diagnóstico</a:t>
            </a:r>
            <a:r>
              <a:rPr lang="es-ES" sz="1800" dirty="0">
                <a:effectLst/>
                <a:latin typeface="TimesNewRoman"/>
              </a:rPr>
              <a:t> confirmado de enfisema que fueron sometidos a RVE entre enero de 2023 y noviembre de 2024. Se evaluaron </a:t>
            </a:r>
            <a:r>
              <a:rPr lang="es-ES" sz="1800" dirty="0" err="1">
                <a:effectLst/>
                <a:latin typeface="TimesNewRoman"/>
              </a:rPr>
              <a:t>parámetros</a:t>
            </a:r>
            <a:r>
              <a:rPr lang="es-ES" sz="1800" dirty="0">
                <a:effectLst/>
                <a:latin typeface="TimesNewRoman"/>
              </a:rPr>
              <a:t> pre y postoperatorios de </a:t>
            </a:r>
            <a:r>
              <a:rPr lang="es-ES" sz="1800" dirty="0" err="1">
                <a:effectLst/>
                <a:latin typeface="TimesNewRoman"/>
              </a:rPr>
              <a:t>función</a:t>
            </a:r>
            <a:r>
              <a:rPr lang="es-ES" sz="1800" dirty="0">
                <a:effectLst/>
                <a:latin typeface="TimesNewRoman"/>
              </a:rPr>
              <a:t> respiratoria (FEV1, capacidad pulmonar total, volumen residual), escalas de disnea (</a:t>
            </a:r>
            <a:r>
              <a:rPr lang="es-ES" sz="1800" dirty="0" err="1">
                <a:effectLst/>
                <a:latin typeface="TimesNewRoman"/>
              </a:rPr>
              <a:t>mMRC</a:t>
            </a:r>
            <a:r>
              <a:rPr lang="es-ES" sz="1800" dirty="0">
                <a:effectLst/>
                <a:latin typeface="TimesNewRoman"/>
              </a:rPr>
              <a:t>) y calidad de vida (CAT) en seguimiento a corto plazo. Se utilizaron pruebas </a:t>
            </a:r>
            <a:r>
              <a:rPr lang="es-ES" sz="1800" dirty="0" err="1">
                <a:effectLst/>
                <a:latin typeface="TimesNewRoman"/>
              </a:rPr>
              <a:t>estadísticas</a:t>
            </a:r>
            <a:r>
              <a:rPr lang="es-ES" sz="1800" dirty="0">
                <a:effectLst/>
                <a:latin typeface="TimesNewRoman"/>
              </a:rPr>
              <a:t> para comparar los cambios significativos en las variables.</a:t>
            </a:r>
          </a:p>
          <a:p>
            <a:r>
              <a:rPr lang="es-ES" sz="1800" dirty="0">
                <a:effectLst/>
                <a:latin typeface="TimesNewRoman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Resultados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De un total de 9 pacientes sometidos a RVE que completaron el seguimiento a los 3 meses, la </a:t>
            </a:r>
            <a:r>
              <a:rPr lang="es-ES" sz="1800" dirty="0" err="1">
                <a:effectLst/>
                <a:latin typeface="TimesNewRoman"/>
              </a:rPr>
              <a:t>puntuación</a:t>
            </a:r>
            <a:r>
              <a:rPr lang="es-ES" sz="1800" dirty="0">
                <a:effectLst/>
                <a:latin typeface="TimesNewRoman"/>
              </a:rPr>
              <a:t> en la escala </a:t>
            </a:r>
            <a:r>
              <a:rPr lang="es-ES" sz="1800" dirty="0" err="1">
                <a:effectLst/>
                <a:latin typeface="TimesNewRoman"/>
              </a:rPr>
              <a:t>mMRC</a:t>
            </a:r>
            <a:r>
              <a:rPr lang="es-ES" sz="1800" dirty="0">
                <a:effectLst/>
                <a:latin typeface="TimesNewRoman"/>
              </a:rPr>
              <a:t> disminuyó en promedio de 3 a 2 puntos. Asimismo, se observó una mejora sustancial en las puntuaciones del cuestionario de calidad de vida (CAT) con una </a:t>
            </a:r>
            <a:r>
              <a:rPr lang="es-ES" sz="1800" dirty="0" err="1">
                <a:effectLst/>
                <a:latin typeface="TimesNewRoman"/>
              </a:rPr>
              <a:t>reducción</a:t>
            </a:r>
            <a:r>
              <a:rPr lang="es-ES" sz="1800" dirty="0">
                <a:effectLst/>
                <a:latin typeface="TimesNewRoman"/>
              </a:rPr>
              <a:t> promedio de 29±5.65 puntos hasta 18±7.9 puntos en la escala global. El 50% mostró una mejora en el FEV1 (24.3±6.9% vs 29.3±9.5%). No se observaron diferencias </a:t>
            </a:r>
            <a:r>
              <a:rPr lang="es-ES" sz="1800" dirty="0" err="1">
                <a:effectLst/>
                <a:latin typeface="TimesNewRoman"/>
              </a:rPr>
              <a:t>estadísticamente</a:t>
            </a:r>
            <a:r>
              <a:rPr lang="es-ES" sz="1800" dirty="0">
                <a:effectLst/>
                <a:latin typeface="TimesNewRoman"/>
              </a:rPr>
              <a:t> significativas. </a:t>
            </a:r>
          </a:p>
          <a:p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Conclusiones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La RVE es una </a:t>
            </a:r>
            <a:r>
              <a:rPr lang="es-ES" sz="1800" dirty="0" err="1">
                <a:effectLst/>
                <a:latin typeface="TimesNewRoman"/>
              </a:rPr>
              <a:t>intervención</a:t>
            </a:r>
            <a:r>
              <a:rPr lang="es-ES" sz="1800" dirty="0">
                <a:effectLst/>
                <a:latin typeface="TimesNewRoman"/>
              </a:rPr>
              <a:t> efectiva para mejorar la </a:t>
            </a:r>
            <a:r>
              <a:rPr lang="es-ES" sz="1800" dirty="0" err="1">
                <a:effectLst/>
                <a:latin typeface="TimesNewRoman"/>
              </a:rPr>
              <a:t>función</a:t>
            </a:r>
            <a:r>
              <a:rPr lang="es-ES" sz="1800" dirty="0">
                <a:effectLst/>
                <a:latin typeface="TimesNewRoman"/>
              </a:rPr>
              <a:t> pulmonar, aliviar la disnea y aumentar la calidad de vida en pacientes con enfisema avanzado. Estos resultados refuerzan la utilidad de esta </a:t>
            </a:r>
            <a:r>
              <a:rPr lang="es-ES" sz="1800" dirty="0" err="1">
                <a:effectLst/>
                <a:latin typeface="TimesNewRoman"/>
              </a:rPr>
              <a:t>técnica</a:t>
            </a:r>
            <a:r>
              <a:rPr lang="es-ES" sz="1800" dirty="0">
                <a:effectLst/>
                <a:latin typeface="TimesNewRoman"/>
              </a:rPr>
              <a:t> como una alternativa viable y segura para el tratamiento del enfisema. Estudios adicionales a largo plazo son necesarios para evaluar la sostenibilidad de estos beneficios. 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153C1-1801-734B-98A7-4118CA692E8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7119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944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946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93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35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41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20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89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66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020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70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4"/>
            <a:ext cx="2743200" cy="43878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06374"/>
            <a:ext cx="8026400" cy="43878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95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19/2/25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11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Data" Target="../diagrams/data2.xml"/><Relationship Id="rId18" Type="http://schemas.openxmlformats.org/officeDocument/2006/relationships/image" Target="../media/image7.png"/><Relationship Id="rId3" Type="http://schemas.openxmlformats.org/officeDocument/2006/relationships/image" Target="../media/image2.png"/><Relationship Id="rId21" Type="http://schemas.openxmlformats.org/officeDocument/2006/relationships/image" Target="../media/image10.png"/><Relationship Id="rId7" Type="http://schemas.openxmlformats.org/officeDocument/2006/relationships/diagramData" Target="../diagrams/data1.xml"/><Relationship Id="rId12" Type="http://schemas.openxmlformats.org/officeDocument/2006/relationships/image" Target="../media/image6.png"/><Relationship Id="rId1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2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5" Type="http://schemas.openxmlformats.org/officeDocument/2006/relationships/image" Target="../media/image4.png"/><Relationship Id="rId15" Type="http://schemas.openxmlformats.org/officeDocument/2006/relationships/diagramQuickStyle" Target="../diagrams/quickStyle2.xml"/><Relationship Id="rId10" Type="http://schemas.openxmlformats.org/officeDocument/2006/relationships/diagramColors" Target="../diagrams/colors1.xml"/><Relationship Id="rId19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1.xml"/><Relationship Id="rId14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306BCB-F8C5-AB38-10F4-4E9822127BB0}"/>
              </a:ext>
            </a:extLst>
          </p:cNvPr>
          <p:cNvSpPr txBox="1"/>
          <p:nvPr/>
        </p:nvSpPr>
        <p:spPr>
          <a:xfrm>
            <a:off x="2735627" y="97661"/>
            <a:ext cx="9121013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Análisis de resultados en pacientes sometidos a reducción de volumen pulmonar por endoscopia: cambios en función respiratoria, sintomatología y calidad de vida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ACFA043-B33A-3A28-16BB-3FAE1121821B}"/>
              </a:ext>
            </a:extLst>
          </p:cNvPr>
          <p:cNvCxnSpPr/>
          <p:nvPr/>
        </p:nvCxnSpPr>
        <p:spPr>
          <a:xfrm>
            <a:off x="2879643" y="1040348"/>
            <a:ext cx="88329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1F409F8-5FD7-D84A-925A-F483321B18F4}"/>
              </a:ext>
            </a:extLst>
          </p:cNvPr>
          <p:cNvSpPr txBox="1"/>
          <p:nvPr/>
        </p:nvSpPr>
        <p:spPr>
          <a:xfrm>
            <a:off x="2435669" y="1124745"/>
            <a:ext cx="9720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M.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Gómez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B. Romero Romero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C. Olmedo Rivas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Román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Rodríguez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J. 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Martín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Juan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F. Ortega Ruiz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P. Cejudo Ramos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Campos Bodineau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Villalobos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E.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Márquez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Martín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ArialMT"/>
              </a:rPr>
              <a:t>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i="1" baseline="30000" dirty="0">
                <a:solidFill>
                  <a:prstClr val="black"/>
                </a:solidFill>
                <a:latin typeface="Arial" panose="020B0604020202020204" pitchFamily="34" charset="0"/>
              </a:rPr>
              <a:t>1 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Unidad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9CD2198-4595-D661-718A-760A642F07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19"/>
          <a:stretch/>
        </p:blipFill>
        <p:spPr>
          <a:xfrm>
            <a:off x="788652" y="3002651"/>
            <a:ext cx="756132" cy="774853"/>
          </a:xfrm>
          <a:prstGeom prst="rect">
            <a:avLst/>
          </a:prstGeom>
        </p:spPr>
      </p:pic>
      <p:pic>
        <p:nvPicPr>
          <p:cNvPr id="3" name="Picture 4" descr="Acerca de Pulmonx - Pulmonx">
            <a:extLst>
              <a:ext uri="{FF2B5EF4-FFF2-40B4-BE49-F238E27FC236}">
                <a16:creationId xmlns:a16="http://schemas.microsoft.com/office/drawing/2014/main" id="{6890E46D-99C5-79F0-A31D-3A024C295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70" y="3088477"/>
            <a:ext cx="485157" cy="50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ACCBEB8-8E43-1EDB-27D8-E645448608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4678" y="3044660"/>
            <a:ext cx="877833" cy="57678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EBA5E7A-D281-FEB1-890B-4376DA824E12}"/>
              </a:ext>
            </a:extLst>
          </p:cNvPr>
          <p:cNvSpPr txBox="1"/>
          <p:nvPr/>
        </p:nvSpPr>
        <p:spPr>
          <a:xfrm>
            <a:off x="469698" y="2686063"/>
            <a:ext cx="4631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u="sng" dirty="0">
                <a:latin typeface="Helvetica" pitchFamily="2" charset="0"/>
              </a:rPr>
              <a:t>Reducción de Volumen por Endoscopia </a:t>
            </a:r>
            <a:r>
              <a:rPr lang="es-ES" sz="1400" dirty="0">
                <a:latin typeface="Helvetica" pitchFamily="2" charset="0"/>
              </a:rPr>
              <a:t>(RVE)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09266C8-F671-F10A-0CDC-B1F462CD02C1}"/>
              </a:ext>
            </a:extLst>
          </p:cNvPr>
          <p:cNvSpPr txBox="1"/>
          <p:nvPr/>
        </p:nvSpPr>
        <p:spPr>
          <a:xfrm>
            <a:off x="1463484" y="3774682"/>
            <a:ext cx="2643672" cy="307777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>
                <a:latin typeface="Helvetica" pitchFamily="2" charset="0"/>
              </a:rPr>
              <a:t>Válvulas endobronquiales (VE)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E4943D5-70B4-6E8F-6ABA-980A17073DA9}"/>
              </a:ext>
            </a:extLst>
          </p:cNvPr>
          <p:cNvSpPr txBox="1"/>
          <p:nvPr/>
        </p:nvSpPr>
        <p:spPr>
          <a:xfrm>
            <a:off x="1895153" y="2125707"/>
            <a:ext cx="1829347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 Introducción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D84D542-B610-288D-3522-2D92FD5224D4}"/>
              </a:ext>
            </a:extLst>
          </p:cNvPr>
          <p:cNvSpPr txBox="1"/>
          <p:nvPr/>
        </p:nvSpPr>
        <p:spPr>
          <a:xfrm>
            <a:off x="7542289" y="2125707"/>
            <a:ext cx="2484976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 Material y métodos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C69B9D8-0CE2-3A22-A28B-47CD625290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698" y="5230401"/>
            <a:ext cx="626739" cy="6604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CCC51B8E-E769-237A-42C4-FF8582A2FB3C}"/>
              </a:ext>
            </a:extLst>
          </p:cNvPr>
          <p:cNvSpPr txBox="1"/>
          <p:nvPr/>
        </p:nvSpPr>
        <p:spPr>
          <a:xfrm>
            <a:off x="1096437" y="5191269"/>
            <a:ext cx="38577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itchFamily="2" charset="0"/>
              </a:rPr>
              <a:t>Analizar </a:t>
            </a:r>
            <a:r>
              <a:rPr lang="es-ES" sz="1400" b="1" dirty="0">
                <a:latin typeface="Helvetica" pitchFamily="2" charset="0"/>
              </a:rPr>
              <a:t>cambios</a:t>
            </a:r>
            <a:r>
              <a:rPr lang="es-ES" sz="1400" dirty="0">
                <a:latin typeface="Helvetica" pitchFamily="2" charset="0"/>
              </a:rPr>
              <a:t> en </a:t>
            </a:r>
            <a:r>
              <a:rPr lang="es-ES" sz="1400" b="1" dirty="0">
                <a:latin typeface="Helvetica" pitchFamily="2" charset="0"/>
              </a:rPr>
              <a:t>parámetros</a:t>
            </a:r>
            <a:r>
              <a:rPr lang="es-ES" sz="1400" dirty="0">
                <a:latin typeface="Helvetica" pitchFamily="2" charset="0"/>
              </a:rPr>
              <a:t> </a:t>
            </a:r>
            <a:r>
              <a:rPr lang="es-ES" sz="1400" b="1" dirty="0">
                <a:latin typeface="Helvetica" pitchFamily="2" charset="0"/>
              </a:rPr>
              <a:t>funcionales</a:t>
            </a:r>
            <a:r>
              <a:rPr lang="es-ES" sz="1400" dirty="0">
                <a:latin typeface="Helvetica" pitchFamily="2" charset="0"/>
              </a:rPr>
              <a:t>, </a:t>
            </a:r>
            <a:r>
              <a:rPr lang="es-ES" sz="1400" b="1" dirty="0">
                <a:latin typeface="Helvetica" pitchFamily="2" charset="0"/>
              </a:rPr>
              <a:t>sintomatología</a:t>
            </a:r>
            <a:r>
              <a:rPr lang="es-ES" sz="1400" dirty="0">
                <a:latin typeface="Helvetica" pitchFamily="2" charset="0"/>
              </a:rPr>
              <a:t> </a:t>
            </a:r>
            <a:r>
              <a:rPr lang="es-ES" sz="1400" b="1" dirty="0">
                <a:latin typeface="Helvetica" pitchFamily="2" charset="0"/>
              </a:rPr>
              <a:t>respiratoria</a:t>
            </a:r>
            <a:r>
              <a:rPr lang="es-ES" sz="1400" dirty="0">
                <a:latin typeface="Helvetica" pitchFamily="2" charset="0"/>
              </a:rPr>
              <a:t> y </a:t>
            </a:r>
            <a:r>
              <a:rPr lang="es-ES" sz="1400" b="1" dirty="0">
                <a:latin typeface="Helvetica" pitchFamily="2" charset="0"/>
              </a:rPr>
              <a:t>calidad de vida </a:t>
            </a:r>
            <a:r>
              <a:rPr lang="es-ES" sz="1400" dirty="0">
                <a:latin typeface="Helvetica" pitchFamily="2" charset="0"/>
              </a:rPr>
              <a:t>tras el procedimiento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0CF5FA9-C45F-D71E-0B34-1DCC5401FE42}"/>
              </a:ext>
            </a:extLst>
          </p:cNvPr>
          <p:cNvCxnSpPr>
            <a:cxnSpLocks/>
          </p:cNvCxnSpPr>
          <p:nvPr/>
        </p:nvCxnSpPr>
        <p:spPr>
          <a:xfrm flipV="1">
            <a:off x="5903760" y="2278830"/>
            <a:ext cx="0" cy="35777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53053486-DEDA-4E4B-85EE-CB6D3808F7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239929"/>
              </p:ext>
            </p:extLst>
          </p:nvPr>
        </p:nvGraphicFramePr>
        <p:xfrm>
          <a:off x="1081173" y="3942435"/>
          <a:ext cx="3457305" cy="1393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0" name="CuadroTexto 19">
            <a:extLst>
              <a:ext uri="{FF2B5EF4-FFF2-40B4-BE49-F238E27FC236}">
                <a16:creationId xmlns:a16="http://schemas.microsoft.com/office/drawing/2014/main" id="{9AC3D065-EB27-377B-A9A8-2810A1233781}"/>
              </a:ext>
            </a:extLst>
          </p:cNvPr>
          <p:cNvSpPr txBox="1"/>
          <p:nvPr/>
        </p:nvSpPr>
        <p:spPr>
          <a:xfrm>
            <a:off x="6263894" y="2782631"/>
            <a:ext cx="5041765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>
                <a:latin typeface="Helvetica" pitchFamily="2" charset="0"/>
              </a:rPr>
              <a:t>Estudio </a:t>
            </a:r>
            <a:r>
              <a:rPr lang="es-ES" sz="1400" b="1" dirty="0">
                <a:latin typeface="Helvetica" pitchFamily="2" charset="0"/>
              </a:rPr>
              <a:t>observacional</a:t>
            </a:r>
            <a:r>
              <a:rPr lang="es-ES" sz="1400" dirty="0">
                <a:latin typeface="Helvetica" pitchFamily="2" charset="0"/>
              </a:rPr>
              <a:t>, </a:t>
            </a:r>
            <a:r>
              <a:rPr lang="es-ES" sz="1400" b="1" dirty="0">
                <a:latin typeface="Helvetica" pitchFamily="2" charset="0"/>
              </a:rPr>
              <a:t>retrospectivo</a:t>
            </a:r>
            <a:r>
              <a:rPr lang="es-ES" sz="1400" dirty="0">
                <a:latin typeface="Helvetica" pitchFamily="2" charset="0"/>
              </a:rPr>
              <a:t> y </a:t>
            </a:r>
            <a:r>
              <a:rPr lang="es-ES" sz="1400" b="1" dirty="0">
                <a:latin typeface="Helvetica" pitchFamily="2" charset="0"/>
              </a:rPr>
              <a:t>descriptivo</a:t>
            </a:r>
            <a:r>
              <a:rPr lang="es-ES" sz="1400" dirty="0">
                <a:latin typeface="Helvetica" pitchFamily="2" charset="0"/>
              </a:rPr>
              <a:t>. N = 9  </a:t>
            </a:r>
            <a:endParaRPr lang="es-ES" sz="1400" b="1" dirty="0">
              <a:latin typeface="Helvetica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09DC95C-DEB8-5058-1DA1-3ECE6DB30E3B}"/>
              </a:ext>
            </a:extLst>
          </p:cNvPr>
          <p:cNvSpPr txBox="1"/>
          <p:nvPr/>
        </p:nvSpPr>
        <p:spPr>
          <a:xfrm>
            <a:off x="7595988" y="3095923"/>
            <a:ext cx="22028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Helvetica" pitchFamily="2" charset="0"/>
              </a:rPr>
              <a:t>Enero 2023 </a:t>
            </a:r>
            <a:r>
              <a:rPr lang="es-ES" sz="1100" dirty="0">
                <a:latin typeface="Helvetica" pitchFamily="2" charset="0"/>
                <a:sym typeface="Wingdings" pitchFamily="2" charset="2"/>
              </a:rPr>
              <a:t> Noviembre 2024</a:t>
            </a:r>
            <a:endParaRPr lang="es-ES" sz="1100" dirty="0">
              <a:latin typeface="Helvetica" pitchFamily="2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CBB49FC-226F-941A-C482-F14F505A7C95}"/>
              </a:ext>
            </a:extLst>
          </p:cNvPr>
          <p:cNvSpPr txBox="1"/>
          <p:nvPr/>
        </p:nvSpPr>
        <p:spPr>
          <a:xfrm>
            <a:off x="7437290" y="3524831"/>
            <a:ext cx="2520242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Sometidos a RVE con VE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4882530-EC76-8F8B-31CC-FF644FEEC59E}"/>
              </a:ext>
            </a:extLst>
          </p:cNvPr>
          <p:cNvSpPr txBox="1"/>
          <p:nvPr/>
        </p:nvSpPr>
        <p:spPr>
          <a:xfrm>
            <a:off x="6444923" y="4665211"/>
            <a:ext cx="4692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>
                <a:latin typeface="Helvetica" pitchFamily="2" charset="0"/>
              </a:rPr>
              <a:t>Parámetros pre y post intervención a los 3 meses</a:t>
            </a:r>
          </a:p>
        </p:txBody>
      </p:sp>
      <p:pic>
        <p:nvPicPr>
          <p:cNvPr id="24" name="Picture 6" descr="Flecha - Iconos gratis de flechas">
            <a:extLst>
              <a:ext uri="{FF2B5EF4-FFF2-40B4-BE49-F238E27FC236}">
                <a16:creationId xmlns:a16="http://schemas.microsoft.com/office/drawing/2014/main" id="{EA8B040E-8941-AFC0-D22A-7B7EA7A32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546464" y="4067684"/>
            <a:ext cx="476624" cy="47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C010C46C-9C4C-166E-71B8-460E223F06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0402898"/>
              </p:ext>
            </p:extLst>
          </p:nvPr>
        </p:nvGraphicFramePr>
        <p:xfrm>
          <a:off x="6621122" y="5006796"/>
          <a:ext cx="4327307" cy="159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26" name="Imagen 25">
            <a:extLst>
              <a:ext uri="{FF2B5EF4-FFF2-40B4-BE49-F238E27FC236}">
                <a16:creationId xmlns:a16="http://schemas.microsoft.com/office/drawing/2014/main" id="{22DDD712-FBFF-6337-F6B8-D8F1B836B95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98776" y="5191269"/>
            <a:ext cx="766517" cy="704658"/>
          </a:xfrm>
          <a:prstGeom prst="rect">
            <a:avLst/>
          </a:prstGeom>
        </p:spPr>
      </p:pic>
      <p:pic>
        <p:nvPicPr>
          <p:cNvPr id="27" name="Picture 2" descr="26,447 Ilustraciones de Disnea - Gratis en SVG, PNG, GIF | IconScout">
            <a:extLst>
              <a:ext uri="{FF2B5EF4-FFF2-40B4-BE49-F238E27FC236}">
                <a16:creationId xmlns:a16="http://schemas.microsoft.com/office/drawing/2014/main" id="{C412EF58-900F-4F48-EC4B-92D39E951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58" y="5161728"/>
            <a:ext cx="766517" cy="79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AT User Guide &amp; FAQs">
            <a:extLst>
              <a:ext uri="{FF2B5EF4-FFF2-40B4-BE49-F238E27FC236}">
                <a16:creationId xmlns:a16="http://schemas.microsoft.com/office/drawing/2014/main" id="{B6BCDE35-05DD-ADAD-31CB-64CCB8C4A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835" y="5131210"/>
            <a:ext cx="999756" cy="84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ospital Universitario Virgen del Rocio">
            <a:extLst>
              <a:ext uri="{FF2B5EF4-FFF2-40B4-BE49-F238E27FC236}">
                <a16:creationId xmlns:a16="http://schemas.microsoft.com/office/drawing/2014/main" id="{07086A30-AF29-2748-DA3E-70C01FAF5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2" y="5856538"/>
            <a:ext cx="1374972" cy="96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443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306BCB-F8C5-AB38-10F4-4E9822127BB0}"/>
              </a:ext>
            </a:extLst>
          </p:cNvPr>
          <p:cNvSpPr txBox="1"/>
          <p:nvPr/>
        </p:nvSpPr>
        <p:spPr>
          <a:xfrm>
            <a:off x="2735627" y="97661"/>
            <a:ext cx="9121013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Análisis de resultados en pacientes sometidos a reducción de volumen pulmonar por endoscopia: cambios en función respiratoria, sintomatología y calidad de vida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ACFA043-B33A-3A28-16BB-3FAE1121821B}"/>
              </a:ext>
            </a:extLst>
          </p:cNvPr>
          <p:cNvCxnSpPr/>
          <p:nvPr/>
        </p:nvCxnSpPr>
        <p:spPr>
          <a:xfrm>
            <a:off x="2879643" y="1040348"/>
            <a:ext cx="88329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1F409F8-5FD7-D84A-925A-F483321B18F4}"/>
              </a:ext>
            </a:extLst>
          </p:cNvPr>
          <p:cNvSpPr txBox="1"/>
          <p:nvPr/>
        </p:nvSpPr>
        <p:spPr>
          <a:xfrm>
            <a:off x="2435669" y="1124745"/>
            <a:ext cx="9720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M.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Gómez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B. Romero Romero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C. Olmedo Rivas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Román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Rodríguez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J. 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Martín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Juan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F. Ortega Ruiz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P. Cejudo Ramos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Campos Bodineau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Villalobos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E.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Márquez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Martín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ArialMT"/>
              </a:rPr>
              <a:t>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i="1" baseline="30000" dirty="0">
                <a:solidFill>
                  <a:prstClr val="black"/>
                </a:solidFill>
                <a:latin typeface="Arial" panose="020B0604020202020204" pitchFamily="34" charset="0"/>
              </a:rPr>
              <a:t>1 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Unidad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9" name="Picture 8" descr="Hospital Universitario Virgen del Rocio">
            <a:extLst>
              <a:ext uri="{FF2B5EF4-FFF2-40B4-BE49-F238E27FC236}">
                <a16:creationId xmlns:a16="http://schemas.microsoft.com/office/drawing/2014/main" id="{07086A30-AF29-2748-DA3E-70C01FAF5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2" y="5856538"/>
            <a:ext cx="1374972" cy="96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3DFCADB-F387-FD26-F88B-76629BA41401}"/>
              </a:ext>
            </a:extLst>
          </p:cNvPr>
          <p:cNvSpPr txBox="1"/>
          <p:nvPr/>
        </p:nvSpPr>
        <p:spPr>
          <a:xfrm>
            <a:off x="2435669" y="2348325"/>
            <a:ext cx="1750800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2150F1-C6F7-70CD-4322-4779E6C8B29F}"/>
              </a:ext>
            </a:extLst>
          </p:cNvPr>
          <p:cNvSpPr txBox="1"/>
          <p:nvPr/>
        </p:nvSpPr>
        <p:spPr>
          <a:xfrm>
            <a:off x="8994532" y="3100277"/>
            <a:ext cx="1865890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Conclusiones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F6FA0D20-A5B3-6004-3493-C3077EFCF1E9}"/>
              </a:ext>
            </a:extLst>
          </p:cNvPr>
          <p:cNvCxnSpPr>
            <a:cxnSpLocks/>
          </p:cNvCxnSpPr>
          <p:nvPr/>
        </p:nvCxnSpPr>
        <p:spPr>
          <a:xfrm flipV="1">
            <a:off x="7823202" y="2526071"/>
            <a:ext cx="0" cy="35777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2A0BA929-3C0E-6E95-AE03-FF5ED5E0D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05454"/>
              </p:ext>
            </p:extLst>
          </p:nvPr>
        </p:nvGraphicFramePr>
        <p:xfrm>
          <a:off x="158136" y="3489896"/>
          <a:ext cx="2624836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298">
                  <a:extLst>
                    <a:ext uri="{9D8B030D-6E8A-4147-A177-3AD203B41FA5}">
                      <a16:colId xmlns:a16="http://schemas.microsoft.com/office/drawing/2014/main" val="1445590030"/>
                    </a:ext>
                  </a:extLst>
                </a:gridCol>
                <a:gridCol w="1117538">
                  <a:extLst>
                    <a:ext uri="{9D8B030D-6E8A-4147-A177-3AD203B41FA5}">
                      <a16:colId xmlns:a16="http://schemas.microsoft.com/office/drawing/2014/main" val="3874577894"/>
                    </a:ext>
                  </a:extLst>
                </a:gridCol>
              </a:tblGrid>
              <a:tr h="272537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Helvetica" pitchFamily="2" charset="0"/>
                        </a:rPr>
                        <a:t>Características de la muestra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907872"/>
                  </a:ext>
                </a:extLst>
              </a:tr>
              <a:tr h="635919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latin typeface="Helvetica" pitchFamily="2" charset="0"/>
                        </a:rPr>
                        <a:t>Sexo, n (%)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>
                          <a:latin typeface="Helvetica" pitchFamily="2" charset="0"/>
                        </a:rPr>
                        <a:t>Hombre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200" dirty="0">
                          <a:latin typeface="Helvetica" pitchFamily="2" charset="0"/>
                        </a:rPr>
                        <a:t>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Helvetica" pitchFamily="2" charset="0"/>
                      </a:endParaRPr>
                    </a:p>
                    <a:p>
                      <a:pPr algn="ctr"/>
                      <a:r>
                        <a:rPr lang="es-ES" sz="1200" dirty="0">
                          <a:latin typeface="Helvetica" pitchFamily="2" charset="0"/>
                        </a:rPr>
                        <a:t>6 (66.7)</a:t>
                      </a:r>
                    </a:p>
                    <a:p>
                      <a:pPr algn="ctr"/>
                      <a:r>
                        <a:rPr lang="es-ES" sz="1200" dirty="0">
                          <a:latin typeface="Helvetica" pitchFamily="2" charset="0"/>
                        </a:rPr>
                        <a:t>3 (33.3)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594052"/>
                  </a:ext>
                </a:extLst>
              </a:tr>
              <a:tr h="272537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latin typeface="Helvetica" pitchFamily="2" charset="0"/>
                        </a:rPr>
                        <a:t>Edad, media 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Helvetica" pitchFamily="2" charset="0"/>
                        </a:rPr>
                        <a:t>65 (5.1)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787377"/>
                  </a:ext>
                </a:extLst>
              </a:tr>
              <a:tr h="34163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latin typeface="Helvetica" pitchFamily="2" charset="0"/>
                        </a:rPr>
                        <a:t>IPA, mediana </a:t>
                      </a:r>
                    </a:p>
                    <a:p>
                      <a:pPr algn="just"/>
                      <a:r>
                        <a:rPr lang="es-ES" sz="1200" dirty="0">
                          <a:latin typeface="Helvetica" pitchFamily="2" charset="0"/>
                        </a:rPr>
                        <a:t>(mín. – máx.)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sz="1200" dirty="0">
                          <a:latin typeface="Helvetica" pitchFamily="2" charset="0"/>
                        </a:rPr>
                        <a:t>47 (15 – 79)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213130"/>
                  </a:ext>
                </a:extLst>
              </a:tr>
            </a:tbl>
          </a:graphicData>
        </a:graphic>
      </p:graphicFrame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415BD157-5C24-B96D-33C0-263487B13A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557844"/>
              </p:ext>
            </p:extLst>
          </p:nvPr>
        </p:nvGraphicFramePr>
        <p:xfrm>
          <a:off x="3272593" y="2871677"/>
          <a:ext cx="1750798" cy="1814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Gráfico 31">
            <a:extLst>
              <a:ext uri="{FF2B5EF4-FFF2-40B4-BE49-F238E27FC236}">
                <a16:creationId xmlns:a16="http://schemas.microsoft.com/office/drawing/2014/main" id="{A81735DC-5904-4236-5090-6EA333FB44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960414"/>
              </p:ext>
            </p:extLst>
          </p:nvPr>
        </p:nvGraphicFramePr>
        <p:xfrm>
          <a:off x="5266265" y="2833168"/>
          <a:ext cx="2102372" cy="1880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Gráfico 32">
            <a:extLst>
              <a:ext uri="{FF2B5EF4-FFF2-40B4-BE49-F238E27FC236}">
                <a16:creationId xmlns:a16="http://schemas.microsoft.com/office/drawing/2014/main" id="{B3871870-E74C-1AC3-FCD6-4A1DD0F586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7498479"/>
              </p:ext>
            </p:extLst>
          </p:nvPr>
        </p:nvGraphicFramePr>
        <p:xfrm>
          <a:off x="3864814" y="4845104"/>
          <a:ext cx="3297987" cy="1645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CuadroTexto 34">
            <a:extLst>
              <a:ext uri="{FF2B5EF4-FFF2-40B4-BE49-F238E27FC236}">
                <a16:creationId xmlns:a16="http://schemas.microsoft.com/office/drawing/2014/main" id="{2E1CB829-7F19-8031-0A1D-5375561EFAD4}"/>
              </a:ext>
            </a:extLst>
          </p:cNvPr>
          <p:cNvSpPr txBox="1"/>
          <p:nvPr/>
        </p:nvSpPr>
        <p:spPr>
          <a:xfrm>
            <a:off x="4585114" y="6410272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Helvetica" pitchFamily="2" charset="0"/>
              </a:rPr>
              <a:t>(5.29)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D5EF461-F5FB-79B0-2C75-76759B3ECC38}"/>
              </a:ext>
            </a:extLst>
          </p:cNvPr>
          <p:cNvSpPr txBox="1"/>
          <p:nvPr/>
        </p:nvSpPr>
        <p:spPr>
          <a:xfrm>
            <a:off x="6024742" y="6410272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Helvetica" pitchFamily="2" charset="0"/>
              </a:rPr>
              <a:t>(7.47)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AF25414-727C-62C1-3708-2B6F93ABFE45}"/>
              </a:ext>
            </a:extLst>
          </p:cNvPr>
          <p:cNvSpPr txBox="1"/>
          <p:nvPr/>
        </p:nvSpPr>
        <p:spPr>
          <a:xfrm>
            <a:off x="1134564" y="516863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Helvetica" pitchFamily="2" charset="0"/>
              </a:rPr>
              <a:t>N = 9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D38CA33-DD71-793F-C682-4E9EA592B2E3}"/>
              </a:ext>
            </a:extLst>
          </p:cNvPr>
          <p:cNvSpPr txBox="1"/>
          <p:nvPr/>
        </p:nvSpPr>
        <p:spPr>
          <a:xfrm>
            <a:off x="3647534" y="4575127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Helvetica" pitchFamily="2" charset="0"/>
              </a:rPr>
              <a:t>(6.9)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D3A5A02-85A7-12FC-856A-11002BA3F42D}"/>
              </a:ext>
            </a:extLst>
          </p:cNvPr>
          <p:cNvSpPr txBox="1"/>
          <p:nvPr/>
        </p:nvSpPr>
        <p:spPr>
          <a:xfrm>
            <a:off x="4311242" y="4566036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Helvetica" pitchFamily="2" charset="0"/>
              </a:rPr>
              <a:t>(9.5)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B7DAFDE-EDDB-8EF2-2481-EFA3416FE928}"/>
              </a:ext>
            </a:extLst>
          </p:cNvPr>
          <p:cNvSpPr txBox="1"/>
          <p:nvPr/>
        </p:nvSpPr>
        <p:spPr>
          <a:xfrm>
            <a:off x="8029038" y="3735083"/>
            <a:ext cx="35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itchFamily="2" charset="0"/>
              </a:rPr>
              <a:t>La </a:t>
            </a:r>
            <a:r>
              <a:rPr lang="es-ES" sz="1400" b="1" dirty="0">
                <a:latin typeface="Helvetica" pitchFamily="2" charset="0"/>
              </a:rPr>
              <a:t>RVE</a:t>
            </a:r>
            <a:r>
              <a:rPr lang="es-ES" sz="1400" dirty="0">
                <a:latin typeface="Helvetica" pitchFamily="2" charset="0"/>
              </a:rPr>
              <a:t> con </a:t>
            </a:r>
            <a:r>
              <a:rPr lang="es-ES" sz="1400" b="1" dirty="0">
                <a:latin typeface="Helvetica" pitchFamily="2" charset="0"/>
              </a:rPr>
              <a:t>válvulas</a:t>
            </a:r>
            <a:r>
              <a:rPr lang="es-ES" sz="1400" dirty="0">
                <a:latin typeface="Helvetica" pitchFamily="2" charset="0"/>
              </a:rPr>
              <a:t> </a:t>
            </a:r>
            <a:r>
              <a:rPr lang="es-ES" sz="1400" b="1" dirty="0">
                <a:latin typeface="Helvetica" pitchFamily="2" charset="0"/>
              </a:rPr>
              <a:t>endobronquiales </a:t>
            </a:r>
            <a:r>
              <a:rPr lang="es-ES" sz="1400" dirty="0">
                <a:latin typeface="Helvetica" pitchFamily="2" charset="0"/>
              </a:rPr>
              <a:t>es una </a:t>
            </a:r>
            <a:r>
              <a:rPr lang="es-ES" sz="1400" b="1" dirty="0">
                <a:latin typeface="Helvetica" pitchFamily="2" charset="0"/>
              </a:rPr>
              <a:t>técnica viable </a:t>
            </a:r>
            <a:r>
              <a:rPr lang="es-ES" sz="1400" dirty="0">
                <a:latin typeface="Helvetica" pitchFamily="2" charset="0"/>
              </a:rPr>
              <a:t>y </a:t>
            </a:r>
            <a:r>
              <a:rPr lang="es-ES" sz="1400" b="1" dirty="0">
                <a:latin typeface="Helvetica" pitchFamily="2" charset="0"/>
              </a:rPr>
              <a:t>eficaz</a:t>
            </a:r>
            <a:r>
              <a:rPr lang="es-ES" sz="1400" dirty="0">
                <a:latin typeface="Helvetica" pitchFamily="2" charset="0"/>
              </a:rPr>
              <a:t> para el tratamiento del </a:t>
            </a:r>
            <a:r>
              <a:rPr lang="es-ES" sz="1400" b="1" dirty="0">
                <a:latin typeface="Helvetica" pitchFamily="2" charset="0"/>
              </a:rPr>
              <a:t>enfisema avanzado</a:t>
            </a:r>
            <a:r>
              <a:rPr lang="es-ES" sz="1400" dirty="0">
                <a:latin typeface="Helvetica" pitchFamily="2" charset="0"/>
              </a:rPr>
              <a:t>.</a:t>
            </a:r>
            <a:endParaRPr lang="es-ES" sz="1400" b="1" dirty="0">
              <a:latin typeface="Helvetica" pitchFamily="2" charset="0"/>
            </a:endParaRPr>
          </a:p>
          <a:p>
            <a:pPr algn="ctr"/>
            <a:endParaRPr lang="es-ES" sz="1400" b="1" dirty="0">
              <a:latin typeface="Helvetica" pitchFamily="2" charset="0"/>
            </a:endParaRPr>
          </a:p>
          <a:p>
            <a:pPr algn="ctr"/>
            <a:endParaRPr lang="es-ES" sz="1400" b="1" dirty="0">
              <a:latin typeface="Helvetica" pitchFamily="2" charset="0"/>
            </a:endParaRPr>
          </a:p>
          <a:p>
            <a:pPr algn="ctr"/>
            <a:r>
              <a:rPr lang="es-ES" sz="1400" dirty="0">
                <a:latin typeface="Helvetica" pitchFamily="2" charset="0"/>
              </a:rPr>
              <a:t>Produce una </a:t>
            </a:r>
            <a:r>
              <a:rPr lang="es-ES" sz="1400" b="1" dirty="0">
                <a:latin typeface="Helvetica" pitchFamily="2" charset="0"/>
              </a:rPr>
              <a:t>mejoría</a:t>
            </a:r>
            <a:r>
              <a:rPr lang="es-ES" sz="1400" dirty="0">
                <a:latin typeface="Helvetica" pitchFamily="2" charset="0"/>
              </a:rPr>
              <a:t> en la </a:t>
            </a:r>
            <a:r>
              <a:rPr lang="es-ES" sz="1400" b="1" dirty="0">
                <a:latin typeface="Helvetica" pitchFamily="2" charset="0"/>
              </a:rPr>
              <a:t>función pulmonar</a:t>
            </a:r>
            <a:r>
              <a:rPr lang="es-ES" sz="1400" dirty="0">
                <a:latin typeface="Helvetica" pitchFamily="2" charset="0"/>
              </a:rPr>
              <a:t>, </a:t>
            </a:r>
            <a:r>
              <a:rPr lang="es-ES" sz="1400" b="1" dirty="0">
                <a:latin typeface="Helvetica" pitchFamily="2" charset="0"/>
              </a:rPr>
              <a:t>disnea</a:t>
            </a:r>
            <a:r>
              <a:rPr lang="es-ES" sz="1400" dirty="0">
                <a:latin typeface="Helvetica" pitchFamily="2" charset="0"/>
              </a:rPr>
              <a:t> y </a:t>
            </a:r>
            <a:r>
              <a:rPr lang="es-ES" sz="1400" b="1" dirty="0">
                <a:latin typeface="Helvetica" pitchFamily="2" charset="0"/>
              </a:rPr>
              <a:t>aumenta la calidad de vida</a:t>
            </a:r>
            <a:r>
              <a:rPr lang="es-ES" sz="1400" dirty="0">
                <a:latin typeface="Helvetica" pitchFamily="2" charset="0"/>
              </a:rPr>
              <a:t> en pacientes con enfisema avanzado.</a:t>
            </a:r>
          </a:p>
        </p:txBody>
      </p:sp>
    </p:spTree>
    <p:extLst>
      <p:ext uri="{BB962C8B-B14F-4D97-AF65-F5344CB8AC3E}">
        <p14:creationId xmlns:p14="http://schemas.microsoft.com/office/powerpoint/2010/main" val="293112353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980</Words>
  <Application>Microsoft Macintosh PowerPoint</Application>
  <PresentationFormat>Panorámica</PresentationFormat>
  <Paragraphs>74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ArialMT</vt:lpstr>
      <vt:lpstr>Calibri</vt:lpstr>
      <vt:lpstr>Helvetica</vt:lpstr>
      <vt:lpstr>TimesNewRoman</vt:lpstr>
      <vt:lpstr>TimesNewRoman,Bold</vt:lpstr>
      <vt:lpstr>1_Tema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Alaez</dc:creator>
  <cp:lastModifiedBy>Mario Alaez</cp:lastModifiedBy>
  <cp:revision>12</cp:revision>
  <dcterms:created xsi:type="dcterms:W3CDTF">2025-02-11T18:49:01Z</dcterms:created>
  <dcterms:modified xsi:type="dcterms:W3CDTF">2025-02-19T16:19:07Z</dcterms:modified>
</cp:coreProperties>
</file>