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8" r:id="rId2"/>
    <p:sldId id="259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9"/>
    <p:restoredTop sz="80704"/>
  </p:normalViewPr>
  <p:slideViewPr>
    <p:cSldViewPr snapToGrid="0">
      <p:cViewPr varScale="1">
        <p:scale>
          <a:sx n="90" d="100"/>
          <a:sy n="90" d="100"/>
        </p:scale>
        <p:origin x="9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mario/Desktop/CONGRESOS%20Y%20CURSOS/COMUNICACIONES%202025/PPT%20NEUMOSUR/Libro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Hoja4!$E$23:$E$34</c:f>
              <c:numCache>
                <c:formatCode>General</c:formatCode>
                <c:ptCount val="12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98-FA4E-8DD6-4EA3AA866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5055216"/>
        <c:axId val="555244240"/>
      </c:barChart>
      <c:catAx>
        <c:axId val="55505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5244240"/>
        <c:crosses val="autoZero"/>
        <c:auto val="1"/>
        <c:lblAlgn val="ctr"/>
        <c:lblOffset val="100"/>
        <c:noMultiLvlLbl val="0"/>
      </c:catAx>
      <c:valAx>
        <c:axId val="55524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55055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s-ES_tradnl" sz="1100" b="1" dirty="0">
                <a:latin typeface="Helvetica" pitchFamily="2" charset="0"/>
              </a:rPr>
              <a:t>C. Inmediata</a:t>
            </a:r>
            <a:r>
              <a:rPr lang="es-ES_tradnl" sz="1100" b="1" baseline="0" dirty="0">
                <a:latin typeface="Helvetica" pitchFamily="2" charset="0"/>
              </a:rPr>
              <a:t> más frecuente </a:t>
            </a:r>
            <a:r>
              <a:rPr lang="es-ES_tradnl" sz="1100" b="1" baseline="0" dirty="0">
                <a:latin typeface="Helvetica" pitchFamily="2" charset="0"/>
                <a:sym typeface="Wingdings" pitchFamily="2" charset="2"/>
              </a:rPr>
              <a:t> </a:t>
            </a:r>
            <a:r>
              <a:rPr lang="es-ES_tradnl" sz="1100" b="1" dirty="0">
                <a:latin typeface="Helvetica" pitchFamily="2" charset="0"/>
              </a:rPr>
              <a:t>Neumotórax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D28-0C48-9433-EE8B5EAA4DA8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D28-0C48-9433-EE8B5EAA4DA8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28-0C48-9433-EE8B5EAA4D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Hoja5!$D$11:$D$12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Hoja5!$E$11:$E$12</c:f>
              <c:numCache>
                <c:formatCode>General</c:formatCode>
                <c:ptCount val="2"/>
                <c:pt idx="0">
                  <c:v>3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8-0C48-9433-EE8B5EAA4D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8064800"/>
        <c:axId val="318066528"/>
      </c:barChart>
      <c:catAx>
        <c:axId val="31806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8066528"/>
        <c:crosses val="autoZero"/>
        <c:auto val="1"/>
        <c:lblAlgn val="ctr"/>
        <c:lblOffset val="100"/>
        <c:noMultiLvlLbl val="0"/>
      </c:catAx>
      <c:valAx>
        <c:axId val="318066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806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" pitchFamily="2" charset="0"/>
                <a:ea typeface="+mn-ea"/>
                <a:cs typeface="+mn-cs"/>
              </a:defRPr>
            </a:pPr>
            <a:r>
              <a:rPr lang="es-ES_tradnl" sz="1050" b="1" dirty="0">
                <a:latin typeface="Helvetica" pitchFamily="2" charset="0"/>
              </a:rPr>
              <a:t>C. medio plazo</a:t>
            </a:r>
            <a:r>
              <a:rPr lang="es-ES_tradnl" sz="1050" b="1" baseline="0" dirty="0">
                <a:latin typeface="Helvetica" pitchFamily="2" charset="0"/>
              </a:rPr>
              <a:t> más frecuente </a:t>
            </a:r>
            <a:r>
              <a:rPr lang="es-ES_tradnl" sz="1050" b="1" baseline="0" dirty="0">
                <a:latin typeface="Helvetica" pitchFamily="2" charset="0"/>
                <a:sym typeface="Wingdings" pitchFamily="2" charset="2"/>
              </a:rPr>
              <a:t></a:t>
            </a:r>
            <a:r>
              <a:rPr lang="es-ES_tradnl" sz="1050" b="1" dirty="0" err="1">
                <a:latin typeface="Helvetica" pitchFamily="2" charset="0"/>
              </a:rPr>
              <a:t>Inf</a:t>
            </a:r>
            <a:r>
              <a:rPr lang="es-ES_tradnl" sz="1050" b="1" dirty="0">
                <a:latin typeface="Helvetica" pitchFamily="2" charset="0"/>
              </a:rPr>
              <a:t>. respiratorias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Helvetica" pitchFamily="2" charset="0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599-4749-B3D0-C4C500387814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599-4749-B3D0-C4C500387814}"/>
              </c:ext>
            </c:extLst>
          </c:dPt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99-4749-B3D0-C4C5003878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Hoja5!$D$11:$D$12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Hoja5!$E$11:$E$12</c:f>
              <c:numCache>
                <c:formatCode>General</c:formatCode>
                <c:ptCount val="2"/>
                <c:pt idx="0">
                  <c:v>3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99-4749-B3D0-C4C500387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8064800"/>
        <c:axId val="318066528"/>
      </c:barChart>
      <c:catAx>
        <c:axId val="318064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8066528"/>
        <c:crosses val="autoZero"/>
        <c:auto val="1"/>
        <c:lblAlgn val="ctr"/>
        <c:lblOffset val="100"/>
        <c:noMultiLvlLbl val="0"/>
      </c:catAx>
      <c:valAx>
        <c:axId val="318066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18064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B93010-AAFA-AF40-A281-5BDD142B90D1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5BD17F9-0ADA-1447-AB6A-BFE328FC778C}">
      <dgm:prSet phldrT="[Texto]" custT="1"/>
      <dgm:spPr/>
      <dgm:t>
        <a:bodyPr/>
        <a:lstStyle/>
        <a:p>
          <a:r>
            <a:rPr lang="es-ES" sz="1400" dirty="0">
              <a:latin typeface="Helvetica" pitchFamily="2" charset="0"/>
            </a:rPr>
            <a:t>Inmediatas</a:t>
          </a:r>
        </a:p>
        <a:p>
          <a:r>
            <a:rPr lang="es-ES" sz="1400" dirty="0">
              <a:latin typeface="Helvetica" pitchFamily="2" charset="0"/>
            </a:rPr>
            <a:t>(24-72 h)</a:t>
          </a:r>
        </a:p>
      </dgm:t>
    </dgm:pt>
    <dgm:pt modelId="{22AB3651-381F-144C-841F-7F9B0F506E68}" type="parTrans" cxnId="{C327FF98-B01F-2045-B004-CC8F4D6DD599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59B39345-A29A-D34E-A12F-A773CA2947E9}" type="sibTrans" cxnId="{C327FF98-B01F-2045-B004-CC8F4D6DD599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932696DD-C086-3348-819A-54870808946B}">
      <dgm:prSet phldrT="[Texto]" custT="1"/>
      <dgm:spPr/>
      <dgm:t>
        <a:bodyPr/>
        <a:lstStyle/>
        <a:p>
          <a:r>
            <a:rPr lang="es-ES" sz="1400" dirty="0">
              <a:latin typeface="Helvetica" pitchFamily="2" charset="0"/>
            </a:rPr>
            <a:t>Corto plazo</a:t>
          </a:r>
        </a:p>
        <a:p>
          <a:r>
            <a:rPr lang="es-ES" sz="1400" dirty="0">
              <a:latin typeface="Helvetica" pitchFamily="2" charset="0"/>
            </a:rPr>
            <a:t>(&lt; 3 meses)</a:t>
          </a:r>
        </a:p>
      </dgm:t>
    </dgm:pt>
    <dgm:pt modelId="{9FDB209A-E187-664A-A682-AC46FB066302}" type="parTrans" cxnId="{A788E234-63C5-0F44-B18B-9123BF7BE987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C0B184D0-C6CA-6241-8218-B1FA84B0F6E5}" type="sibTrans" cxnId="{A788E234-63C5-0F44-B18B-9123BF7BE987}">
      <dgm:prSet/>
      <dgm:spPr/>
      <dgm:t>
        <a:bodyPr/>
        <a:lstStyle/>
        <a:p>
          <a:endParaRPr lang="es-ES" sz="1400">
            <a:latin typeface="Helvetica" pitchFamily="2" charset="0"/>
          </a:endParaRPr>
        </a:p>
      </dgm:t>
    </dgm:pt>
    <dgm:pt modelId="{7CD41AB4-0288-F549-85DC-8FC45941C229}" type="pres">
      <dgm:prSet presAssocID="{AFB93010-AAFA-AF40-A281-5BDD142B90D1}" presName="diagram" presStyleCnt="0">
        <dgm:presLayoutVars>
          <dgm:dir/>
          <dgm:resizeHandles val="exact"/>
        </dgm:presLayoutVars>
      </dgm:prSet>
      <dgm:spPr/>
    </dgm:pt>
    <dgm:pt modelId="{A5013864-A854-924B-87B9-A9F573C39A95}" type="pres">
      <dgm:prSet presAssocID="{B5BD17F9-0ADA-1447-AB6A-BFE328FC778C}" presName="node" presStyleLbl="node1" presStyleIdx="0" presStyleCnt="2">
        <dgm:presLayoutVars>
          <dgm:bulletEnabled val="1"/>
        </dgm:presLayoutVars>
      </dgm:prSet>
      <dgm:spPr/>
    </dgm:pt>
    <dgm:pt modelId="{F79DE9FD-31B3-EC45-BC75-4BE4ABB6BCFB}" type="pres">
      <dgm:prSet presAssocID="{59B39345-A29A-D34E-A12F-A773CA2947E9}" presName="sibTrans" presStyleCnt="0"/>
      <dgm:spPr/>
    </dgm:pt>
    <dgm:pt modelId="{302F266F-28A2-3E4D-A069-A205F5CDCCD1}" type="pres">
      <dgm:prSet presAssocID="{932696DD-C086-3348-819A-54870808946B}" presName="node" presStyleLbl="node1" presStyleIdx="1" presStyleCnt="2">
        <dgm:presLayoutVars>
          <dgm:bulletEnabled val="1"/>
        </dgm:presLayoutVars>
      </dgm:prSet>
      <dgm:spPr/>
    </dgm:pt>
  </dgm:ptLst>
  <dgm:cxnLst>
    <dgm:cxn modelId="{356B3A29-C15A-AE49-9889-5685A45DCD74}" type="presOf" srcId="{B5BD17F9-0ADA-1447-AB6A-BFE328FC778C}" destId="{A5013864-A854-924B-87B9-A9F573C39A95}" srcOrd="0" destOrd="0" presId="urn:microsoft.com/office/officeart/2005/8/layout/default"/>
    <dgm:cxn modelId="{A788E234-63C5-0F44-B18B-9123BF7BE987}" srcId="{AFB93010-AAFA-AF40-A281-5BDD142B90D1}" destId="{932696DD-C086-3348-819A-54870808946B}" srcOrd="1" destOrd="0" parTransId="{9FDB209A-E187-664A-A682-AC46FB066302}" sibTransId="{C0B184D0-C6CA-6241-8218-B1FA84B0F6E5}"/>
    <dgm:cxn modelId="{2C783793-F24A-A247-97EB-8EFDD14D6344}" type="presOf" srcId="{932696DD-C086-3348-819A-54870808946B}" destId="{302F266F-28A2-3E4D-A069-A205F5CDCCD1}" srcOrd="0" destOrd="0" presId="urn:microsoft.com/office/officeart/2005/8/layout/default"/>
    <dgm:cxn modelId="{C327FF98-B01F-2045-B004-CC8F4D6DD599}" srcId="{AFB93010-AAFA-AF40-A281-5BDD142B90D1}" destId="{B5BD17F9-0ADA-1447-AB6A-BFE328FC778C}" srcOrd="0" destOrd="0" parTransId="{22AB3651-381F-144C-841F-7F9B0F506E68}" sibTransId="{59B39345-A29A-D34E-A12F-A773CA2947E9}"/>
    <dgm:cxn modelId="{5DE7AAAC-4C94-B348-B137-B85C62CEF12D}" type="presOf" srcId="{AFB93010-AAFA-AF40-A281-5BDD142B90D1}" destId="{7CD41AB4-0288-F549-85DC-8FC45941C229}" srcOrd="0" destOrd="0" presId="urn:microsoft.com/office/officeart/2005/8/layout/default"/>
    <dgm:cxn modelId="{9D121644-C535-8F4C-9EF0-602D722D1977}" type="presParOf" srcId="{7CD41AB4-0288-F549-85DC-8FC45941C229}" destId="{A5013864-A854-924B-87B9-A9F573C39A95}" srcOrd="0" destOrd="0" presId="urn:microsoft.com/office/officeart/2005/8/layout/default"/>
    <dgm:cxn modelId="{EC2126FB-9CE6-D149-9180-B9DCAF0506C3}" type="presParOf" srcId="{7CD41AB4-0288-F549-85DC-8FC45941C229}" destId="{F79DE9FD-31B3-EC45-BC75-4BE4ABB6BCFB}" srcOrd="1" destOrd="0" presId="urn:microsoft.com/office/officeart/2005/8/layout/default"/>
    <dgm:cxn modelId="{473370E4-CAE7-DA45-ABA7-515BC10D8874}" type="presParOf" srcId="{7CD41AB4-0288-F549-85DC-8FC45941C229}" destId="{302F266F-28A2-3E4D-A069-A205F5CDCCD1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13864-A854-924B-87B9-A9F573C39A95}">
      <dsp:nvSpPr>
        <dsp:cNvPr id="0" name=""/>
        <dsp:cNvSpPr/>
      </dsp:nvSpPr>
      <dsp:spPr>
        <a:xfrm>
          <a:off x="110115" y="356"/>
          <a:ext cx="1219281" cy="731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Inmediatas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(24-72 h)</a:t>
          </a:r>
        </a:p>
      </dsp:txBody>
      <dsp:txXfrm>
        <a:off x="110115" y="356"/>
        <a:ext cx="1219281" cy="731569"/>
      </dsp:txXfrm>
    </dsp:sp>
    <dsp:sp modelId="{302F266F-28A2-3E4D-A069-A205F5CDCCD1}">
      <dsp:nvSpPr>
        <dsp:cNvPr id="0" name=""/>
        <dsp:cNvSpPr/>
      </dsp:nvSpPr>
      <dsp:spPr>
        <a:xfrm>
          <a:off x="1451325" y="356"/>
          <a:ext cx="1219281" cy="73156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Corto plazo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Helvetica" pitchFamily="2" charset="0"/>
            </a:rPr>
            <a:t>(&lt; 3 meses)</a:t>
          </a:r>
        </a:p>
      </dsp:txBody>
      <dsp:txXfrm>
        <a:off x="1451325" y="356"/>
        <a:ext cx="1219281" cy="7315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EEC9C8-832C-6E48-BEA2-A448E1B4321A}" type="datetimeFigureOut">
              <a:rPr lang="es-ES" smtClean="0"/>
              <a:t>3/3/25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D346E-CF6A-9744-9670-6D0ED9901B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1711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La </a:t>
            </a:r>
            <a:r>
              <a:rPr lang="es-ES" sz="1800" dirty="0" err="1">
                <a:effectLst/>
                <a:latin typeface="TimesNewRoman"/>
              </a:rPr>
              <a:t>reducción</a:t>
            </a:r>
            <a:r>
              <a:rPr lang="es-ES" sz="1800" dirty="0">
                <a:effectLst/>
                <a:latin typeface="TimesNewRoman"/>
              </a:rPr>
              <a:t> de volumen pulmonar por endoscopia (RVE) es una alternativa </a:t>
            </a:r>
            <a:r>
              <a:rPr lang="es-ES" sz="1800" dirty="0" err="1">
                <a:effectLst/>
                <a:latin typeface="TimesNewRoman"/>
              </a:rPr>
              <a:t>mínimamente</a:t>
            </a:r>
            <a:r>
              <a:rPr lang="es-ES" sz="1800" dirty="0">
                <a:effectLst/>
                <a:latin typeface="TimesNewRoman"/>
              </a:rPr>
              <a:t> invasiva al manejo </a:t>
            </a:r>
            <a:r>
              <a:rPr lang="es-ES" sz="1800" dirty="0" err="1">
                <a:effectLst/>
                <a:latin typeface="TimesNewRoman"/>
              </a:rPr>
              <a:t>quirúrgico</a:t>
            </a:r>
            <a:r>
              <a:rPr lang="es-ES" sz="1800" dirty="0">
                <a:effectLst/>
                <a:latin typeface="TimesNewRoman"/>
              </a:rPr>
              <a:t> del enfisema avanzado. Sin embargo, el procedimiento no está exento de riesgos. Este estudio analiza las complicaciones observadas en pacientes sometidos a RVE, su frecuencia, naturaleza y manejo.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Material y </a:t>
            </a:r>
            <a:r>
              <a:rPr lang="es-ES" sz="1800" dirty="0" err="1">
                <a:effectLst/>
                <a:latin typeface="TimesNewRoman,Bold"/>
              </a:rPr>
              <a:t>métodos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El objetivo del estudio es describir las complicaciones asociadas a la RVE, identificar factores de riesgo relacionados y evaluar las estrategias de manejo implementadas en un centro especializado. Se realizó un </a:t>
            </a:r>
            <a:r>
              <a:rPr lang="es-ES" sz="1800" dirty="0" err="1">
                <a:effectLst/>
                <a:latin typeface="TimesNewRoman"/>
              </a:rPr>
              <a:t>análisis</a:t>
            </a:r>
            <a:r>
              <a:rPr lang="es-ES" sz="1800" dirty="0">
                <a:effectLst/>
                <a:latin typeface="TimesNewRoman"/>
              </a:rPr>
              <a:t> retrospectivo de pacientes sometidos a RVE entre enero de 2023 y noviembre de 2024. Se registraron complicaciones intra y </a:t>
            </a:r>
            <a:r>
              <a:rPr lang="es-ES" sz="1800" dirty="0" err="1">
                <a:effectLst/>
                <a:latin typeface="TimesNewRoman"/>
              </a:rPr>
              <a:t>postprocedimiento</a:t>
            </a:r>
            <a:r>
              <a:rPr lang="es-ES" sz="1800" dirty="0">
                <a:effectLst/>
                <a:latin typeface="TimesNewRoman"/>
              </a:rPr>
              <a:t> clasificadas como a corto o largo plazo. Los datos incluyen incidencia de </a:t>
            </a:r>
            <a:r>
              <a:rPr lang="es-ES" sz="1800" dirty="0" err="1">
                <a:effectLst/>
                <a:latin typeface="TimesNewRoman"/>
              </a:rPr>
              <a:t>neumotórax</a:t>
            </a:r>
            <a:r>
              <a:rPr lang="es-ES" sz="1800" dirty="0">
                <a:effectLst/>
                <a:latin typeface="TimesNewRoman"/>
              </a:rPr>
              <a:t>, infecciones, </a:t>
            </a:r>
            <a:r>
              <a:rPr lang="es-ES" sz="1800" dirty="0" err="1">
                <a:effectLst/>
                <a:latin typeface="TimesNewRoman"/>
              </a:rPr>
              <a:t>migración</a:t>
            </a:r>
            <a:r>
              <a:rPr lang="es-ES" sz="1800" dirty="0">
                <a:effectLst/>
                <a:latin typeface="TimesNewRoman"/>
              </a:rPr>
              <a:t> de dispositivos y otros eventos adversos. Se emplearon </a:t>
            </a:r>
            <a:r>
              <a:rPr lang="es-ES" sz="1800" dirty="0" err="1">
                <a:effectLst/>
                <a:latin typeface="TimesNewRoman"/>
              </a:rPr>
              <a:t>análisis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estadísticos</a:t>
            </a:r>
            <a:r>
              <a:rPr lang="es-ES" sz="1800" dirty="0">
                <a:effectLst/>
                <a:latin typeface="TimesNewRoman"/>
              </a:rPr>
              <a:t> para identificar posibles factores predisponentes.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De un total de 12 pacientes en lo que pudieron analizarse la complicaciones inmediatas, </a:t>
            </a:r>
            <a:r>
              <a:rPr lang="es-ES" sz="1800" dirty="0" err="1">
                <a:effectLst/>
                <a:latin typeface="TimesNewRoman"/>
              </a:rPr>
              <a:t>además</a:t>
            </a:r>
            <a:r>
              <a:rPr lang="es-ES" sz="1800" dirty="0">
                <a:effectLst/>
                <a:latin typeface="TimesNewRoman"/>
              </a:rPr>
              <a:t>, en 9 de ellos pudieron analizarse las complicaciones a medio plazo. El 41.7% presentó complicaciones, la </a:t>
            </a:r>
            <a:r>
              <a:rPr lang="es-ES" sz="1800" dirty="0" err="1">
                <a:effectLst/>
                <a:latin typeface="TimesNewRoman"/>
              </a:rPr>
              <a:t>complicación</a:t>
            </a:r>
            <a:r>
              <a:rPr lang="es-ES" sz="1800" dirty="0">
                <a:effectLst/>
                <a:latin typeface="TimesNewRoman"/>
              </a:rPr>
              <a:t> inmediata </a:t>
            </a:r>
            <a:r>
              <a:rPr lang="es-ES" sz="1800" dirty="0" err="1">
                <a:effectLst/>
                <a:latin typeface="TimesNewRoman"/>
              </a:rPr>
              <a:t>más</a:t>
            </a:r>
            <a:r>
              <a:rPr lang="es-ES" sz="1800" dirty="0">
                <a:effectLst/>
                <a:latin typeface="TimesNewRoman"/>
              </a:rPr>
              <a:t> frecuente fue el </a:t>
            </a:r>
            <a:r>
              <a:rPr lang="es-ES" sz="1800" dirty="0" err="1">
                <a:effectLst/>
                <a:latin typeface="TimesNewRoman"/>
              </a:rPr>
              <a:t>neumotórax</a:t>
            </a:r>
            <a:r>
              <a:rPr lang="es-ES" sz="1800" dirty="0">
                <a:effectLst/>
                <a:latin typeface="TimesNewRoman"/>
              </a:rPr>
              <a:t> (25%) y a medio plazo, las infecciones respiratorias (25%). Otros eventos adversos como </a:t>
            </a:r>
            <a:r>
              <a:rPr lang="es-ES" sz="1800" dirty="0" err="1">
                <a:effectLst/>
                <a:latin typeface="TimesNewRoman"/>
              </a:rPr>
              <a:t>migración</a:t>
            </a:r>
            <a:r>
              <a:rPr lang="es-ES" sz="1800" dirty="0">
                <a:effectLst/>
                <a:latin typeface="TimesNewRoman"/>
              </a:rPr>
              <a:t> del dispositivo o hemoptisis no fueron observados. La mediana de estancia hospitalaria fue de 2 (1-14) </a:t>
            </a:r>
            <a:r>
              <a:rPr lang="es-ES" sz="1800" dirty="0" err="1">
                <a:effectLst/>
                <a:latin typeface="TimesNewRoman"/>
              </a:rPr>
              <a:t>días</a:t>
            </a:r>
            <a:r>
              <a:rPr lang="es-ES" sz="1800" dirty="0">
                <a:effectLst/>
                <a:latin typeface="TimesNewRoman"/>
              </a:rPr>
              <a:t> y el 41.7% de los casos </a:t>
            </a:r>
            <a:r>
              <a:rPr lang="es-ES" sz="1800" dirty="0" err="1">
                <a:effectLst/>
                <a:latin typeface="TimesNewRoman"/>
              </a:rPr>
              <a:t>requirio</a:t>
            </a:r>
            <a:r>
              <a:rPr lang="es-ES" sz="1800" dirty="0">
                <a:effectLst/>
                <a:latin typeface="TimesNewRoman"/>
              </a:rPr>
              <a:t>́ </a:t>
            </a:r>
            <a:r>
              <a:rPr lang="es-ES" sz="1800" dirty="0" err="1">
                <a:effectLst/>
                <a:latin typeface="TimesNewRoman"/>
              </a:rPr>
              <a:t>hospitalización</a:t>
            </a:r>
            <a:r>
              <a:rPr lang="es-ES" sz="1800" dirty="0">
                <a:effectLst/>
                <a:latin typeface="TimesNewRoman"/>
              </a:rPr>
              <a:t> prolongada (mayor a 2 </a:t>
            </a:r>
            <a:r>
              <a:rPr lang="es-ES" sz="1800" dirty="0" err="1">
                <a:effectLst/>
                <a:latin typeface="TimesNewRoman"/>
              </a:rPr>
              <a:t>días</a:t>
            </a:r>
            <a:r>
              <a:rPr lang="es-ES" sz="1800" dirty="0">
                <a:effectLst/>
                <a:latin typeface="TimesNewRoman"/>
              </a:rPr>
              <a:t> laborales). La tasa de </a:t>
            </a:r>
            <a:r>
              <a:rPr lang="es-ES" sz="1800" dirty="0" err="1">
                <a:effectLst/>
                <a:latin typeface="TimesNewRoman"/>
              </a:rPr>
              <a:t>resolución</a:t>
            </a:r>
            <a:r>
              <a:rPr lang="es-ES" sz="1800" dirty="0">
                <a:effectLst/>
                <a:latin typeface="TimesNewRoman"/>
              </a:rPr>
              <a:t> completa de complicaciones inmediatas fue del 100% tras </a:t>
            </a:r>
            <a:r>
              <a:rPr lang="es-ES" sz="1800" dirty="0" err="1">
                <a:effectLst/>
                <a:latin typeface="TimesNewRoman"/>
              </a:rPr>
              <a:t>intervención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médica</a:t>
            </a:r>
            <a:r>
              <a:rPr lang="es-ES" sz="1800" dirty="0">
                <a:effectLst/>
                <a:latin typeface="TimesNewRoman"/>
              </a:rPr>
              <a:t>, </a:t>
            </a:r>
            <a:r>
              <a:rPr lang="es-ES" sz="1800" dirty="0" err="1">
                <a:effectLst/>
                <a:latin typeface="TimesNewRoman"/>
              </a:rPr>
              <a:t>colocación</a:t>
            </a:r>
            <a:r>
              <a:rPr lang="es-ES" sz="1800" dirty="0">
                <a:effectLst/>
                <a:latin typeface="TimesNewRoman"/>
              </a:rPr>
              <a:t> de drenaje </a:t>
            </a:r>
            <a:r>
              <a:rPr lang="es-ES" sz="1800" dirty="0" err="1">
                <a:effectLst/>
                <a:latin typeface="TimesNewRoman"/>
              </a:rPr>
              <a:t>endotorácico</a:t>
            </a:r>
            <a:r>
              <a:rPr lang="es-ES" sz="1800" dirty="0">
                <a:effectLst/>
                <a:latin typeface="TimesNewRoman"/>
              </a:rPr>
              <a:t> o retirada de </a:t>
            </a:r>
            <a:r>
              <a:rPr lang="es-ES" sz="1800" dirty="0" err="1">
                <a:effectLst/>
                <a:latin typeface="TimesNewRoman"/>
              </a:rPr>
              <a:t>válvula</a:t>
            </a:r>
            <a:r>
              <a:rPr lang="es-ES" sz="1800" dirty="0">
                <a:effectLst/>
                <a:latin typeface="TimesNewRoman"/>
              </a:rPr>
              <a:t> (1 paciente). Se analizaron posibles factores relacionados con la incidencia de complicaciones, sin encontrar </a:t>
            </a:r>
            <a:r>
              <a:rPr lang="es-ES" sz="1800" dirty="0" err="1">
                <a:effectLst/>
                <a:latin typeface="TimesNewRoman"/>
              </a:rPr>
              <a:t>significación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estadística</a:t>
            </a:r>
            <a:r>
              <a:rPr lang="es-ES" sz="1800" dirty="0">
                <a:effectLst/>
                <a:latin typeface="TimesNewRoman"/>
              </a:rPr>
              <a:t> relevante.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Conclusiones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Aunque la RVE es generalmente segura, las complicaciones, como el </a:t>
            </a:r>
            <a:r>
              <a:rPr lang="es-ES" sz="1800" dirty="0" err="1">
                <a:effectLst/>
                <a:latin typeface="TimesNewRoman"/>
              </a:rPr>
              <a:t>neumotórax</a:t>
            </a:r>
            <a:r>
              <a:rPr lang="es-ES" sz="1800" dirty="0">
                <a:effectLst/>
                <a:latin typeface="TimesNewRoman"/>
              </a:rPr>
              <a:t> y las infecciones, son relativamente comunes y requieren vigilancia estrecha. La </a:t>
            </a:r>
            <a:r>
              <a:rPr lang="es-ES" sz="1800" dirty="0" err="1">
                <a:effectLst/>
                <a:latin typeface="TimesNewRoman"/>
              </a:rPr>
              <a:t>identificación</a:t>
            </a:r>
            <a:r>
              <a:rPr lang="es-ES" sz="1800" dirty="0">
                <a:effectLst/>
                <a:latin typeface="TimesNewRoman"/>
              </a:rPr>
              <a:t> de factores de riesgo y el manejo oportuno pueden mitigar la morbilidad asociada. Este </a:t>
            </a:r>
            <a:r>
              <a:rPr lang="es-ES" sz="1800" dirty="0" err="1">
                <a:effectLst/>
                <a:latin typeface="TimesNewRoman"/>
              </a:rPr>
              <a:t>análisis</a:t>
            </a:r>
            <a:r>
              <a:rPr lang="es-ES" sz="1800" dirty="0">
                <a:effectLst/>
                <a:latin typeface="TimesNewRoman"/>
              </a:rPr>
              <a:t> destaca la importancia de la </a:t>
            </a:r>
            <a:r>
              <a:rPr lang="es-ES" sz="1800" dirty="0" err="1">
                <a:effectLst/>
                <a:latin typeface="TimesNewRoman"/>
              </a:rPr>
              <a:t>creación</a:t>
            </a:r>
            <a:r>
              <a:rPr lang="es-ES" sz="1800" dirty="0">
                <a:effectLst/>
                <a:latin typeface="TimesNewRoman"/>
              </a:rPr>
              <a:t> de protocolos estandarizados y equipos multidisciplinarios en el manejo de pacientes sometidos a RVE. Son necesarios </a:t>
            </a:r>
            <a:r>
              <a:rPr lang="es-ES" sz="1800" dirty="0" err="1">
                <a:effectLst/>
                <a:latin typeface="TimesNewRoman"/>
              </a:rPr>
              <a:t>más</a:t>
            </a:r>
            <a:r>
              <a:rPr lang="es-ES" sz="1800" dirty="0">
                <a:effectLst/>
                <a:latin typeface="TimesNewRoman"/>
              </a:rPr>
              <a:t> estudios que permitan demostrar la tendencia positiva de los resultados presentados.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D346E-CF6A-9744-9670-6D0ED9901B0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2903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 err="1">
                <a:effectLst/>
                <a:latin typeface="TimesNewRoman,Bold"/>
              </a:rPr>
              <a:t>Introducción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La </a:t>
            </a:r>
            <a:r>
              <a:rPr lang="es-ES" sz="1800" dirty="0" err="1">
                <a:effectLst/>
                <a:latin typeface="TimesNewRoman"/>
              </a:rPr>
              <a:t>reducción</a:t>
            </a:r>
            <a:r>
              <a:rPr lang="es-ES" sz="1800" dirty="0">
                <a:effectLst/>
                <a:latin typeface="TimesNewRoman"/>
              </a:rPr>
              <a:t> de volumen pulmonar por endoscopia (RVE) es una alternativa </a:t>
            </a:r>
            <a:r>
              <a:rPr lang="es-ES" sz="1800" dirty="0" err="1">
                <a:effectLst/>
                <a:latin typeface="TimesNewRoman"/>
              </a:rPr>
              <a:t>mínimamente</a:t>
            </a:r>
            <a:r>
              <a:rPr lang="es-ES" sz="1800" dirty="0">
                <a:effectLst/>
                <a:latin typeface="TimesNewRoman"/>
              </a:rPr>
              <a:t> invasiva al manejo </a:t>
            </a:r>
            <a:r>
              <a:rPr lang="es-ES" sz="1800" dirty="0" err="1">
                <a:effectLst/>
                <a:latin typeface="TimesNewRoman"/>
              </a:rPr>
              <a:t>quirúrgico</a:t>
            </a:r>
            <a:r>
              <a:rPr lang="es-ES" sz="1800" dirty="0">
                <a:effectLst/>
                <a:latin typeface="TimesNewRoman"/>
              </a:rPr>
              <a:t> del enfisema avanzado. Sin embargo, el procedimiento no está exento de riesgos. Este estudio analiza las complicaciones observadas en pacientes sometidos a RVE, su frecuencia, naturaleza y manejo.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Material y </a:t>
            </a:r>
            <a:r>
              <a:rPr lang="es-ES" sz="1800" dirty="0" err="1">
                <a:effectLst/>
                <a:latin typeface="TimesNewRoman,Bold"/>
              </a:rPr>
              <a:t>métodos</a:t>
            </a:r>
            <a:r>
              <a:rPr lang="es-ES" sz="1800" dirty="0">
                <a:effectLst/>
                <a:latin typeface="TimesNewRoman,Bold"/>
              </a:rPr>
              <a:t>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El objetivo del estudio es describir las complicaciones asociadas a la RVE, identificar factores de riesgo relacionados y evaluar las estrategias de manejo implementadas en un centro especializado. Se realizó un </a:t>
            </a:r>
            <a:r>
              <a:rPr lang="es-ES" sz="1800" dirty="0" err="1">
                <a:effectLst/>
                <a:latin typeface="TimesNewRoman"/>
              </a:rPr>
              <a:t>análisis</a:t>
            </a:r>
            <a:r>
              <a:rPr lang="es-ES" sz="1800" dirty="0">
                <a:effectLst/>
                <a:latin typeface="TimesNewRoman"/>
              </a:rPr>
              <a:t> retrospectivo de pacientes sometidos a RVE entre enero de 2023 y noviembre de 2024. Se registraron complicaciones intra y </a:t>
            </a:r>
            <a:r>
              <a:rPr lang="es-ES" sz="1800" dirty="0" err="1">
                <a:effectLst/>
                <a:latin typeface="TimesNewRoman"/>
              </a:rPr>
              <a:t>postprocedimiento</a:t>
            </a:r>
            <a:r>
              <a:rPr lang="es-ES" sz="1800" dirty="0">
                <a:effectLst/>
                <a:latin typeface="TimesNewRoman"/>
              </a:rPr>
              <a:t> clasificadas como a corto o largo plazo. Los datos incluyen incidencia de </a:t>
            </a:r>
            <a:r>
              <a:rPr lang="es-ES" sz="1800" dirty="0" err="1">
                <a:effectLst/>
                <a:latin typeface="TimesNewRoman"/>
              </a:rPr>
              <a:t>neumotórax</a:t>
            </a:r>
            <a:r>
              <a:rPr lang="es-ES" sz="1800" dirty="0">
                <a:effectLst/>
                <a:latin typeface="TimesNewRoman"/>
              </a:rPr>
              <a:t>, infecciones, </a:t>
            </a:r>
            <a:r>
              <a:rPr lang="es-ES" sz="1800" dirty="0" err="1">
                <a:effectLst/>
                <a:latin typeface="TimesNewRoman"/>
              </a:rPr>
              <a:t>migración</a:t>
            </a:r>
            <a:r>
              <a:rPr lang="es-ES" sz="1800" dirty="0">
                <a:effectLst/>
                <a:latin typeface="TimesNewRoman"/>
              </a:rPr>
              <a:t> de dispositivos y otros eventos adversos. Se emplearon </a:t>
            </a:r>
            <a:r>
              <a:rPr lang="es-ES" sz="1800" dirty="0" err="1">
                <a:effectLst/>
                <a:latin typeface="TimesNewRoman"/>
              </a:rPr>
              <a:t>análisis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estadísticos</a:t>
            </a:r>
            <a:r>
              <a:rPr lang="es-ES" sz="1800" dirty="0">
                <a:effectLst/>
                <a:latin typeface="TimesNewRoman"/>
              </a:rPr>
              <a:t> para identificar posibles factores predisponentes.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Resultados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De un total de 12 pacientes en lo que pudieron analizarse la complicaciones inmediatas, </a:t>
            </a:r>
            <a:r>
              <a:rPr lang="es-ES" sz="1800" dirty="0" err="1">
                <a:effectLst/>
                <a:latin typeface="TimesNewRoman"/>
              </a:rPr>
              <a:t>además</a:t>
            </a:r>
            <a:r>
              <a:rPr lang="es-ES" sz="1800" dirty="0">
                <a:effectLst/>
                <a:latin typeface="TimesNewRoman"/>
              </a:rPr>
              <a:t>, en 9 de ellos pudieron analizarse las complicaciones a medio plazo. El 41.7% presentó complicaciones, la </a:t>
            </a:r>
            <a:r>
              <a:rPr lang="es-ES" sz="1800" dirty="0" err="1">
                <a:effectLst/>
                <a:latin typeface="TimesNewRoman"/>
              </a:rPr>
              <a:t>complicación</a:t>
            </a:r>
            <a:r>
              <a:rPr lang="es-ES" sz="1800" dirty="0">
                <a:effectLst/>
                <a:latin typeface="TimesNewRoman"/>
              </a:rPr>
              <a:t> inmediata </a:t>
            </a:r>
            <a:r>
              <a:rPr lang="es-ES" sz="1800" dirty="0" err="1">
                <a:effectLst/>
                <a:latin typeface="TimesNewRoman"/>
              </a:rPr>
              <a:t>más</a:t>
            </a:r>
            <a:r>
              <a:rPr lang="es-ES" sz="1800" dirty="0">
                <a:effectLst/>
                <a:latin typeface="TimesNewRoman"/>
              </a:rPr>
              <a:t> frecuente fue el </a:t>
            </a:r>
            <a:r>
              <a:rPr lang="es-ES" sz="1800" dirty="0" err="1">
                <a:effectLst/>
                <a:latin typeface="TimesNewRoman"/>
              </a:rPr>
              <a:t>neumotórax</a:t>
            </a:r>
            <a:r>
              <a:rPr lang="es-ES" sz="1800" dirty="0">
                <a:effectLst/>
                <a:latin typeface="TimesNewRoman"/>
              </a:rPr>
              <a:t> (25%) y a medio plazo, las infecciones respiratorias (25%). Otros eventos adversos como </a:t>
            </a:r>
            <a:r>
              <a:rPr lang="es-ES" sz="1800" dirty="0" err="1">
                <a:effectLst/>
                <a:latin typeface="TimesNewRoman"/>
              </a:rPr>
              <a:t>migración</a:t>
            </a:r>
            <a:r>
              <a:rPr lang="es-ES" sz="1800" dirty="0">
                <a:effectLst/>
                <a:latin typeface="TimesNewRoman"/>
              </a:rPr>
              <a:t> del dispositivo o hemoptisis no fueron observados. La mediana de estancia hospitalaria fue de 2 (1-14) </a:t>
            </a:r>
            <a:r>
              <a:rPr lang="es-ES" sz="1800" dirty="0" err="1">
                <a:effectLst/>
                <a:latin typeface="TimesNewRoman"/>
              </a:rPr>
              <a:t>días</a:t>
            </a:r>
            <a:r>
              <a:rPr lang="es-ES" sz="1800" dirty="0">
                <a:effectLst/>
                <a:latin typeface="TimesNewRoman"/>
              </a:rPr>
              <a:t> y el 41.7% de los casos </a:t>
            </a:r>
            <a:r>
              <a:rPr lang="es-ES" sz="1800" dirty="0" err="1">
                <a:effectLst/>
                <a:latin typeface="TimesNewRoman"/>
              </a:rPr>
              <a:t>requirio</a:t>
            </a:r>
            <a:r>
              <a:rPr lang="es-ES" sz="1800" dirty="0">
                <a:effectLst/>
                <a:latin typeface="TimesNewRoman"/>
              </a:rPr>
              <a:t>́ </a:t>
            </a:r>
            <a:r>
              <a:rPr lang="es-ES" sz="1800" dirty="0" err="1">
                <a:effectLst/>
                <a:latin typeface="TimesNewRoman"/>
              </a:rPr>
              <a:t>hospitalización</a:t>
            </a:r>
            <a:r>
              <a:rPr lang="es-ES" sz="1800" dirty="0">
                <a:effectLst/>
                <a:latin typeface="TimesNewRoman"/>
              </a:rPr>
              <a:t> prolongada (mayor a 2 </a:t>
            </a:r>
            <a:r>
              <a:rPr lang="es-ES" sz="1800" dirty="0" err="1">
                <a:effectLst/>
                <a:latin typeface="TimesNewRoman"/>
              </a:rPr>
              <a:t>días</a:t>
            </a:r>
            <a:r>
              <a:rPr lang="es-ES" sz="1800" dirty="0">
                <a:effectLst/>
                <a:latin typeface="TimesNewRoman"/>
              </a:rPr>
              <a:t> laborales). La tasa de </a:t>
            </a:r>
            <a:r>
              <a:rPr lang="es-ES" sz="1800" dirty="0" err="1">
                <a:effectLst/>
                <a:latin typeface="TimesNewRoman"/>
              </a:rPr>
              <a:t>resolución</a:t>
            </a:r>
            <a:r>
              <a:rPr lang="es-ES" sz="1800" dirty="0">
                <a:effectLst/>
                <a:latin typeface="TimesNewRoman"/>
              </a:rPr>
              <a:t> completa de complicaciones inmediatas fue del 100% tras </a:t>
            </a:r>
            <a:r>
              <a:rPr lang="es-ES" sz="1800" dirty="0" err="1">
                <a:effectLst/>
                <a:latin typeface="TimesNewRoman"/>
              </a:rPr>
              <a:t>intervención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médica</a:t>
            </a:r>
            <a:r>
              <a:rPr lang="es-ES" sz="1800" dirty="0">
                <a:effectLst/>
                <a:latin typeface="TimesNewRoman"/>
              </a:rPr>
              <a:t>, </a:t>
            </a:r>
            <a:r>
              <a:rPr lang="es-ES" sz="1800" dirty="0" err="1">
                <a:effectLst/>
                <a:latin typeface="TimesNewRoman"/>
              </a:rPr>
              <a:t>colocación</a:t>
            </a:r>
            <a:r>
              <a:rPr lang="es-ES" sz="1800" dirty="0">
                <a:effectLst/>
                <a:latin typeface="TimesNewRoman"/>
              </a:rPr>
              <a:t> de drenaje </a:t>
            </a:r>
            <a:r>
              <a:rPr lang="es-ES" sz="1800" dirty="0" err="1">
                <a:effectLst/>
                <a:latin typeface="TimesNewRoman"/>
              </a:rPr>
              <a:t>endotorácico</a:t>
            </a:r>
            <a:r>
              <a:rPr lang="es-ES" sz="1800" dirty="0">
                <a:effectLst/>
                <a:latin typeface="TimesNewRoman"/>
              </a:rPr>
              <a:t> o retirada de </a:t>
            </a:r>
            <a:r>
              <a:rPr lang="es-ES" sz="1800" dirty="0" err="1">
                <a:effectLst/>
                <a:latin typeface="TimesNewRoman"/>
              </a:rPr>
              <a:t>válvula</a:t>
            </a:r>
            <a:r>
              <a:rPr lang="es-ES" sz="1800" dirty="0">
                <a:effectLst/>
                <a:latin typeface="TimesNewRoman"/>
              </a:rPr>
              <a:t> (1 paciente). Se analizaron posibles factores relacionados con la incidencia de complicaciones, sin encontrar </a:t>
            </a:r>
            <a:r>
              <a:rPr lang="es-ES" sz="1800" dirty="0" err="1">
                <a:effectLst/>
                <a:latin typeface="TimesNewRoman"/>
              </a:rPr>
              <a:t>significación</a:t>
            </a:r>
            <a:r>
              <a:rPr lang="es-ES" sz="1800" dirty="0">
                <a:effectLst/>
                <a:latin typeface="TimesNewRoman"/>
              </a:rPr>
              <a:t> </a:t>
            </a:r>
            <a:r>
              <a:rPr lang="es-ES" sz="1800" dirty="0" err="1">
                <a:effectLst/>
                <a:latin typeface="TimesNewRoman"/>
              </a:rPr>
              <a:t>estadística</a:t>
            </a:r>
            <a:r>
              <a:rPr lang="es-ES" sz="1800" dirty="0">
                <a:effectLst/>
                <a:latin typeface="TimesNewRoman"/>
              </a:rPr>
              <a:t> relevante. </a:t>
            </a:r>
          </a:p>
          <a:p>
            <a:endParaRPr lang="es-ES" dirty="0"/>
          </a:p>
          <a:p>
            <a:r>
              <a:rPr lang="es-ES" sz="1800" dirty="0">
                <a:effectLst/>
                <a:latin typeface="TimesNewRoman,Bold"/>
              </a:rPr>
              <a:t>Conclusiones </a:t>
            </a:r>
            <a:endParaRPr lang="es-ES" dirty="0"/>
          </a:p>
          <a:p>
            <a:r>
              <a:rPr lang="es-ES" sz="1800" dirty="0">
                <a:effectLst/>
                <a:latin typeface="TimesNewRoman"/>
              </a:rPr>
              <a:t>Aunque la RVE es generalmente segura, las complicaciones, como el </a:t>
            </a:r>
            <a:r>
              <a:rPr lang="es-ES" sz="1800" dirty="0" err="1">
                <a:effectLst/>
                <a:latin typeface="TimesNewRoman"/>
              </a:rPr>
              <a:t>neumotórax</a:t>
            </a:r>
            <a:r>
              <a:rPr lang="es-ES" sz="1800" dirty="0">
                <a:effectLst/>
                <a:latin typeface="TimesNewRoman"/>
              </a:rPr>
              <a:t> y las infecciones, son relativamente comunes y requieren vigilancia estrecha. La </a:t>
            </a:r>
            <a:r>
              <a:rPr lang="es-ES" sz="1800" dirty="0" err="1">
                <a:effectLst/>
                <a:latin typeface="TimesNewRoman"/>
              </a:rPr>
              <a:t>identificación</a:t>
            </a:r>
            <a:r>
              <a:rPr lang="es-ES" sz="1800" dirty="0">
                <a:effectLst/>
                <a:latin typeface="TimesNewRoman"/>
              </a:rPr>
              <a:t> de factores de riesgo y el manejo oportuno pueden mitigar la morbilidad asociada. Este </a:t>
            </a:r>
            <a:r>
              <a:rPr lang="es-ES" sz="1800" dirty="0" err="1">
                <a:effectLst/>
                <a:latin typeface="TimesNewRoman"/>
              </a:rPr>
              <a:t>análisis</a:t>
            </a:r>
            <a:r>
              <a:rPr lang="es-ES" sz="1800" dirty="0">
                <a:effectLst/>
                <a:latin typeface="TimesNewRoman"/>
              </a:rPr>
              <a:t> destaca la importancia de la </a:t>
            </a:r>
            <a:r>
              <a:rPr lang="es-ES" sz="1800" dirty="0" err="1">
                <a:effectLst/>
                <a:latin typeface="TimesNewRoman"/>
              </a:rPr>
              <a:t>creación</a:t>
            </a:r>
            <a:r>
              <a:rPr lang="es-ES" sz="1800" dirty="0">
                <a:effectLst/>
                <a:latin typeface="TimesNewRoman"/>
              </a:rPr>
              <a:t> de protocolos estandarizados y equipos multidisciplinarios en el manejo de pacientes sometidos a RVE. Son necesarios </a:t>
            </a:r>
            <a:r>
              <a:rPr lang="es-ES" sz="1800" dirty="0" err="1">
                <a:effectLst/>
                <a:latin typeface="TimesNewRoman"/>
              </a:rPr>
              <a:t>más</a:t>
            </a:r>
            <a:r>
              <a:rPr lang="es-ES" sz="1800" dirty="0">
                <a:effectLst/>
                <a:latin typeface="TimesNewRoman"/>
              </a:rPr>
              <a:t> estudios que permitan demostrar la tendencia positiva de los resultados presentados. </a:t>
            </a:r>
          </a:p>
          <a:p>
            <a:endParaRPr lang="es-ES" sz="1800" dirty="0">
              <a:effectLst/>
              <a:latin typeface="TimesNewRoman"/>
            </a:endParaRPr>
          </a:p>
          <a:p>
            <a:r>
              <a:rPr lang="es-ES" sz="1800" dirty="0">
                <a:effectLst/>
                <a:latin typeface="TimesNewRoman"/>
              </a:rPr>
              <a:t>** La mayoría de complicaciones se </a:t>
            </a:r>
            <a:r>
              <a:rPr lang="es-ES" sz="1800" dirty="0" err="1">
                <a:effectLst/>
                <a:latin typeface="TimesNewRoman"/>
              </a:rPr>
              <a:t>conecntraron</a:t>
            </a:r>
            <a:r>
              <a:rPr lang="es-ES" sz="1800" dirty="0">
                <a:effectLst/>
                <a:latin typeface="TimesNewRoman"/>
              </a:rPr>
              <a:t> en los primeros 7 pacientes, el resto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5D346E-CF6A-9744-9670-6D0ED9901B0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4803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0016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700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2861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563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1082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5198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458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4842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510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41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4"/>
            <a:ext cx="2743200" cy="438785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06374"/>
            <a:ext cx="8026400" cy="4387851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6963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3/3/25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78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diagramDrawing" Target="../diagrams/drawing1.xml"/><Relationship Id="rId1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diagramColors" Target="../diagrams/colors1.xml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diagramQuickStyle" Target="../diagrams/quickStyle1.xml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diagramLayout" Target="../diagrams/layout1.xml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diagramData" Target="../diagrams/data1.xml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306BCB-F8C5-AB38-10F4-4E9822127BB0}"/>
              </a:ext>
            </a:extLst>
          </p:cNvPr>
          <p:cNvSpPr txBox="1"/>
          <p:nvPr/>
        </p:nvSpPr>
        <p:spPr>
          <a:xfrm>
            <a:off x="2735627" y="260648"/>
            <a:ext cx="9121013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2133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Complicaciones asociadas a la reducción de volumen pulmonar por endoscopia: análisis de un centro especializado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ACFA043-B33A-3A28-16BB-3FAE1121821B}"/>
              </a:ext>
            </a:extLst>
          </p:cNvPr>
          <p:cNvCxnSpPr/>
          <p:nvPr/>
        </p:nvCxnSpPr>
        <p:spPr>
          <a:xfrm>
            <a:off x="2879643" y="1040348"/>
            <a:ext cx="88329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1F409F8-5FD7-D84A-925A-F483321B18F4}"/>
              </a:ext>
            </a:extLst>
          </p:cNvPr>
          <p:cNvSpPr txBox="1"/>
          <p:nvPr/>
        </p:nvSpPr>
        <p:spPr>
          <a:xfrm>
            <a:off x="2435669" y="1124745"/>
            <a:ext cx="9720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M.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Gómez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B. Romero Romero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C. Olmedo Rivas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Román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Rodríguez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J. 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Martín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Juan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F. Ortega Ruiz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P. Cejudo Ramos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Campos Bodineau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Villalobos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E.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Márquez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Martín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ArialMT"/>
              </a:rPr>
              <a:t>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i="1" baseline="30000" dirty="0">
                <a:solidFill>
                  <a:prstClr val="black"/>
                </a:solidFill>
                <a:latin typeface="Arial" panose="020B0604020202020204" pitchFamily="34" charset="0"/>
              </a:rPr>
              <a:t>1 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Unidad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8" descr="Hospital Universitario Virgen del Rocio">
            <a:extLst>
              <a:ext uri="{FF2B5EF4-FFF2-40B4-BE49-F238E27FC236}">
                <a16:creationId xmlns:a16="http://schemas.microsoft.com/office/drawing/2014/main" id="{7F2323E2-46F2-D892-ACB6-467101B97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2" y="5856538"/>
            <a:ext cx="1374972" cy="96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D8F76B-AB40-FBEA-0258-005FE87A1D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119"/>
          <a:stretch/>
        </p:blipFill>
        <p:spPr>
          <a:xfrm>
            <a:off x="181119" y="3284621"/>
            <a:ext cx="756132" cy="774853"/>
          </a:xfrm>
          <a:prstGeom prst="rect">
            <a:avLst/>
          </a:prstGeom>
        </p:spPr>
      </p:pic>
      <p:pic>
        <p:nvPicPr>
          <p:cNvPr id="12" name="Picture 4" descr="Acerca de Pulmonx - Pulmonx">
            <a:extLst>
              <a:ext uri="{FF2B5EF4-FFF2-40B4-BE49-F238E27FC236}">
                <a16:creationId xmlns:a16="http://schemas.microsoft.com/office/drawing/2014/main" id="{4AD2D1D5-84DC-E2F9-9451-AF2BC23AA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226" y="3404648"/>
            <a:ext cx="485157" cy="507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3120E41-1427-966B-EB6E-D9028D029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2536" y="3370180"/>
            <a:ext cx="877833" cy="57678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CAC2E9E0-CE04-EDF4-70D3-B223C9DC3601}"/>
              </a:ext>
            </a:extLst>
          </p:cNvPr>
          <p:cNvSpPr txBox="1"/>
          <p:nvPr/>
        </p:nvSpPr>
        <p:spPr>
          <a:xfrm>
            <a:off x="1244074" y="2603263"/>
            <a:ext cx="5030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u="sng" dirty="0">
                <a:latin typeface="Helvetica" pitchFamily="2" charset="0"/>
              </a:rPr>
              <a:t>Reducción de Volumen Pulmonar en enfisema avanzado</a:t>
            </a:r>
            <a:endParaRPr lang="es-ES" sz="1400" dirty="0">
              <a:latin typeface="Helvetica" pitchFamily="2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0C3DE8-3EE6-ADE6-27D5-A16CB016A268}"/>
              </a:ext>
            </a:extLst>
          </p:cNvPr>
          <p:cNvSpPr txBox="1"/>
          <p:nvPr/>
        </p:nvSpPr>
        <p:spPr>
          <a:xfrm>
            <a:off x="-2370" y="4582068"/>
            <a:ext cx="2996333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Válvulas endobronquiales (VE)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B232F42-71B7-2650-58F5-9F2CB0D39329}"/>
              </a:ext>
            </a:extLst>
          </p:cNvPr>
          <p:cNvSpPr txBox="1"/>
          <p:nvPr/>
        </p:nvSpPr>
        <p:spPr>
          <a:xfrm>
            <a:off x="2844406" y="2128515"/>
            <a:ext cx="1829347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 Introducción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A214A6C-50EF-EAFA-0373-07124CB4FF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876" y="5373113"/>
            <a:ext cx="626739" cy="660400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D5D299BA-3E98-752B-0105-9D84F77048AA}"/>
              </a:ext>
            </a:extLst>
          </p:cNvPr>
          <p:cNvSpPr txBox="1"/>
          <p:nvPr/>
        </p:nvSpPr>
        <p:spPr>
          <a:xfrm>
            <a:off x="1821962" y="5317756"/>
            <a:ext cx="50055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Helvetica" pitchFamily="2" charset="0"/>
              </a:rPr>
              <a:t>Analizar las </a:t>
            </a:r>
            <a:r>
              <a:rPr lang="es-ES" sz="1600" b="1" dirty="0">
                <a:latin typeface="Helvetica" pitchFamily="2" charset="0"/>
              </a:rPr>
              <a:t>complicaciones</a:t>
            </a:r>
            <a:r>
              <a:rPr lang="es-ES" sz="1600" dirty="0">
                <a:latin typeface="Helvetica" pitchFamily="2" charset="0"/>
              </a:rPr>
              <a:t> en pacientes sometidos a </a:t>
            </a:r>
            <a:r>
              <a:rPr lang="es-ES" sz="1600" b="1" dirty="0">
                <a:latin typeface="Helvetica" pitchFamily="2" charset="0"/>
              </a:rPr>
              <a:t>RVE</a:t>
            </a:r>
            <a:r>
              <a:rPr lang="es-ES" sz="1600" dirty="0">
                <a:latin typeface="Helvetica" pitchFamily="2" charset="0"/>
              </a:rPr>
              <a:t> con </a:t>
            </a:r>
            <a:r>
              <a:rPr lang="es-ES" sz="1600" b="1" dirty="0">
                <a:latin typeface="Helvetica" pitchFamily="2" charset="0"/>
              </a:rPr>
              <a:t>válvulas endobronquiales </a:t>
            </a:r>
            <a:r>
              <a:rPr lang="es-ES" sz="1600" dirty="0">
                <a:latin typeface="Helvetica" pitchFamily="2" charset="0"/>
              </a:rPr>
              <a:t>e </a:t>
            </a:r>
            <a:r>
              <a:rPr lang="es-ES" sz="1600" b="1" dirty="0">
                <a:latin typeface="Helvetica" pitchFamily="2" charset="0"/>
              </a:rPr>
              <a:t>identificar</a:t>
            </a:r>
            <a:r>
              <a:rPr lang="es-ES" sz="1600" dirty="0">
                <a:latin typeface="Helvetica" pitchFamily="2" charset="0"/>
              </a:rPr>
              <a:t> posibles </a:t>
            </a:r>
            <a:r>
              <a:rPr lang="es-ES" sz="1600" b="1" dirty="0">
                <a:latin typeface="Helvetica" pitchFamily="2" charset="0"/>
              </a:rPr>
              <a:t>factores predisponentes</a:t>
            </a:r>
          </a:p>
        </p:txBody>
      </p: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9156B0FE-778A-3AAE-9725-6C2C9219BE0B}"/>
              </a:ext>
            </a:extLst>
          </p:cNvPr>
          <p:cNvCxnSpPr>
            <a:cxnSpLocks/>
          </p:cNvCxnSpPr>
          <p:nvPr/>
        </p:nvCxnSpPr>
        <p:spPr>
          <a:xfrm flipV="1">
            <a:off x="7550185" y="2551992"/>
            <a:ext cx="0" cy="35777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F5D299F-0F56-97E0-D999-76AF505853BE}"/>
              </a:ext>
            </a:extLst>
          </p:cNvPr>
          <p:cNvSpPr txBox="1"/>
          <p:nvPr/>
        </p:nvSpPr>
        <p:spPr>
          <a:xfrm>
            <a:off x="672709" y="4136105"/>
            <a:ext cx="1620957" cy="369332"/>
          </a:xfrm>
          <a:prstGeom prst="rect">
            <a:avLst/>
          </a:prstGeom>
          <a:ln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b="1" dirty="0">
                <a:latin typeface="Helvetica" pitchFamily="2" charset="0"/>
              </a:rPr>
              <a:t>Endoscópica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113DEAB5-76E6-A086-9D2A-DC1131025337}"/>
              </a:ext>
            </a:extLst>
          </p:cNvPr>
          <p:cNvSpPr txBox="1"/>
          <p:nvPr/>
        </p:nvSpPr>
        <p:spPr>
          <a:xfrm>
            <a:off x="8516528" y="2125707"/>
            <a:ext cx="2484976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non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 Material y métodos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0DE610B-23DB-E39B-112F-3B8CDFE86ECF}"/>
              </a:ext>
            </a:extLst>
          </p:cNvPr>
          <p:cNvSpPr txBox="1"/>
          <p:nvPr/>
        </p:nvSpPr>
        <p:spPr>
          <a:xfrm>
            <a:off x="7639771" y="2721312"/>
            <a:ext cx="4509568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400" dirty="0">
                <a:latin typeface="Helvetica" pitchFamily="2" charset="0"/>
              </a:rPr>
              <a:t>Estudio </a:t>
            </a:r>
            <a:r>
              <a:rPr lang="es-ES" sz="1400" b="1" dirty="0">
                <a:latin typeface="Helvetica" pitchFamily="2" charset="0"/>
              </a:rPr>
              <a:t>observacional</a:t>
            </a:r>
            <a:r>
              <a:rPr lang="es-ES" sz="1400" dirty="0">
                <a:latin typeface="Helvetica" pitchFamily="2" charset="0"/>
              </a:rPr>
              <a:t>, </a:t>
            </a:r>
            <a:r>
              <a:rPr lang="es-ES" sz="1400" b="1" dirty="0">
                <a:latin typeface="Helvetica" pitchFamily="2" charset="0"/>
              </a:rPr>
              <a:t>retrospectivo</a:t>
            </a:r>
            <a:r>
              <a:rPr lang="es-ES" sz="1400" dirty="0">
                <a:latin typeface="Helvetica" pitchFamily="2" charset="0"/>
              </a:rPr>
              <a:t> y </a:t>
            </a:r>
            <a:r>
              <a:rPr lang="es-ES" sz="1400" b="1" dirty="0">
                <a:latin typeface="Helvetica" pitchFamily="2" charset="0"/>
              </a:rPr>
              <a:t>descriptivo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5E27D5A-3820-1326-B16F-6C36A9EA6448}"/>
              </a:ext>
            </a:extLst>
          </p:cNvPr>
          <p:cNvSpPr txBox="1"/>
          <p:nvPr/>
        </p:nvSpPr>
        <p:spPr>
          <a:xfrm>
            <a:off x="9441402" y="3028440"/>
            <a:ext cx="220284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Enero 2023 </a:t>
            </a:r>
            <a:r>
              <a:rPr lang="es-ES" sz="1100" dirty="0">
                <a:latin typeface="Helvetica" pitchFamily="2" charset="0"/>
                <a:sym typeface="Wingdings" pitchFamily="2" charset="2"/>
              </a:rPr>
              <a:t> Noviembre 2024</a:t>
            </a:r>
            <a:endParaRPr lang="es-ES" sz="1100" dirty="0">
              <a:latin typeface="Helvetica" pitchFamily="2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096A1A71-5AA9-2D6D-4969-D63F7F339C72}"/>
              </a:ext>
            </a:extLst>
          </p:cNvPr>
          <p:cNvSpPr txBox="1"/>
          <p:nvPr/>
        </p:nvSpPr>
        <p:spPr>
          <a:xfrm>
            <a:off x="8418250" y="3548620"/>
            <a:ext cx="2520242" cy="3385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Sometidos a RVE con VE</a:t>
            </a:r>
          </a:p>
        </p:txBody>
      </p:sp>
      <p:pic>
        <p:nvPicPr>
          <p:cNvPr id="32" name="Picture 6" descr="Flecha - Iconos gratis de flechas">
            <a:extLst>
              <a:ext uri="{FF2B5EF4-FFF2-40B4-BE49-F238E27FC236}">
                <a16:creationId xmlns:a16="http://schemas.microsoft.com/office/drawing/2014/main" id="{A791CF31-FE71-4280-C934-7A66F831D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472665" y="4121427"/>
            <a:ext cx="476624" cy="4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CuadroTexto 32">
            <a:extLst>
              <a:ext uri="{FF2B5EF4-FFF2-40B4-BE49-F238E27FC236}">
                <a16:creationId xmlns:a16="http://schemas.microsoft.com/office/drawing/2014/main" id="{4AF7CD3E-4D5A-E307-0C51-94B5B51AADAF}"/>
              </a:ext>
            </a:extLst>
          </p:cNvPr>
          <p:cNvSpPr txBox="1"/>
          <p:nvPr/>
        </p:nvSpPr>
        <p:spPr>
          <a:xfrm>
            <a:off x="7715117" y="4807888"/>
            <a:ext cx="39789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Complicaciones intra y </a:t>
            </a:r>
            <a:r>
              <a:rPr lang="es-ES" sz="1600" dirty="0" err="1">
                <a:latin typeface="Helvetica" pitchFamily="2" charset="0"/>
              </a:rPr>
              <a:t>postprocedimiento</a:t>
            </a:r>
            <a:endParaRPr lang="es-ES" sz="1600" dirty="0">
              <a:latin typeface="Helvetica" pitchFamily="2" charset="0"/>
            </a:endParaRPr>
          </a:p>
        </p:txBody>
      </p:sp>
      <p:graphicFrame>
        <p:nvGraphicFramePr>
          <p:cNvPr id="35" name="Diagrama 34">
            <a:extLst>
              <a:ext uri="{FF2B5EF4-FFF2-40B4-BE49-F238E27FC236}">
                <a16:creationId xmlns:a16="http://schemas.microsoft.com/office/drawing/2014/main" id="{0E4B7B0E-C4E4-D4D4-08C8-F449CFA951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19703"/>
              </p:ext>
            </p:extLst>
          </p:nvPr>
        </p:nvGraphicFramePr>
        <p:xfrm>
          <a:off x="8418250" y="5263993"/>
          <a:ext cx="2780723" cy="732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3" name="Picture 2" descr="42,517,656 ilustraciones de stock de Neumotórax | Depositphotos">
            <a:extLst>
              <a:ext uri="{FF2B5EF4-FFF2-40B4-BE49-F238E27FC236}">
                <a16:creationId xmlns:a16="http://schemas.microsoft.com/office/drawing/2014/main" id="{405ABBDA-F537-CDDD-7E4D-EE82821BE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8" t="21458" r="19863" b="21652"/>
          <a:stretch/>
        </p:blipFill>
        <p:spPr bwMode="auto">
          <a:xfrm>
            <a:off x="3611203" y="3979304"/>
            <a:ext cx="618562" cy="57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5C07A7C-9273-F0DF-3266-59D863BB69A4}"/>
              </a:ext>
            </a:extLst>
          </p:cNvPr>
          <p:cNvSpPr txBox="1"/>
          <p:nvPr/>
        </p:nvSpPr>
        <p:spPr>
          <a:xfrm>
            <a:off x="4130328" y="3305057"/>
            <a:ext cx="2523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>
                <a:latin typeface="Helvetica" pitchFamily="2" charset="0"/>
              </a:rPr>
              <a:t>Mínimamente invasivo</a:t>
            </a:r>
          </a:p>
          <a:p>
            <a:pPr algn="ctr"/>
            <a:r>
              <a:rPr lang="es-ES" sz="1400" dirty="0">
                <a:latin typeface="Helvetica" pitchFamily="2" charset="0"/>
              </a:rPr>
              <a:t>No exento de complicaciones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B4E87909-A643-9938-D6DF-181B21B3B49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157333" y="4159403"/>
            <a:ext cx="940567" cy="940567"/>
          </a:xfrm>
          <a:prstGeom prst="rect">
            <a:avLst/>
          </a:prstGeom>
        </p:spPr>
      </p:pic>
      <p:pic>
        <p:nvPicPr>
          <p:cNvPr id="1034" name="Picture 10" descr="Neumonía - Iconos gratis de médico">
            <a:extLst>
              <a:ext uri="{FF2B5EF4-FFF2-40B4-BE49-F238E27FC236}">
                <a16:creationId xmlns:a16="http://schemas.microsoft.com/office/drawing/2014/main" id="{06FBE129-DCC6-F7A4-AC4C-0D6926272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087" y="4037934"/>
            <a:ext cx="557209" cy="557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Las válvulas endobronquiales aplicadas al enfisema">
            <a:extLst>
              <a:ext uri="{FF2B5EF4-FFF2-40B4-BE49-F238E27FC236}">
                <a16:creationId xmlns:a16="http://schemas.microsoft.com/office/drawing/2014/main" id="{74351D62-C0BB-A8D4-07F7-6B112D2D87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2" t="7780" r="17500" b="5365"/>
          <a:stretch/>
        </p:blipFill>
        <p:spPr bwMode="auto">
          <a:xfrm>
            <a:off x="5972194" y="4439350"/>
            <a:ext cx="631869" cy="47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Vectores de Hemoptisis, imágenes vectoriales | Depositphotos">
            <a:extLst>
              <a:ext uri="{FF2B5EF4-FFF2-40B4-BE49-F238E27FC236}">
                <a16:creationId xmlns:a16="http://schemas.microsoft.com/office/drawing/2014/main" id="{1FB514ED-E8F3-13DC-5D32-C574334B46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1" t="12963" r="17246" b="7951"/>
          <a:stretch/>
        </p:blipFill>
        <p:spPr bwMode="auto">
          <a:xfrm>
            <a:off x="6796381" y="4037934"/>
            <a:ext cx="505230" cy="57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6D729BC0-47A3-21B4-BD63-EB3E77B42E95}"/>
              </a:ext>
            </a:extLst>
          </p:cNvPr>
          <p:cNvSpPr txBox="1"/>
          <p:nvPr/>
        </p:nvSpPr>
        <p:spPr>
          <a:xfrm>
            <a:off x="3650473" y="4609280"/>
            <a:ext cx="4683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NTX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495996B-42C2-01F0-C967-8B2791C6E01B}"/>
              </a:ext>
            </a:extLst>
          </p:cNvPr>
          <p:cNvSpPr txBox="1"/>
          <p:nvPr/>
        </p:nvSpPr>
        <p:spPr>
          <a:xfrm>
            <a:off x="4241449" y="4949049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SAEPOC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443D98E-D3AB-73B2-5F88-84C0376AFD22}"/>
              </a:ext>
            </a:extLst>
          </p:cNvPr>
          <p:cNvSpPr txBox="1"/>
          <p:nvPr/>
        </p:nvSpPr>
        <p:spPr>
          <a:xfrm>
            <a:off x="4942509" y="4591066"/>
            <a:ext cx="10769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100" dirty="0">
                <a:latin typeface="Helvetica" pitchFamily="2" charset="0"/>
              </a:rPr>
              <a:t>Neumonía</a:t>
            </a:r>
          </a:p>
          <a:p>
            <a:pPr algn="ctr"/>
            <a:r>
              <a:rPr lang="es-ES" sz="1100" dirty="0" err="1">
                <a:latin typeface="Helvetica" pitchFamily="2" charset="0"/>
              </a:rPr>
              <a:t>Inf</a:t>
            </a:r>
            <a:r>
              <a:rPr lang="es-ES" sz="1100" dirty="0">
                <a:latin typeface="Helvetica" pitchFamily="2" charset="0"/>
              </a:rPr>
              <a:t>. </a:t>
            </a:r>
            <a:r>
              <a:rPr lang="es-ES" sz="1100" dirty="0" err="1">
                <a:latin typeface="Helvetica" pitchFamily="2" charset="0"/>
              </a:rPr>
              <a:t>Resp</a:t>
            </a:r>
            <a:r>
              <a:rPr lang="es-ES" sz="1100" dirty="0">
                <a:latin typeface="Helvetica" pitchFamily="2" charset="0"/>
              </a:rPr>
              <a:t>.</a:t>
            </a:r>
          </a:p>
        </p:txBody>
      </p:sp>
      <p:sp>
        <p:nvSpPr>
          <p:cNvPr id="36" name="Cerrar llave 35">
            <a:extLst>
              <a:ext uri="{FF2B5EF4-FFF2-40B4-BE49-F238E27FC236}">
                <a16:creationId xmlns:a16="http://schemas.microsoft.com/office/drawing/2014/main" id="{180175B9-61A7-2EA6-B616-441BDBE14144}"/>
              </a:ext>
            </a:extLst>
          </p:cNvPr>
          <p:cNvSpPr/>
          <p:nvPr/>
        </p:nvSpPr>
        <p:spPr>
          <a:xfrm>
            <a:off x="3146156" y="3429000"/>
            <a:ext cx="309966" cy="1489421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B1B1863-B7EE-4F25-F000-E07F1B787E2D}"/>
              </a:ext>
            </a:extLst>
          </p:cNvPr>
          <p:cNvSpPr txBox="1"/>
          <p:nvPr/>
        </p:nvSpPr>
        <p:spPr>
          <a:xfrm>
            <a:off x="5925536" y="4947253"/>
            <a:ext cx="7970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Migración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EE9436F-8697-B391-645E-E457EAAB8903}"/>
              </a:ext>
            </a:extLst>
          </p:cNvPr>
          <p:cNvSpPr txBox="1"/>
          <p:nvPr/>
        </p:nvSpPr>
        <p:spPr>
          <a:xfrm>
            <a:off x="6640413" y="4606976"/>
            <a:ext cx="8835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Hemoptisis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6D19C98-284A-D56E-5316-823E1F36832D}"/>
              </a:ext>
            </a:extLst>
          </p:cNvPr>
          <p:cNvSpPr txBox="1"/>
          <p:nvPr/>
        </p:nvSpPr>
        <p:spPr>
          <a:xfrm>
            <a:off x="8734486" y="3023011"/>
            <a:ext cx="5790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100" dirty="0">
                <a:latin typeface="Helvetica" pitchFamily="2" charset="0"/>
              </a:rPr>
              <a:t>n = 12</a:t>
            </a:r>
          </a:p>
        </p:txBody>
      </p:sp>
      <p:cxnSp>
        <p:nvCxnSpPr>
          <p:cNvPr id="42" name="Conector recto 41">
            <a:extLst>
              <a:ext uri="{FF2B5EF4-FFF2-40B4-BE49-F238E27FC236}">
                <a16:creationId xmlns:a16="http://schemas.microsoft.com/office/drawing/2014/main" id="{A178398A-87F9-64C6-E951-88BEFFEAA6AB}"/>
              </a:ext>
            </a:extLst>
          </p:cNvPr>
          <p:cNvCxnSpPr>
            <a:cxnSpLocks/>
          </p:cNvCxnSpPr>
          <p:nvPr/>
        </p:nvCxnSpPr>
        <p:spPr>
          <a:xfrm flipV="1">
            <a:off x="9388071" y="2999522"/>
            <a:ext cx="0" cy="30553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4527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B304BF2A-FF53-6F1A-DE11-015B613A87B4}"/>
              </a:ext>
            </a:extLst>
          </p:cNvPr>
          <p:cNvSpPr txBox="1"/>
          <p:nvPr/>
        </p:nvSpPr>
        <p:spPr>
          <a:xfrm>
            <a:off x="640100" y="5986985"/>
            <a:ext cx="7258306" cy="801544"/>
          </a:xfrm>
          <a:prstGeom prst="rect">
            <a:avLst/>
          </a:prstGeom>
          <a:noFill/>
          <a:ln w="19050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E306BCB-F8C5-AB38-10F4-4E9822127BB0}"/>
              </a:ext>
            </a:extLst>
          </p:cNvPr>
          <p:cNvSpPr txBox="1"/>
          <p:nvPr/>
        </p:nvSpPr>
        <p:spPr>
          <a:xfrm>
            <a:off x="2735627" y="260648"/>
            <a:ext cx="9121013" cy="74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2133" b="1" dirty="0">
                <a:solidFill>
                  <a:prstClr val="black"/>
                </a:solidFill>
                <a:latin typeface="Helvetica" pitchFamily="2" charset="0"/>
                <a:ea typeface="Apple Color Emoji" pitchFamily="2" charset="0"/>
                <a:cs typeface="Times New Roman" panose="02020603050405020304" pitchFamily="18" charset="0"/>
              </a:rPr>
              <a:t>Complicaciones asociadas a la reducción de volumen pulmonar por endoscopia: análisis de un centro especializado</a:t>
            </a:r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ACFA043-B33A-3A28-16BB-3FAE1121821B}"/>
              </a:ext>
            </a:extLst>
          </p:cNvPr>
          <p:cNvCxnSpPr/>
          <p:nvPr/>
        </p:nvCxnSpPr>
        <p:spPr>
          <a:xfrm>
            <a:off x="2879643" y="1040348"/>
            <a:ext cx="883298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41F409F8-5FD7-D84A-925A-F483321B18F4}"/>
              </a:ext>
            </a:extLst>
          </p:cNvPr>
          <p:cNvSpPr txBox="1"/>
          <p:nvPr/>
        </p:nvSpPr>
        <p:spPr>
          <a:xfrm>
            <a:off x="2435669" y="1124745"/>
            <a:ext cx="97209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M.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Aláez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Gómez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B. Romero Romero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C. Olmedo Rivas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Román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Rodríguez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J. 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Martín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Juan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F. Ortega Ruiz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P. Cejudo Ramos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Campos Bodineau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JL.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López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Villalobos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, E. </a:t>
            </a:r>
            <a:r>
              <a:rPr lang="es-ES" sz="800" dirty="0" err="1">
                <a:solidFill>
                  <a:prstClr val="black"/>
                </a:solidFill>
                <a:latin typeface="Helvetica" pitchFamily="2" charset="0"/>
              </a:rPr>
              <a:t>Márquez</a:t>
            </a:r>
            <a:r>
              <a:rPr lang="es-ES" sz="800" dirty="0">
                <a:solidFill>
                  <a:prstClr val="black"/>
                </a:solidFill>
                <a:latin typeface="Helvetica" pitchFamily="2" charset="0"/>
              </a:rPr>
              <a:t> Martín</a:t>
            </a:r>
            <a:r>
              <a:rPr lang="es-ES" sz="800" baseline="30000" dirty="0">
                <a:solidFill>
                  <a:prstClr val="black"/>
                </a:solidFill>
                <a:latin typeface="Helvetica" pitchFamily="2" charset="0"/>
              </a:rPr>
              <a:t>1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dirty="0">
                <a:solidFill>
                  <a:prstClr val="black"/>
                </a:solidFill>
                <a:latin typeface="ArialMT"/>
              </a:rPr>
              <a:t>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  <a:p>
            <a:pPr algn="ctr" defTabSz="1219170"/>
            <a:r>
              <a:rPr lang="es-ES" sz="800" i="1" baseline="30000" dirty="0">
                <a:solidFill>
                  <a:prstClr val="black"/>
                </a:solidFill>
                <a:latin typeface="Arial" panose="020B0604020202020204" pitchFamily="34" charset="0"/>
              </a:rPr>
              <a:t>1 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Unidad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Médico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Quirúrgica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 de Enfermedades Respiratorias, Hospital Universitario Virgen del </a:t>
            </a:r>
            <a:r>
              <a:rPr lang="es-ES" sz="800" i="1" dirty="0" err="1">
                <a:solidFill>
                  <a:prstClr val="black"/>
                </a:solidFill>
                <a:latin typeface="Arial" panose="020B0604020202020204" pitchFamily="34" charset="0"/>
              </a:rPr>
              <a:t>Rocío</a:t>
            </a:r>
            <a:r>
              <a:rPr lang="es-ES" sz="800" i="1" dirty="0">
                <a:solidFill>
                  <a:prstClr val="black"/>
                </a:solidFill>
                <a:latin typeface="Arial" panose="020B0604020202020204" pitchFamily="34" charset="0"/>
              </a:rPr>
              <a:t>, Sevilla. </a:t>
            </a:r>
            <a:endParaRPr lang="es-ES" sz="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2AD3F8B-702F-45A2-8348-E196E3542599}"/>
              </a:ext>
            </a:extLst>
          </p:cNvPr>
          <p:cNvSpPr txBox="1"/>
          <p:nvPr/>
        </p:nvSpPr>
        <p:spPr>
          <a:xfrm>
            <a:off x="3083341" y="1801757"/>
            <a:ext cx="1750800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Resultados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09B1979-FA32-8754-87A3-2C5EA267BC3D}"/>
              </a:ext>
            </a:extLst>
          </p:cNvPr>
          <p:cNvSpPr txBox="1"/>
          <p:nvPr/>
        </p:nvSpPr>
        <p:spPr>
          <a:xfrm>
            <a:off x="9258625" y="3097769"/>
            <a:ext cx="1865890" cy="37965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 defTabSz="1219170"/>
            <a:r>
              <a:rPr lang="es-ES" sz="1867" b="1" dirty="0">
                <a:solidFill>
                  <a:prstClr val="black"/>
                </a:solidFill>
                <a:latin typeface="Helvetica" pitchFamily="2" charset="0"/>
              </a:rPr>
              <a:t>Conclusiones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50E1C5B5-1B86-01C0-26E3-152985C30407}"/>
              </a:ext>
            </a:extLst>
          </p:cNvPr>
          <p:cNvCxnSpPr>
            <a:cxnSpLocks/>
          </p:cNvCxnSpPr>
          <p:nvPr/>
        </p:nvCxnSpPr>
        <p:spPr>
          <a:xfrm flipV="1">
            <a:off x="8362567" y="2859789"/>
            <a:ext cx="0" cy="357770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1" name="Tabla 20">
            <a:extLst>
              <a:ext uri="{FF2B5EF4-FFF2-40B4-BE49-F238E27FC236}">
                <a16:creationId xmlns:a16="http://schemas.microsoft.com/office/drawing/2014/main" id="{D9C8AAC7-10FE-1FB5-F706-CB92473A36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39727"/>
              </p:ext>
            </p:extLst>
          </p:nvPr>
        </p:nvGraphicFramePr>
        <p:xfrm>
          <a:off x="134991" y="2095851"/>
          <a:ext cx="2495358" cy="153924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432946">
                  <a:extLst>
                    <a:ext uri="{9D8B030D-6E8A-4147-A177-3AD203B41FA5}">
                      <a16:colId xmlns:a16="http://schemas.microsoft.com/office/drawing/2014/main" val="1445590030"/>
                    </a:ext>
                  </a:extLst>
                </a:gridCol>
                <a:gridCol w="1062412">
                  <a:extLst>
                    <a:ext uri="{9D8B030D-6E8A-4147-A177-3AD203B41FA5}">
                      <a16:colId xmlns:a16="http://schemas.microsoft.com/office/drawing/2014/main" val="3874577894"/>
                    </a:ext>
                  </a:extLst>
                </a:gridCol>
              </a:tblGrid>
              <a:tr h="228381"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>
                          <a:latin typeface="Helvetica" pitchFamily="2" charset="0"/>
                        </a:rPr>
                        <a:t>Características de la muestra</a:t>
                      </a:r>
                      <a:endParaRPr lang="es-ES" sz="1100" dirty="0">
                        <a:latin typeface="Helvetica" pitchFamily="2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907872"/>
                  </a:ext>
                </a:extLst>
              </a:tr>
              <a:tr h="532888"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>
                          <a:latin typeface="Helvetica" pitchFamily="2" charset="0"/>
                        </a:rPr>
                        <a:t>Sexo, n (%)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>
                          <a:latin typeface="Helvetica" pitchFamily="2" charset="0"/>
                        </a:rPr>
                        <a:t>Hombre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s-ES" sz="1100" dirty="0">
                          <a:latin typeface="Helvetica" pitchFamily="2" charset="0"/>
                        </a:rPr>
                        <a:t>Mujer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100" dirty="0">
                        <a:latin typeface="Helvetica" pitchFamily="2" charset="0"/>
                      </a:endParaRPr>
                    </a:p>
                    <a:p>
                      <a:pPr algn="ctr"/>
                      <a:r>
                        <a:rPr lang="es-ES" sz="1100" dirty="0">
                          <a:latin typeface="Helvetica" pitchFamily="2" charset="0"/>
                        </a:rPr>
                        <a:t>9 (75)</a:t>
                      </a:r>
                    </a:p>
                    <a:p>
                      <a:pPr algn="ctr"/>
                      <a:r>
                        <a:rPr lang="es-ES" sz="1100" dirty="0">
                          <a:latin typeface="Helvetica" pitchFamily="2" charset="0"/>
                        </a:rPr>
                        <a:t>3 (25)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27594052"/>
                  </a:ext>
                </a:extLst>
              </a:tr>
              <a:tr h="228381"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>
                          <a:latin typeface="Helvetica" pitchFamily="2" charset="0"/>
                        </a:rPr>
                        <a:t>Edad, media (DE)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Helvetica" pitchFamily="2" charset="0"/>
                        </a:rPr>
                        <a:t>66.5 (4.7)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1787377"/>
                  </a:ext>
                </a:extLst>
              </a:tr>
              <a:tr h="380634">
                <a:tc>
                  <a:txBody>
                    <a:bodyPr/>
                    <a:lstStyle/>
                    <a:p>
                      <a:pPr algn="just"/>
                      <a:r>
                        <a:rPr lang="es-ES" sz="1100" dirty="0">
                          <a:latin typeface="Helvetica" pitchFamily="2" charset="0"/>
                        </a:rPr>
                        <a:t>IPA, mediana </a:t>
                      </a:r>
                    </a:p>
                    <a:p>
                      <a:pPr algn="just"/>
                      <a:r>
                        <a:rPr lang="es-ES" sz="1100" dirty="0">
                          <a:latin typeface="Helvetica" pitchFamily="2" charset="0"/>
                        </a:rPr>
                        <a:t>(mín. – máx.)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s-ES" sz="1100" dirty="0">
                          <a:latin typeface="Helvetica" pitchFamily="2" charset="0"/>
                        </a:rPr>
                        <a:t>45 (15 – 79)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57213130"/>
                  </a:ext>
                </a:extLst>
              </a:tr>
            </a:tbl>
          </a:graphicData>
        </a:graphic>
      </p:graphicFrame>
      <p:sp>
        <p:nvSpPr>
          <p:cNvPr id="33" name="CuadroTexto 32">
            <a:extLst>
              <a:ext uri="{FF2B5EF4-FFF2-40B4-BE49-F238E27FC236}">
                <a16:creationId xmlns:a16="http://schemas.microsoft.com/office/drawing/2014/main" id="{5FC21C0F-5E36-9136-7357-0C04C02DFC10}"/>
              </a:ext>
            </a:extLst>
          </p:cNvPr>
          <p:cNvSpPr txBox="1"/>
          <p:nvPr/>
        </p:nvSpPr>
        <p:spPr>
          <a:xfrm>
            <a:off x="782700" y="6115480"/>
            <a:ext cx="22381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u="sng" dirty="0">
                <a:latin typeface="Helvetica" pitchFamily="2" charset="0"/>
              </a:rPr>
              <a:t>Estancia hospitalaria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4027B70-D215-D744-E359-1C68F906CA55}"/>
              </a:ext>
            </a:extLst>
          </p:cNvPr>
          <p:cNvSpPr txBox="1"/>
          <p:nvPr/>
        </p:nvSpPr>
        <p:spPr>
          <a:xfrm>
            <a:off x="6121896" y="6098943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u="sng" dirty="0">
                <a:latin typeface="Helvetica" pitchFamily="2" charset="0"/>
              </a:rPr>
              <a:t>Atelectasia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0DAFB1A9-429F-E91C-C69B-AE242472707B}"/>
              </a:ext>
            </a:extLst>
          </p:cNvPr>
          <p:cNvSpPr txBox="1"/>
          <p:nvPr/>
        </p:nvSpPr>
        <p:spPr>
          <a:xfrm>
            <a:off x="1264129" y="6381385"/>
            <a:ext cx="13596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2 </a:t>
            </a:r>
            <a:r>
              <a:rPr lang="es-ES" sz="1400" dirty="0">
                <a:latin typeface="Helvetica" pitchFamily="2" charset="0"/>
              </a:rPr>
              <a:t>días (1 – 14)</a:t>
            </a:r>
            <a:endParaRPr lang="es-ES" sz="1600" dirty="0">
              <a:latin typeface="Helvetica" pitchFamily="2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64C54A2D-DD68-493D-9433-8E4BE837C534}"/>
              </a:ext>
            </a:extLst>
          </p:cNvPr>
          <p:cNvSpPr txBox="1"/>
          <p:nvPr/>
        </p:nvSpPr>
        <p:spPr>
          <a:xfrm>
            <a:off x="3406619" y="6098943"/>
            <a:ext cx="21868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u="sng" dirty="0">
                <a:latin typeface="Helvetica" pitchFamily="2" charset="0"/>
              </a:rPr>
              <a:t>Prolongada &gt; 2 días 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50996A2A-FE0C-6CDE-7EA6-DD5D3D9784D7}"/>
              </a:ext>
            </a:extLst>
          </p:cNvPr>
          <p:cNvSpPr txBox="1"/>
          <p:nvPr/>
        </p:nvSpPr>
        <p:spPr>
          <a:xfrm>
            <a:off x="3546851" y="6381385"/>
            <a:ext cx="18694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5 </a:t>
            </a:r>
            <a:r>
              <a:rPr lang="es-ES" sz="1400" dirty="0">
                <a:latin typeface="Helvetica" pitchFamily="2" charset="0"/>
              </a:rPr>
              <a:t>pacientes </a:t>
            </a:r>
            <a:r>
              <a:rPr lang="es-ES" sz="1600" dirty="0">
                <a:latin typeface="Helvetica" pitchFamily="2" charset="0"/>
              </a:rPr>
              <a:t>(41.7</a:t>
            </a:r>
            <a:r>
              <a:rPr lang="es-ES" sz="1400" dirty="0">
                <a:latin typeface="Helvetica" pitchFamily="2" charset="0"/>
              </a:rPr>
              <a:t>%</a:t>
            </a:r>
            <a:r>
              <a:rPr lang="es-ES" sz="1600" dirty="0">
                <a:latin typeface="Helvetica" pitchFamily="2" charset="0"/>
              </a:rPr>
              <a:t>)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E808ABFA-EB13-5CC6-4701-07AEC9BB47E9}"/>
              </a:ext>
            </a:extLst>
          </p:cNvPr>
          <p:cNvSpPr txBox="1"/>
          <p:nvPr/>
        </p:nvSpPr>
        <p:spPr>
          <a:xfrm>
            <a:off x="5916015" y="6381385"/>
            <a:ext cx="18678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8 </a:t>
            </a:r>
            <a:r>
              <a:rPr lang="es-ES" sz="1400" dirty="0">
                <a:latin typeface="Helvetica" pitchFamily="2" charset="0"/>
              </a:rPr>
              <a:t>pacientes</a:t>
            </a:r>
            <a:r>
              <a:rPr lang="es-ES" sz="1600" dirty="0">
                <a:latin typeface="Helvetica" pitchFamily="2" charset="0"/>
              </a:rPr>
              <a:t> (66.7</a:t>
            </a:r>
            <a:r>
              <a:rPr lang="es-ES" sz="1400" dirty="0">
                <a:latin typeface="Helvetica" pitchFamily="2" charset="0"/>
              </a:rPr>
              <a:t>%)</a:t>
            </a:r>
            <a:endParaRPr lang="es-ES" sz="1600" dirty="0">
              <a:latin typeface="Helvetica" pitchFamily="2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6010790-2F53-28F4-6B2E-84625AD102D7}"/>
              </a:ext>
            </a:extLst>
          </p:cNvPr>
          <p:cNvSpPr txBox="1"/>
          <p:nvPr/>
        </p:nvSpPr>
        <p:spPr>
          <a:xfrm>
            <a:off x="8271905" y="3815986"/>
            <a:ext cx="3768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itchFamily="2" charset="0"/>
              </a:rPr>
              <a:t>Pese a la </a:t>
            </a:r>
            <a:r>
              <a:rPr lang="es-ES" sz="1400" b="1" dirty="0">
                <a:latin typeface="Helvetica" pitchFamily="2" charset="0"/>
              </a:rPr>
              <a:t>seguridad</a:t>
            </a:r>
            <a:r>
              <a:rPr lang="es-ES" sz="1400" dirty="0">
                <a:latin typeface="Helvetica" pitchFamily="2" charset="0"/>
              </a:rPr>
              <a:t> de la </a:t>
            </a:r>
            <a:r>
              <a:rPr lang="es-ES" sz="1400" b="1" dirty="0">
                <a:latin typeface="Helvetica" pitchFamily="2" charset="0"/>
              </a:rPr>
              <a:t>RVE</a:t>
            </a:r>
            <a:r>
              <a:rPr lang="es-ES" sz="1400" dirty="0">
                <a:latin typeface="Helvetica" pitchFamily="2" charset="0"/>
              </a:rPr>
              <a:t> con </a:t>
            </a:r>
            <a:r>
              <a:rPr lang="es-ES" sz="1400" b="1" dirty="0">
                <a:latin typeface="Helvetica" pitchFamily="2" charset="0"/>
              </a:rPr>
              <a:t>VE</a:t>
            </a:r>
            <a:r>
              <a:rPr lang="es-ES" sz="1400" dirty="0">
                <a:latin typeface="Helvetica" pitchFamily="2" charset="0"/>
              </a:rPr>
              <a:t> las complicaciones como el </a:t>
            </a:r>
            <a:r>
              <a:rPr lang="es-ES" sz="1400" b="1" dirty="0">
                <a:latin typeface="Helvetica" pitchFamily="2" charset="0"/>
              </a:rPr>
              <a:t>NTX</a:t>
            </a:r>
            <a:r>
              <a:rPr lang="es-ES" sz="1400" dirty="0">
                <a:latin typeface="Helvetica" pitchFamily="2" charset="0"/>
              </a:rPr>
              <a:t> o las </a:t>
            </a:r>
            <a:r>
              <a:rPr lang="es-ES" sz="1400" b="1" dirty="0">
                <a:latin typeface="Helvetica" pitchFamily="2" charset="0"/>
              </a:rPr>
              <a:t>infecciones</a:t>
            </a:r>
            <a:r>
              <a:rPr lang="es-ES" sz="1400" dirty="0">
                <a:latin typeface="Helvetica" pitchFamily="2" charset="0"/>
              </a:rPr>
              <a:t> son </a:t>
            </a:r>
            <a:r>
              <a:rPr lang="es-ES" sz="1400" b="1" dirty="0">
                <a:latin typeface="Helvetica" pitchFamily="2" charset="0"/>
              </a:rPr>
              <a:t>comunes</a:t>
            </a:r>
            <a:r>
              <a:rPr lang="es-ES" sz="1400" dirty="0">
                <a:latin typeface="Helvetica" pitchFamily="2" charset="0"/>
              </a:rPr>
              <a:t> y requieren vigilancia</a:t>
            </a:r>
          </a:p>
        </p:txBody>
      </p:sp>
      <p:pic>
        <p:nvPicPr>
          <p:cNvPr id="42" name="Picture 8" descr="Hospital Universitario Virgen del Rocio">
            <a:extLst>
              <a:ext uri="{FF2B5EF4-FFF2-40B4-BE49-F238E27FC236}">
                <a16:creationId xmlns:a16="http://schemas.microsoft.com/office/drawing/2014/main" id="{0BA22831-4937-A4AA-4443-265EBE99F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7029" y="5896854"/>
            <a:ext cx="1374972" cy="96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CuadroTexto 52">
            <a:extLst>
              <a:ext uri="{FF2B5EF4-FFF2-40B4-BE49-F238E27FC236}">
                <a16:creationId xmlns:a16="http://schemas.microsoft.com/office/drawing/2014/main" id="{504DDDB9-D552-E6FD-009A-FFD84841D437}"/>
              </a:ext>
            </a:extLst>
          </p:cNvPr>
          <p:cNvSpPr txBox="1"/>
          <p:nvPr/>
        </p:nvSpPr>
        <p:spPr>
          <a:xfrm>
            <a:off x="4570331" y="2400329"/>
            <a:ext cx="17572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u="sng" dirty="0">
                <a:latin typeface="Helvetica" pitchFamily="2" charset="0"/>
              </a:rPr>
              <a:t>Complicaciones</a:t>
            </a: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4BD3D4B8-9F92-BF2A-520A-104760DCEBCC}"/>
              </a:ext>
            </a:extLst>
          </p:cNvPr>
          <p:cNvSpPr txBox="1"/>
          <p:nvPr/>
        </p:nvSpPr>
        <p:spPr>
          <a:xfrm>
            <a:off x="2961581" y="2798967"/>
            <a:ext cx="2068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>
                <a:latin typeface="Helvetica" pitchFamily="2" charset="0"/>
              </a:rPr>
              <a:t>5 pacientes (41.7 %)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C6EEB68A-E8FA-9DA2-C563-7236F51E8A74}"/>
              </a:ext>
            </a:extLst>
          </p:cNvPr>
          <p:cNvSpPr txBox="1"/>
          <p:nvPr/>
        </p:nvSpPr>
        <p:spPr>
          <a:xfrm>
            <a:off x="5716540" y="2685461"/>
            <a:ext cx="21868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400" dirty="0">
                <a:latin typeface="Helvetica" pitchFamily="2" charset="0"/>
              </a:rPr>
              <a:t>Media de </a:t>
            </a:r>
            <a:r>
              <a:rPr lang="es-ES" sz="1600" dirty="0">
                <a:latin typeface="Helvetica" pitchFamily="2" charset="0"/>
              </a:rPr>
              <a:t>0.5</a:t>
            </a:r>
            <a:r>
              <a:rPr lang="es-ES" sz="1400" dirty="0">
                <a:latin typeface="Helvetica" pitchFamily="2" charset="0"/>
              </a:rPr>
              <a:t>/</a:t>
            </a:r>
            <a:r>
              <a:rPr lang="es-ES" sz="1400" dirty="0" err="1">
                <a:latin typeface="Helvetica" pitchFamily="2" charset="0"/>
              </a:rPr>
              <a:t>pac</a:t>
            </a:r>
            <a:r>
              <a:rPr lang="es-ES" sz="1400" dirty="0">
                <a:latin typeface="Helvetica" pitchFamily="2" charset="0"/>
              </a:rPr>
              <a:t> (0.64)</a:t>
            </a:r>
          </a:p>
          <a:p>
            <a:pPr algn="ctr"/>
            <a:r>
              <a:rPr lang="es-ES" sz="1400" dirty="0">
                <a:latin typeface="Helvetica" pitchFamily="2" charset="0"/>
              </a:rPr>
              <a:t>Mediana de </a:t>
            </a:r>
            <a:r>
              <a:rPr lang="es-ES" sz="1600" dirty="0">
                <a:latin typeface="Helvetica" pitchFamily="2" charset="0"/>
              </a:rPr>
              <a:t>0</a:t>
            </a:r>
            <a:r>
              <a:rPr lang="es-ES" sz="1400" dirty="0">
                <a:latin typeface="Helvetica" pitchFamily="2" charset="0"/>
              </a:rPr>
              <a:t>/</a:t>
            </a:r>
            <a:r>
              <a:rPr lang="es-ES" sz="1400" dirty="0" err="1">
                <a:latin typeface="Helvetica" pitchFamily="2" charset="0"/>
              </a:rPr>
              <a:t>pac</a:t>
            </a:r>
            <a:r>
              <a:rPr lang="es-ES" sz="1400" dirty="0">
                <a:latin typeface="Helvetica" pitchFamily="2" charset="0"/>
              </a:rPr>
              <a:t> (0 – 2)</a:t>
            </a:r>
          </a:p>
        </p:txBody>
      </p:sp>
      <p:pic>
        <p:nvPicPr>
          <p:cNvPr id="56" name="Picture 6" descr="Flecha - Iconos gratis de flechas">
            <a:extLst>
              <a:ext uri="{FF2B5EF4-FFF2-40B4-BE49-F238E27FC236}">
                <a16:creationId xmlns:a16="http://schemas.microsoft.com/office/drawing/2014/main" id="{08D05AE6-9F83-5FFF-66B7-B4B989F84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3836" y="2735660"/>
            <a:ext cx="476624" cy="47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CuadroTexto 56">
            <a:extLst>
              <a:ext uri="{FF2B5EF4-FFF2-40B4-BE49-F238E27FC236}">
                <a16:creationId xmlns:a16="http://schemas.microsoft.com/office/drawing/2014/main" id="{34BADA52-9162-CBF4-843F-D98F7F5012CE}"/>
              </a:ext>
            </a:extLst>
          </p:cNvPr>
          <p:cNvSpPr txBox="1"/>
          <p:nvPr/>
        </p:nvSpPr>
        <p:spPr>
          <a:xfrm>
            <a:off x="8342271" y="5083111"/>
            <a:ext cx="36985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latin typeface="Helvetica" pitchFamily="2" charset="0"/>
              </a:rPr>
              <a:t>Son </a:t>
            </a:r>
            <a:r>
              <a:rPr lang="es-ES" sz="1400" b="1" dirty="0">
                <a:latin typeface="Helvetica" pitchFamily="2" charset="0"/>
              </a:rPr>
              <a:t>necesarios</a:t>
            </a:r>
            <a:r>
              <a:rPr lang="es-ES" sz="1400" dirty="0">
                <a:latin typeface="Helvetica" pitchFamily="2" charset="0"/>
              </a:rPr>
              <a:t> más </a:t>
            </a:r>
            <a:r>
              <a:rPr lang="es-ES" sz="1400" b="1" dirty="0">
                <a:latin typeface="Helvetica" pitchFamily="2" charset="0"/>
              </a:rPr>
              <a:t>estudios</a:t>
            </a:r>
            <a:r>
              <a:rPr lang="es-ES" sz="1400" dirty="0">
                <a:latin typeface="Helvetica" pitchFamily="2" charset="0"/>
              </a:rPr>
              <a:t> para demostrar la </a:t>
            </a:r>
            <a:r>
              <a:rPr lang="es-ES" sz="1400" b="1" dirty="0">
                <a:latin typeface="Helvetica" pitchFamily="2" charset="0"/>
              </a:rPr>
              <a:t>tendencia positiva </a:t>
            </a:r>
            <a:r>
              <a:rPr lang="es-ES" sz="1400" dirty="0">
                <a:latin typeface="Helvetica" pitchFamily="2" charset="0"/>
              </a:rPr>
              <a:t>de los resultados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2FBDCED-55C2-769D-8C50-C459F52ED1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0696782"/>
              </p:ext>
            </p:extLst>
          </p:nvPr>
        </p:nvGraphicFramePr>
        <p:xfrm>
          <a:off x="0" y="4180959"/>
          <a:ext cx="2829573" cy="1694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FEB20BD5-989F-590D-BEA7-5E73B25C39B6}"/>
              </a:ext>
            </a:extLst>
          </p:cNvPr>
          <p:cNvSpPr txBox="1"/>
          <p:nvPr/>
        </p:nvSpPr>
        <p:spPr>
          <a:xfrm>
            <a:off x="271684" y="3966175"/>
            <a:ext cx="228620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300" b="1" dirty="0">
                <a:latin typeface="Helvetica" pitchFamily="2" charset="0"/>
              </a:rPr>
              <a:t>Complicaciones / paciente</a:t>
            </a:r>
          </a:p>
        </p:txBody>
      </p:sp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C3412ACA-D3C4-717B-EF7E-7785CE96FB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002759"/>
              </p:ext>
            </p:extLst>
          </p:nvPr>
        </p:nvGraphicFramePr>
        <p:xfrm>
          <a:off x="2794379" y="3493039"/>
          <a:ext cx="4016661" cy="1093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6D046B8D-CCB4-6788-23B8-939F6B1315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7547149"/>
              </p:ext>
            </p:extLst>
          </p:nvPr>
        </p:nvGraphicFramePr>
        <p:xfrm>
          <a:off x="2813571" y="4639230"/>
          <a:ext cx="4051801" cy="11252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1028" name="Picture 4" descr="Vectores de Hemoptisis, imágenes vectoriales | Depositphotos">
            <a:extLst>
              <a:ext uri="{FF2B5EF4-FFF2-40B4-BE49-F238E27FC236}">
                <a16:creationId xmlns:a16="http://schemas.microsoft.com/office/drawing/2014/main" id="{DF53279E-ABB1-DB1C-765E-33F9757065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1" t="12963" r="17246" b="7951"/>
          <a:stretch/>
        </p:blipFill>
        <p:spPr bwMode="auto">
          <a:xfrm>
            <a:off x="6962114" y="4482271"/>
            <a:ext cx="505230" cy="575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CDC9332D-1949-60C6-158A-BB0A552E5572}"/>
              </a:ext>
            </a:extLst>
          </p:cNvPr>
          <p:cNvSpPr txBox="1"/>
          <p:nvPr/>
        </p:nvSpPr>
        <p:spPr>
          <a:xfrm>
            <a:off x="6853152" y="4005405"/>
            <a:ext cx="1346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>
                <a:latin typeface="Helvetica" pitchFamily="2" charset="0"/>
              </a:rPr>
              <a:t>No</a:t>
            </a:r>
            <a:r>
              <a:rPr lang="es-ES" sz="1200" dirty="0">
                <a:latin typeface="Helvetica" pitchFamily="2" charset="0"/>
              </a:rPr>
              <a:t> otras complicaciones</a:t>
            </a:r>
          </a:p>
        </p:txBody>
      </p:sp>
      <p:pic>
        <p:nvPicPr>
          <p:cNvPr id="1030" name="Picture 6" descr="Las válvulas endobronquiales aplicadas al enfisema">
            <a:extLst>
              <a:ext uri="{FF2B5EF4-FFF2-40B4-BE49-F238E27FC236}">
                <a16:creationId xmlns:a16="http://schemas.microsoft.com/office/drawing/2014/main" id="{E41CE584-330D-DAF9-7AE1-DD4157C06C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2" t="7780" r="17500" b="5365"/>
          <a:stretch/>
        </p:blipFill>
        <p:spPr bwMode="auto">
          <a:xfrm>
            <a:off x="7531110" y="4541912"/>
            <a:ext cx="631869" cy="47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1079EE99-945F-044A-413F-51D4B9FF0E7C}"/>
              </a:ext>
            </a:extLst>
          </p:cNvPr>
          <p:cNvCxnSpPr/>
          <p:nvPr/>
        </p:nvCxnSpPr>
        <p:spPr>
          <a:xfrm flipV="1">
            <a:off x="6865372" y="4406348"/>
            <a:ext cx="1406533" cy="74874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0DBAED01-4924-7AE0-C44C-2541D1525E52}"/>
              </a:ext>
            </a:extLst>
          </p:cNvPr>
          <p:cNvCxnSpPr>
            <a:cxnSpLocks/>
          </p:cNvCxnSpPr>
          <p:nvPr/>
        </p:nvCxnSpPr>
        <p:spPr>
          <a:xfrm>
            <a:off x="6845406" y="4427767"/>
            <a:ext cx="1356992" cy="70590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553522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1159</Words>
  <Application>Microsoft Macintosh PowerPoint</Application>
  <PresentationFormat>Panorámica</PresentationFormat>
  <Paragraphs>87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ArialMT</vt:lpstr>
      <vt:lpstr>Calibri</vt:lpstr>
      <vt:lpstr>Helvetica</vt:lpstr>
      <vt:lpstr>TimesNewRoman</vt:lpstr>
      <vt:lpstr>TimesNewRoman,Bold</vt:lpstr>
      <vt:lpstr>1_Tema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Mario Alaez</dc:creator>
  <cp:lastModifiedBy>Mario Alaez</cp:lastModifiedBy>
  <cp:revision>19</cp:revision>
  <dcterms:created xsi:type="dcterms:W3CDTF">2025-02-11T18:49:48Z</dcterms:created>
  <dcterms:modified xsi:type="dcterms:W3CDTF">2025-03-03T19:14:45Z</dcterms:modified>
</cp:coreProperties>
</file>