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9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89" d="100"/>
          <a:sy n="89" d="100"/>
        </p:scale>
        <p:origin x="-616" y="-72"/>
      </p:cViewPr>
      <p:guideLst>
        <p:guide orient="horz" pos="1639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sofia\Desktop\HUPM\COMUNICACIONES%20CONGRESOS\EBUS%20rastreo\NUEVO%20EBUS%20RASTREO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sofia\Desktop\HUPM\COMUNICACIONES%20CONGRESOS\EBUS%20rastreo\NUEVO%20EBUS%20RASTREO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sofia\Desktop\HUPM\COMUNICACIONES%20CONGRESOS\EBUS%20rastreo\NUEVO%20EBUS%20RASTREO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sofia\Desktop\HUPM\COMUNICACIONES%20CONGRESOS\EBUS%20rastreo\NUEVO%20EBUS%20RASTRE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Cambio de N tras EBUS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23195672252276"/>
          <c:y val="0.283082706766917"/>
          <c:w val="0.221005409684655"/>
          <c:h val="0.629699248120301"/>
        </c:manualLayout>
      </c:layout>
      <c:pieChart>
        <c:varyColors val="1"/>
        <c:ser>
          <c:idx val="0"/>
          <c:order val="0"/>
          <c:spPr>
            <a:solidFill>
              <a:schemeClr val="accent4">
                <a:lumMod val="40000"/>
                <a:lumOff val="60000"/>
              </a:schemeClr>
            </a:solidFill>
          </c:spPr>
          <c:explosion val="0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'[NUEVO EBUS RASTREO.xlsx]Hoja4'!$P$2:$Q$2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'[NUEVO EBUS RASTREO.xlsx]Hoja4'!$P$3:$Q$3</c:f>
              <c:numCache>
                <c:formatCode>General</c:formatCode>
                <c:ptCount val="2"/>
                <c:pt idx="0">
                  <c:v>10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0707409779073272"/>
          <c:y val="0.45434047350620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s-E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4d3bf3a-fc2b-484b-a68c-5d6e2ec8c849}"/>
      </c:ext>
    </c:extLst>
  </c:chart>
  <c:spPr>
    <a:solidFill>
      <a:schemeClr val="accent3">
        <a:lumMod val="20000"/>
        <a:lumOff val="80000"/>
      </a:schemeClr>
    </a:solidFill>
    <a:ln w="9525" cap="flat" cmpd="sng" algn="ctr">
      <a:solidFill>
        <a:srgbClr val="305024"/>
      </a:solidFill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Indicación EBUS de rastreo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explosion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50%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50%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[Libro1]Hoja1!$A$1:$A$2</c:f>
              <c:strCache>
                <c:ptCount val="2"/>
                <c:pt idx="0">
                  <c:v>N0 + tumor central/&gt; 3 cm</c:v>
                </c:pt>
                <c:pt idx="1">
                  <c:v>N1</c:v>
                </c:pt>
              </c:strCache>
            </c:strRef>
          </c:cat>
          <c:val>
            <c:numRef>
              <c:f>[Libro1]Hoja1!$B$1:$B$2</c:f>
              <c:numCache>
                <c:formatCode>General</c:formatCode>
                <c:ptCount val="2"/>
                <c:pt idx="0">
                  <c:v>9</c:v>
                </c:pt>
                <c:pt idx="1">
                  <c:v>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s-E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f471c5-f4e5-46a3-b9ba-80830079dace}"/>
      </c:ext>
    </c:extLst>
  </c:chart>
  <c:spPr>
    <a:solidFill>
      <a:schemeClr val="accent3">
        <a:lumMod val="20000"/>
        <a:lumOff val="80000"/>
      </a:schemeClr>
    </a:solidFill>
    <a:ln w="9525" cap="flat" cmpd="sng" algn="ctr">
      <a:solidFill>
        <a:srgbClr val="305024"/>
      </a:solidFill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Método diagnóstico definitivo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'[NUEVO EBUS RASTREO.xlsx]Hoja6'!$F$2:$F$6</c:f>
              <c:strCache>
                <c:ptCount val="5"/>
                <c:pt idx="0">
                  <c:v>Broncoscopia</c:v>
                </c:pt>
                <c:pt idx="1">
                  <c:v>EBUS</c:v>
                </c:pt>
                <c:pt idx="2">
                  <c:v>BAG</c:v>
                </c:pt>
                <c:pt idx="3">
                  <c:v>Mediastinoscopia</c:v>
                </c:pt>
                <c:pt idx="4">
                  <c:v>Cirugia</c:v>
                </c:pt>
              </c:strCache>
            </c:strRef>
          </c:cat>
          <c:val>
            <c:numRef>
              <c:f>'[NUEVO EBUS RASTREO.xlsx]Hoja6'!$G$2:$G$6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s-E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c25b4d1-0ea3-4bfc-bbf8-3d8b11e7ee03}"/>
      </c:ext>
    </c:extLst>
  </c:chart>
  <c:spPr>
    <a:solidFill>
      <a:schemeClr val="accent3">
        <a:lumMod val="20000"/>
        <a:lumOff val="80000"/>
      </a:schemeClr>
    </a:solidFill>
    <a:ln w="9525" cap="flat" cmpd="sng" algn="ctr">
      <a:solidFill>
        <a:srgbClr val="305024"/>
      </a:solidFill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Cáncer de pulmón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83%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17%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'[NUEVO EBUS RASTREO.xlsx]Hoja7'!$B$2:$B$3</c:f>
              <c:strCache>
                <c:ptCount val="2"/>
                <c:pt idx="0">
                  <c:v>Sí</c:v>
                </c:pt>
                <c:pt idx="1">
                  <c:v>No</c:v>
                </c:pt>
              </c:strCache>
            </c:strRef>
          </c:cat>
          <c:val>
            <c:numRef>
              <c:f>'[NUEVO EBUS RASTREO.xlsx]Hoja7'!$C$2:$C$3</c:f>
              <c:numCache>
                <c:formatCode>General</c:formatCode>
                <c:ptCount val="2"/>
                <c:pt idx="0">
                  <c:v>15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40"/>
        <c:axId val="894083785"/>
        <c:axId val="330357113"/>
      </c:barChart>
      <c:catAx>
        <c:axId val="89408378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0357113"/>
        <c:crosses val="autoZero"/>
        <c:auto val="1"/>
        <c:lblAlgn val="ctr"/>
        <c:lblOffset val="100"/>
        <c:noMultiLvlLbl val="0"/>
      </c:catAx>
      <c:valAx>
        <c:axId val="33035711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9408378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s-E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595b237-5b28-45cf-b523-9bbf34e73beb}"/>
      </c:ext>
    </c:extLst>
  </c:chart>
  <c:spPr>
    <a:solidFill>
      <a:schemeClr val="accent3">
        <a:lumMod val="20000"/>
        <a:lumOff val="80000"/>
      </a:schemeClr>
    </a:solidFill>
    <a:ln w="9525" cap="flat" cmpd="sng" algn="ctr">
      <a:solidFill>
        <a:srgbClr val="305024"/>
      </a:solidFill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Tipo cáncer de pulmón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27%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73%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'[NUEVO EBUS RASTREO.xlsx]Hoja3'!$AH$2:$AH$3</c:f>
              <c:strCache>
                <c:ptCount val="2"/>
                <c:pt idx="0">
                  <c:v>Adenocarcinoma</c:v>
                </c:pt>
                <c:pt idx="1">
                  <c:v>Epidermoide</c:v>
                </c:pt>
              </c:strCache>
            </c:strRef>
          </c:cat>
          <c:val>
            <c:numRef>
              <c:f>'[NUEVO EBUS RASTREO.xlsx]Hoja3'!$AI$2:$AI$3</c:f>
              <c:numCache>
                <c:formatCode>General</c:formatCode>
                <c:ptCount val="2"/>
                <c:pt idx="0">
                  <c:v>4</c:v>
                </c:pt>
                <c:pt idx="1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40"/>
        <c:axId val="75243695"/>
        <c:axId val="741050861"/>
      </c:barChart>
      <c:catAx>
        <c:axId val="75243695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1050861"/>
        <c:crosses val="autoZero"/>
        <c:auto val="1"/>
        <c:lblAlgn val="ctr"/>
        <c:lblOffset val="100"/>
        <c:noMultiLvlLbl val="0"/>
      </c:catAx>
      <c:valAx>
        <c:axId val="74105086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524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8e04887-91eb-4bd9-8271-4c5d6475f70e}"/>
      </c:ext>
    </c:extLst>
  </c:chart>
  <c:spPr>
    <a:solidFill>
      <a:schemeClr val="accent3">
        <a:lumMod val="20000"/>
        <a:lumOff val="80000"/>
      </a:schemeClr>
    </a:solidFill>
    <a:ln w="9525" cap="flat" cmpd="sng" algn="ctr">
      <a:solidFill>
        <a:srgbClr val="305024"/>
      </a:solidFill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1907540" y="74295"/>
            <a:ext cx="7115810" cy="11988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1D4B1C"/>
            </a:solidFill>
          </a:ln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es-ES" sz="1400" b="1">
                <a:solidFill>
                  <a:srgbClr val="305024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UTILIDAD DEL EBUS DE RASTREO EN PACIENTES CON SOSPECHA DE</a:t>
            </a:r>
            <a:r>
              <a:rPr lang="es-ES" altLang="en-US" sz="1400" b="1">
                <a:solidFill>
                  <a:srgbClr val="305024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s-ES" sz="1400" b="1">
                <a:solidFill>
                  <a:srgbClr val="305024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CARCINOMA DE PULM</a:t>
            </a:r>
            <a:r>
              <a:rPr lang="en-US" altLang="en-US" sz="1400" b="1">
                <a:solidFill>
                  <a:srgbClr val="305024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Ó</a:t>
            </a:r>
            <a:r>
              <a:rPr lang="en-US" altLang="es-ES" sz="1400" b="1">
                <a:solidFill>
                  <a:srgbClr val="305024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 POTENCIALMENTE QUIR</a:t>
            </a:r>
            <a:r>
              <a:rPr lang="en-US" altLang="en-US" sz="1400" b="1">
                <a:solidFill>
                  <a:srgbClr val="305024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Ú</a:t>
            </a:r>
            <a:r>
              <a:rPr lang="en-US" altLang="es-ES" sz="1400" b="1">
                <a:solidFill>
                  <a:srgbClr val="305024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RGICO</a:t>
            </a:r>
            <a:endParaRPr lang="en-US" altLang="es-ES" sz="1400" b="1">
              <a:solidFill>
                <a:srgbClr val="305024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Sof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í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 Guti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é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rrez Hern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ndez, 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ngel Carmona Gonz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lez, Isabel Castillo Rivillas, Aureliano A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í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 Daza,</a:t>
            </a:r>
            <a:r>
              <a:rPr lang="es-E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Aurelio Arnedillo Mu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ñ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oz</a:t>
            </a: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Hospital Universitario Puerta del Mar, C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diz, Espa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ñ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</a:t>
            </a: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4190" y="1370330"/>
            <a:ext cx="8135620" cy="1219200"/>
          </a:xfrm>
          <a:prstGeom prst="rect">
            <a:avLst/>
          </a:prstGeom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just">
              <a:lnSpc>
                <a:spcPct val="120000"/>
              </a:lnSpc>
            </a:pPr>
            <a:r>
              <a:rPr lang="es-E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endParaRPr lang="es-ES" altLang="en-U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Se realiz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un estudio observacional, descriptivo y retrospectivo revisando los datos epidemiol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gicos,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cl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nicos y anal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ticos de una serie de 18 casos de EBUS de rastreo pertenecientes a nuestro centro.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El objetivo de este estudio fue comparar la estadificaci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 mediast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nica obtenida mediante PET-TAC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con la obtenida posteriormente en el EBUS de rastreo.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"/>
          <p:cNvSpPr txBox="1"/>
          <p:nvPr/>
        </p:nvSpPr>
        <p:spPr>
          <a:xfrm>
            <a:off x="504190" y="2686685"/>
            <a:ext cx="8135620" cy="23444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just">
              <a:lnSpc>
                <a:spcPct val="120000"/>
              </a:lnSpc>
            </a:pPr>
            <a:r>
              <a:rPr lang="es-E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altLang="en-U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incluyeron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18 pacientes,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el 17% mujeres y el 83% hombres. 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La edad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media de la muestra fue de 68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±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8,04 a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ñ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os.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Gráfico 1"/>
          <p:cNvGraphicFramePr/>
          <p:nvPr/>
        </p:nvGraphicFramePr>
        <p:xfrm>
          <a:off x="3635375" y="3220720"/>
          <a:ext cx="4812665" cy="168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Gráfico 2"/>
          <p:cNvGraphicFramePr/>
          <p:nvPr/>
        </p:nvGraphicFramePr>
        <p:xfrm>
          <a:off x="683260" y="3220085"/>
          <a:ext cx="2840355" cy="1690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Conector recto 6"/>
          <p:cNvCxnSpPr/>
          <p:nvPr/>
        </p:nvCxnSpPr>
        <p:spPr>
          <a:xfrm>
            <a:off x="6083935" y="3796030"/>
            <a:ext cx="792480" cy="144145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6156325" y="4516120"/>
            <a:ext cx="720090" cy="71755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rcRect b="971"/>
          <a:stretch>
            <a:fillRect/>
          </a:stretch>
        </p:blipFill>
        <p:spPr>
          <a:xfrm>
            <a:off x="6804025" y="3867785"/>
            <a:ext cx="1473200" cy="7194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74345" y="3577590"/>
            <a:ext cx="8171180" cy="1452880"/>
          </a:xfrm>
          <a:prstGeom prst="rect">
            <a:avLst/>
          </a:prstGeom>
          <a:noFill/>
          <a:ln>
            <a:solidFill>
              <a:srgbClr val="1D4B1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>
              <a:lnSpc>
                <a:spcPct val="120000"/>
              </a:lnSpc>
            </a:pPr>
            <a:r>
              <a:rPr lang="es-E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altLang="en-U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En la estadificaci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 del mediastino, existe una discordancia significativa entre los hallazgos del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PET-TAC y los del EBUS de rastreo, permitiendo este 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ú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ltimo visualizar m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s estaciones mediast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nicas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afectadas en m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s de la mitad de los casos. El riesgo de N2 o N3 en el EBUS de rastreo aumenta cuando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la indicaci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 del mismo es el hallazgo de cN1 en el PET-TAC. Todo esto hace recomendable la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realizaci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 sistem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tica de un EBUS de rastreo siempre que el PET-TAC reporte el hallazgo de un cN1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o un cN0 asociado a tumor central o tumor de tama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ñ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o mayor a 3 cm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áfico 4"/>
          <p:cNvGraphicFramePr/>
          <p:nvPr/>
        </p:nvGraphicFramePr>
        <p:xfrm>
          <a:off x="4462145" y="1635760"/>
          <a:ext cx="4184015" cy="1812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8" name="Gráfico 7"/>
          <p:cNvGraphicFramePr/>
          <p:nvPr/>
        </p:nvGraphicFramePr>
        <p:xfrm>
          <a:off x="1907540" y="123825"/>
          <a:ext cx="2141855" cy="136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áfico 9"/>
          <p:cNvGraphicFramePr/>
          <p:nvPr/>
        </p:nvGraphicFramePr>
        <p:xfrm>
          <a:off x="4469765" y="123190"/>
          <a:ext cx="4176395" cy="1383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 de texto 1"/>
          <p:cNvSpPr txBox="1"/>
          <p:nvPr/>
        </p:nvSpPr>
        <p:spPr>
          <a:xfrm>
            <a:off x="827405" y="1626235"/>
            <a:ext cx="7734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s-ES" altLang="en-US" sz="1200" b="1">
                <a:solidFill>
                  <a:schemeClr val="bg1"/>
                </a:solidFill>
              </a:rPr>
              <a:t>PET-TAC</a:t>
            </a:r>
            <a:endParaRPr lang="es-ES" altLang="en-US" sz="1200" b="1">
              <a:solidFill>
                <a:schemeClr val="bg1"/>
              </a:solidFill>
            </a:endParaRPr>
          </a:p>
        </p:txBody>
      </p:sp>
      <p:sp>
        <p:nvSpPr>
          <p:cNvPr id="6" name="Cuadro de texto 5"/>
          <p:cNvSpPr txBox="1"/>
          <p:nvPr/>
        </p:nvSpPr>
        <p:spPr>
          <a:xfrm>
            <a:off x="827405" y="2602230"/>
            <a:ext cx="7734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s-ES" altLang="en-US" sz="1200" b="1">
                <a:solidFill>
                  <a:schemeClr val="bg1"/>
                </a:solidFill>
              </a:rPr>
              <a:t>PET-TAC</a:t>
            </a:r>
            <a:endParaRPr lang="es-ES" altLang="en-US" sz="1200" b="1">
              <a:solidFill>
                <a:schemeClr val="bg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5" y="1609725"/>
            <a:ext cx="3804285" cy="18389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1345</Words>
  <Application>WPS Presentation</Application>
  <PresentationFormat>Presentación en pantalla (16:9)</PresentationFormat>
  <Paragraphs>29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SimSun</vt:lpstr>
      <vt:lpstr>Wingdings</vt:lpstr>
      <vt:lpstr>Calibri</vt:lpstr>
      <vt:lpstr>Microsoft YaHei</vt:lpstr>
      <vt:lpstr>Arial Unicode MS</vt:lpstr>
      <vt:lpstr>Tema de Office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sofiagutierrezh0</cp:lastModifiedBy>
  <cp:revision>38</cp:revision>
  <dcterms:created xsi:type="dcterms:W3CDTF">2024-02-05T13:08:00Z</dcterms:created>
  <dcterms:modified xsi:type="dcterms:W3CDTF">2025-02-26T12:29:50Z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A87BB30B1ACB4078B17523EBADA9CBEB_12</vt:lpwstr>
  </property>
  <property fmtid="{D5CDD505-2E9C-101B-9397-08002B2CF9AE}" pid="3" name="KSOProductBuildVer">
    <vt:lpwstr>3082-12.2.0.19821</vt:lpwstr>
  </property>
</Properties>
</file>